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0" r:id="rId7"/>
    <p:sldId id="264" r:id="rId8"/>
    <p:sldId id="261" r:id="rId9"/>
    <p:sldId id="266" r:id="rId10"/>
    <p:sldId id="271" r:id="rId11"/>
    <p:sldId id="270" r:id="rId12"/>
    <p:sldId id="265" r:id="rId13"/>
    <p:sldId id="272" r:id="rId14"/>
    <p:sldId id="267" r:id="rId15"/>
    <p:sldId id="268" r:id="rId16"/>
    <p:sldId id="269" r:id="rId17"/>
    <p:sldId id="275" r:id="rId18"/>
    <p:sldId id="277" r:id="rId19"/>
    <p:sldId id="273" r:id="rId20"/>
    <p:sldId id="276" r:id="rId21"/>
    <p:sldId id="278" r:id="rId22"/>
    <p:sldId id="274" r:id="rId23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 varScale="1">
        <p:scale>
          <a:sx n="75" d="100"/>
          <a:sy n="75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88A32-8E14-443E-95A0-FDCBF8D59933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50D6-FE29-438E-9956-3C14432A282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EC11-981F-4154-A786-A3D68FC263B0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B173-CE4E-4C5F-B1C9-8C62E5CC7F8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5F490-5506-4C1F-BE84-8B0ECB11C785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2F6A-FD52-47BF-8BB2-F7C932F4771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0E405-12CA-45D7-B7B2-FBB213578776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FB245-ECC8-4755-91CC-5AF64F25AED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6B650-EE6A-4ACE-B7BC-9C37B5199156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D4CE2-D7A3-456F-A314-F9FC8FFDE0D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5A8A4-0799-459D-BA54-03837E640E9F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8DBEE-F55D-4176-82E4-685B4635273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0A289-BF3C-4B2D-9415-459C67E44E1D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EE0A4-6081-46E6-927A-46E2A1B116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B54D3-7A80-4E6C-B3CC-06B1158F31DE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4118C-C37B-4CA3-B52B-A437731E4C9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24581-6165-4097-A5A6-42EDC1B04F24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D34B8-4320-421A-8EC0-5A683B29D5A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2769C-BC99-4199-96B9-4C67F5C39C68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070AF-68C3-4DA0-B78D-9E133FE228B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F7BB1-9B91-4807-91AB-E3BED433CB5D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59D1-4177-4907-9801-1979FE024E8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70E08B-C86F-4C09-9DE9-A11B8CF7BDDD}" type="datetimeFigureOut">
              <a:rPr lang="nl-NL"/>
              <a:pPr>
                <a:defRPr/>
              </a:pPr>
              <a:t>19-4-2015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CD9241-35D4-429B-AC9D-DCECCDAE71E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3394075"/>
            <a:ext cx="313213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4375" y="2759075"/>
            <a:ext cx="3344863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NL" b="1" u="sng" dirty="0" smtClean="0"/>
              <a:t>Botanische kenmerken van planten:</a:t>
            </a:r>
            <a:endParaRPr lang="nl-NL" b="1" u="sng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11188" y="1460500"/>
            <a:ext cx="6707187" cy="1901825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 smtClean="0"/>
              <a:t>Zegt iets over het gedrag van planten </a:t>
            </a:r>
            <a:r>
              <a:rPr lang="nl-NL" sz="2400" dirty="0" smtClean="0"/>
              <a:t>(</a:t>
            </a:r>
            <a:r>
              <a:rPr lang="nl-NL" sz="2400" dirty="0" err="1" smtClean="0"/>
              <a:t>oa</a:t>
            </a:r>
            <a:r>
              <a:rPr lang="nl-NL" sz="2400" dirty="0" smtClean="0"/>
              <a:t>. </a:t>
            </a:r>
            <a:r>
              <a:rPr lang="nl-NL" sz="2400" dirty="0"/>
              <a:t>o</a:t>
            </a:r>
            <a:r>
              <a:rPr lang="nl-NL" sz="2400" dirty="0" smtClean="0"/>
              <a:t>ver de levensduur)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>
                <a:solidFill>
                  <a:schemeClr val="tx2"/>
                </a:solidFill>
              </a:rPr>
              <a:t>Niet-houtige gewassen </a:t>
            </a:r>
            <a:r>
              <a:rPr lang="nl-NL" dirty="0" smtClean="0"/>
              <a:t>(kruidachtig)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>
                <a:solidFill>
                  <a:schemeClr val="tx2"/>
                </a:solidFill>
              </a:rPr>
              <a:t>Houtige gewassen</a:t>
            </a:r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4797425"/>
            <a:ext cx="334962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2875" y="4652963"/>
            <a:ext cx="2916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smtClean="0"/>
              <a:t>Wortelstokken</a:t>
            </a:r>
          </a:p>
        </p:txBody>
      </p:sp>
      <p:sp>
        <p:nvSpPr>
          <p:cNvPr id="22530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18488" cy="2692400"/>
          </a:xfrm>
        </p:spPr>
        <p:txBody>
          <a:bodyPr/>
          <a:lstStyle/>
          <a:p>
            <a:r>
              <a:rPr lang="nl-NL" smtClean="0"/>
              <a:t>Ondergrondse verdikte stengeldelen</a:t>
            </a:r>
          </a:p>
          <a:p>
            <a:r>
              <a:rPr lang="nl-NL" smtClean="0"/>
              <a:t>Groeien horizontaal onder de grond</a:t>
            </a:r>
          </a:p>
          <a:p>
            <a:r>
              <a:rPr lang="nl-NL" smtClean="0"/>
              <a:t>Uit de stengeldelen groeien wortels</a:t>
            </a:r>
          </a:p>
          <a:p>
            <a:r>
              <a:rPr lang="nl-NL" smtClean="0"/>
              <a:t>Bovengrondse delen sterven ieder jaar af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81525"/>
            <a:ext cx="390366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900488"/>
            <a:ext cx="399573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5338" y="0"/>
            <a:ext cx="19986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3588" y="3644900"/>
            <a:ext cx="21288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24350"/>
            <a:ext cx="4068763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005263"/>
            <a:ext cx="1944687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-20638"/>
            <a:ext cx="40290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938" y="1763713"/>
            <a:ext cx="1847851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9913" y="2754313"/>
            <a:ext cx="7053262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nl-NL" sz="2400" dirty="0" err="1" smtClean="0"/>
              <a:t>Physalis</a:t>
            </a:r>
            <a:r>
              <a:rPr lang="nl-NL" sz="2400" dirty="0" smtClean="0"/>
              <a:t> (lampionplant),      </a:t>
            </a:r>
            <a:r>
              <a:rPr lang="nl-NL" sz="2400" dirty="0" err="1" smtClean="0"/>
              <a:t>Bergenia</a:t>
            </a:r>
            <a:r>
              <a:rPr lang="nl-NL" sz="2400" dirty="0" smtClean="0"/>
              <a:t> (Schoenlappersplant),</a:t>
            </a:r>
            <a:br>
              <a:rPr lang="nl-NL" sz="2400" dirty="0" smtClean="0"/>
            </a:br>
            <a:r>
              <a:rPr lang="nl-NL" sz="2400" dirty="0" err="1" smtClean="0"/>
              <a:t>Convallaria</a:t>
            </a:r>
            <a:r>
              <a:rPr lang="nl-NL" sz="2400" dirty="0" smtClean="0"/>
              <a:t> (Lelietje der Dalen),     </a:t>
            </a:r>
            <a:r>
              <a:rPr lang="nl-NL" sz="2400" dirty="0" err="1" smtClean="0"/>
              <a:t>Equisetum</a:t>
            </a:r>
            <a:r>
              <a:rPr lang="nl-NL" sz="2400" dirty="0" smtClean="0"/>
              <a:t> (</a:t>
            </a:r>
            <a:r>
              <a:rPr lang="nl-NL" sz="2400" dirty="0" err="1" smtClean="0"/>
              <a:t>Schaafstroo</a:t>
            </a:r>
            <a:r>
              <a:rPr lang="nl-NL" sz="2400" dirty="0" smtClean="0"/>
              <a:t>)</a:t>
            </a:r>
            <a:endParaRPr lang="nl-NL" sz="2400" dirty="0"/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7125" y="0"/>
            <a:ext cx="22479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5025" y="-33338"/>
            <a:ext cx="1906588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5725" y="3803650"/>
            <a:ext cx="21431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11113"/>
            <a:ext cx="2168525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-100013"/>
            <a:ext cx="3635375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el 1"/>
          <p:cNvSpPr>
            <a:spLocks noGrp="1"/>
          </p:cNvSpPr>
          <p:nvPr>
            <p:ph type="title"/>
          </p:nvPr>
        </p:nvSpPr>
        <p:spPr>
          <a:xfrm>
            <a:off x="1187450" y="274638"/>
            <a:ext cx="4824413" cy="1143000"/>
          </a:xfrm>
        </p:spPr>
        <p:txBody>
          <a:bodyPr/>
          <a:lstStyle/>
          <a:p>
            <a:r>
              <a:rPr lang="nl-NL" u="sng" smtClean="0"/>
              <a:t>Bolgewas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63738" y="1658938"/>
            <a:ext cx="7345362" cy="26670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Reservevoedsel in ondergrondse bladdelen (rokken)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Sterven bovengronds af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Bol blijft ondergronds levend </a:t>
            </a:r>
            <a:r>
              <a:rPr lang="nl-NL" sz="2200" dirty="0"/>
              <a:t>(soms overwinteren)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Bestaat uit vlezige rokken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Blad laten afsterven </a:t>
            </a:r>
            <a:r>
              <a:rPr lang="nl-NL" sz="2200" dirty="0" smtClean="0"/>
              <a:t>(vorming reservevoedsel)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4297363"/>
            <a:ext cx="270033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4724400"/>
            <a:ext cx="3998913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24363"/>
            <a:ext cx="255587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212725"/>
            <a:ext cx="5073651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hthoek 4"/>
          <p:cNvSpPr>
            <a:spLocks noChangeArrowheads="1"/>
          </p:cNvSpPr>
          <p:nvPr/>
        </p:nvSpPr>
        <p:spPr bwMode="auto">
          <a:xfrm>
            <a:off x="4643438" y="5734050"/>
            <a:ext cx="45005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b="1" u="sng">
                <a:latin typeface="Calibri" pitchFamily="34" charset="0"/>
              </a:rPr>
              <a:t>vroege voorjaar (A)</a:t>
            </a:r>
            <a:r>
              <a:rPr lang="nl-NL">
                <a:latin typeface="Calibri" pitchFamily="34" charset="0"/>
              </a:rPr>
              <a:t> en </a:t>
            </a:r>
            <a:r>
              <a:rPr lang="nl-NL" b="1" u="sng">
                <a:latin typeface="Calibri" pitchFamily="34" charset="0"/>
              </a:rPr>
              <a:t>tijdens de bloei (B).</a:t>
            </a:r>
            <a:r>
              <a:rPr lang="nl-NL">
                <a:latin typeface="Calibri" pitchFamily="34" charset="0"/>
              </a:rPr>
              <a:t> </a:t>
            </a:r>
          </a:p>
          <a:p>
            <a:r>
              <a:rPr lang="nl-NL" b="1">
                <a:latin typeface="Calibri" pitchFamily="34" charset="0"/>
              </a:rPr>
              <a:t>1</a:t>
            </a:r>
            <a:r>
              <a:rPr lang="nl-NL">
                <a:latin typeface="Calibri" pitchFamily="34" charset="0"/>
              </a:rPr>
              <a:t> eindknop, </a:t>
            </a:r>
            <a:r>
              <a:rPr lang="nl-NL" b="1">
                <a:latin typeface="Calibri" pitchFamily="34" charset="0"/>
              </a:rPr>
              <a:t>2</a:t>
            </a:r>
            <a:r>
              <a:rPr lang="nl-NL">
                <a:latin typeface="Calibri" pitchFamily="34" charset="0"/>
              </a:rPr>
              <a:t> rok, </a:t>
            </a:r>
            <a:r>
              <a:rPr lang="nl-NL" b="1">
                <a:latin typeface="Calibri" pitchFamily="34" charset="0"/>
              </a:rPr>
              <a:t>3</a:t>
            </a:r>
            <a:r>
              <a:rPr lang="nl-NL">
                <a:latin typeface="Calibri" pitchFamily="34" charset="0"/>
              </a:rPr>
              <a:t> okselknoppen, </a:t>
            </a:r>
            <a:r>
              <a:rPr lang="nl-NL" b="1">
                <a:latin typeface="Calibri" pitchFamily="34" charset="0"/>
              </a:rPr>
              <a:t>4</a:t>
            </a:r>
            <a:r>
              <a:rPr lang="nl-NL">
                <a:latin typeface="Calibri" pitchFamily="34" charset="0"/>
              </a:rPr>
              <a:t> wortels, </a:t>
            </a:r>
          </a:p>
          <a:p>
            <a:r>
              <a:rPr lang="nl-NL" b="1">
                <a:latin typeface="Calibri" pitchFamily="34" charset="0"/>
              </a:rPr>
              <a:t>5</a:t>
            </a:r>
            <a:r>
              <a:rPr lang="nl-NL">
                <a:latin typeface="Calibri" pitchFamily="34" charset="0"/>
              </a:rPr>
              <a:t> nieuwe bol, </a:t>
            </a:r>
            <a:r>
              <a:rPr lang="nl-NL" b="1">
                <a:latin typeface="Calibri" pitchFamily="34" charset="0"/>
              </a:rPr>
              <a:t>6</a:t>
            </a:r>
            <a:r>
              <a:rPr lang="nl-NL">
                <a:latin typeface="Calibri" pitchFamily="34" charset="0"/>
              </a:rPr>
              <a:t> stengel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276475"/>
            <a:ext cx="4017962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225" y="-98425"/>
            <a:ext cx="19796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60813"/>
            <a:ext cx="2627313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7975" y="4365625"/>
            <a:ext cx="37560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7625"/>
            <a:ext cx="2389188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0325" y="30163"/>
            <a:ext cx="26003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1700213"/>
            <a:ext cx="24907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6225" y="4076700"/>
            <a:ext cx="20939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538413"/>
            <a:ext cx="7265988" cy="1570037"/>
          </a:xfrm>
        </p:spPr>
        <p:txBody>
          <a:bodyPr rtlCol="0"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 err="1" smtClean="0">
                <a:solidFill>
                  <a:prstClr val="black"/>
                </a:solidFill>
                <a:ea typeface="+mn-ea"/>
                <a:cs typeface="+mn-cs"/>
              </a:rPr>
              <a:t>Galanthus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(Sneeuwklokje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), </a:t>
            </a:r>
            <a:r>
              <a:rPr lang="nl-NL" sz="2400" dirty="0"/>
              <a:t>Narcissus, </a:t>
            </a:r>
            <a:r>
              <a:rPr lang="nl-NL" sz="2400" dirty="0" smtClean="0"/>
              <a:t>    </a:t>
            </a:r>
            <a:r>
              <a:rPr lang="nl-NL" sz="2400" dirty="0" err="1" smtClean="0"/>
              <a:t>Hyacinthus</a:t>
            </a:r>
            <a:r>
              <a:rPr lang="nl-NL" sz="2400" dirty="0" smtClean="0"/>
              <a:t> ,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						      </a:t>
            </a:r>
            <a:r>
              <a:rPr lang="nl-NL" sz="2400" dirty="0" err="1" smtClean="0">
                <a:solidFill>
                  <a:prstClr val="black"/>
                </a:solidFill>
                <a:ea typeface="+mn-ea"/>
                <a:cs typeface="+mn-cs"/>
              </a:rPr>
              <a:t>Allium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(</a:t>
            </a: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Sierui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)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sz="2400" dirty="0" err="1"/>
              <a:t>Fritillaria</a:t>
            </a:r>
            <a:r>
              <a:rPr lang="nl-NL" sz="2400" dirty="0"/>
              <a:t> (Keizerskroon),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/>
              <a:t>	</a:t>
            </a:r>
            <a:r>
              <a:rPr lang="nl-NL" sz="2400" dirty="0" smtClean="0"/>
              <a:t>    	          </a:t>
            </a:r>
            <a:r>
              <a:rPr lang="nl-NL" sz="2400" dirty="0" err="1" smtClean="0">
                <a:solidFill>
                  <a:prstClr val="black"/>
                </a:solidFill>
                <a:ea typeface="+mn-ea"/>
                <a:cs typeface="+mn-cs"/>
              </a:rPr>
              <a:t>Muscari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( blauw druifje), </a:t>
            </a:r>
            <a:r>
              <a:rPr lang="nl-NL" sz="2400" dirty="0"/>
              <a:t>	</a:t>
            </a:r>
            <a:r>
              <a:rPr lang="nl-NL" sz="2400" dirty="0" err="1"/>
              <a:t>Tulipa</a:t>
            </a:r>
            <a:r>
              <a:rPr lang="nl-NL" sz="2400" dirty="0" smtClean="0"/>
              <a:t>,</a:t>
            </a:r>
            <a:endParaRPr lang="nl-NL" sz="2400" dirty="0"/>
          </a:p>
        </p:txBody>
      </p:sp>
      <p:sp>
        <p:nvSpPr>
          <p:cNvPr id="26633" name="Titel 1"/>
          <p:cNvSpPr txBox="1">
            <a:spLocks/>
          </p:cNvSpPr>
          <p:nvPr/>
        </p:nvSpPr>
        <p:spPr bwMode="auto">
          <a:xfrm>
            <a:off x="-1843088" y="895350"/>
            <a:ext cx="3563938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nl-NL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2863" y="4797425"/>
            <a:ext cx="275113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smtClean="0"/>
              <a:t>Knolgewas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2913" y="2276475"/>
            <a:ext cx="8686800" cy="309721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Reservevoedsel in ondergrondse delen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Massief, (geen rokken)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2 soorten: * stengelknollen </a:t>
            </a:r>
            <a:r>
              <a:rPr lang="nl-NL" sz="2800" dirty="0" smtClean="0"/>
              <a:t>(=verdikte stengel)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	      1 knop per knol; </a:t>
            </a:r>
            <a:r>
              <a:rPr lang="nl-NL" dirty="0" err="1" smtClean="0"/>
              <a:t>Crocus</a:t>
            </a:r>
            <a:r>
              <a:rPr lang="nl-NL" dirty="0" smtClean="0"/>
              <a:t>, Gladiool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 smtClean="0"/>
              <a:t>		   * wortelknollen </a:t>
            </a:r>
            <a:r>
              <a:rPr lang="nl-NL" sz="2800" dirty="0" smtClean="0"/>
              <a:t>(verdikte wortel)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 smtClean="0"/>
              <a:t>		      meer knoppen per knol;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	      Gember,    Aardappel, 		Dahlia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 smtClean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9713" y="1268413"/>
            <a:ext cx="246856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035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1763" y="5229225"/>
            <a:ext cx="2800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" y="34290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00" y="5229225"/>
            <a:ext cx="244633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8388" y="2133600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-25400"/>
            <a:ext cx="262096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688" y="11113"/>
            <a:ext cx="124777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19551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itel 2"/>
          <p:cNvSpPr>
            <a:spLocks noGrp="1"/>
          </p:cNvSpPr>
          <p:nvPr>
            <p:ph type="title"/>
          </p:nvPr>
        </p:nvSpPr>
        <p:spPr>
          <a:xfrm>
            <a:off x="1816100" y="1557338"/>
            <a:ext cx="5602288" cy="3600450"/>
          </a:xfrm>
        </p:spPr>
        <p:txBody>
          <a:bodyPr/>
          <a:lstStyle/>
          <a:p>
            <a:pPr algn="l"/>
            <a:r>
              <a:rPr lang="nl-NL" sz="2400" smtClean="0"/>
              <a:t>      Dahlia, 			   Crocus,</a:t>
            </a:r>
            <a:br>
              <a:rPr lang="nl-NL" sz="2400" smtClean="0"/>
            </a:br>
            <a:r>
              <a:rPr lang="nl-NL" sz="2400" smtClean="0"/>
              <a:t/>
            </a:r>
            <a:br>
              <a:rPr lang="nl-NL" sz="2400" smtClean="0"/>
            </a:br>
            <a:r>
              <a:rPr lang="nl-NL" sz="2400" smtClean="0"/>
              <a:t>	                  Iris,		      Anemone,</a:t>
            </a:r>
            <a:br>
              <a:rPr lang="nl-NL" sz="2400" smtClean="0"/>
            </a:br>
            <a:r>
              <a:rPr lang="nl-NL" sz="2400" smtClean="0"/>
              <a:t>Gladiolus, 		   </a:t>
            </a:r>
            <a:br>
              <a:rPr lang="nl-NL" sz="2400" smtClean="0"/>
            </a:br>
            <a:r>
              <a:rPr lang="nl-NL" sz="2400" smtClean="0"/>
              <a:t/>
            </a:r>
            <a:br>
              <a:rPr lang="nl-NL" sz="2400" smtClean="0"/>
            </a:br>
            <a:r>
              <a:rPr lang="nl-NL" sz="2400" smtClean="0"/>
              <a:t>				        Gloriosa,</a:t>
            </a:r>
            <a:br>
              <a:rPr lang="nl-NL" sz="2400" smtClean="0"/>
            </a:br>
            <a:r>
              <a:rPr lang="nl-NL" sz="2400" smtClean="0"/>
              <a:t>         Cyclamen,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6463" y="0"/>
            <a:ext cx="33480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4968875"/>
            <a:ext cx="198278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1750" y="2492375"/>
            <a:ext cx="18478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75" y="47529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00575" y="4441825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95738" y="3268663"/>
            <a:ext cx="1763712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09775" y="4899025"/>
            <a:ext cx="22479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3829050"/>
            <a:ext cx="1504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smtClean="0">
                <a:solidFill>
                  <a:schemeClr val="tx2"/>
                </a:solidFill>
              </a:rPr>
              <a:t>Houtige gewassen </a:t>
            </a:r>
            <a:r>
              <a:rPr lang="nl-NL" sz="3200" smtClean="0">
                <a:solidFill>
                  <a:schemeClr val="tx2"/>
                </a:solidFill>
              </a:rPr>
              <a:t>(= heesters)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042988" y="1581150"/>
            <a:ext cx="7705725" cy="44958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Planten met bovengrondse delen die houtachtig zijn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Wintervast = scheuten sterven niet ieder jaar af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Scheuten worden ieder jaar dikker/hoger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Soms vaste planten die houtachtige takjes maken en die niet helemaal afsterven (= </a:t>
            </a:r>
            <a:r>
              <a:rPr lang="nl-NL" dirty="0" err="1" smtClean="0"/>
              <a:t>halfheester</a:t>
            </a:r>
            <a:r>
              <a:rPr lang="nl-NL" dirty="0" smtClean="0"/>
              <a:t>/</a:t>
            </a:r>
            <a:r>
              <a:rPr lang="nl-NL" dirty="0" err="1" smtClean="0"/>
              <a:t>halfstruik</a:t>
            </a:r>
            <a:r>
              <a:rPr lang="nl-NL" dirty="0" smtClean="0"/>
              <a:t>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Onderverdeling heesters:</a:t>
            </a:r>
          </a:p>
          <a:p>
            <a:pPr lvl="4" fontAlgn="auto">
              <a:spcAft>
                <a:spcPts val="0"/>
              </a:spcAft>
              <a:buFont typeface="Arial" panose="020B0604020202020204" pitchFamily="34" charset="0"/>
              <a:buChar char="»"/>
              <a:defRPr/>
            </a:pPr>
            <a:r>
              <a:rPr lang="nl-NL" sz="2200" dirty="0"/>
              <a:t>Bomen </a:t>
            </a:r>
          </a:p>
          <a:p>
            <a:pPr lvl="4" fontAlgn="auto">
              <a:spcAft>
                <a:spcPts val="0"/>
              </a:spcAft>
              <a:buFont typeface="Arial" panose="020B0604020202020204" pitchFamily="34" charset="0"/>
              <a:buChar char="»"/>
              <a:defRPr/>
            </a:pPr>
            <a:r>
              <a:rPr lang="nl-NL" sz="2200" dirty="0" smtClean="0"/>
              <a:t>Struiken</a:t>
            </a:r>
          </a:p>
          <a:p>
            <a:pPr lvl="4" fontAlgn="auto">
              <a:spcAft>
                <a:spcPts val="0"/>
              </a:spcAft>
              <a:buFont typeface="Arial" panose="020B0604020202020204" pitchFamily="34" charset="0"/>
              <a:buChar char="»"/>
              <a:defRPr/>
            </a:pPr>
            <a:r>
              <a:rPr lang="nl-NL" sz="2200" dirty="0" smtClean="0"/>
              <a:t>Coniferen</a:t>
            </a:r>
            <a:endParaRPr lang="nl-NL" sz="2200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513" y="4508500"/>
            <a:ext cx="3011487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899025"/>
            <a:ext cx="22288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-17145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el 13"/>
          <p:cNvSpPr>
            <a:spLocks noGrp="1"/>
          </p:cNvSpPr>
          <p:nvPr>
            <p:ph type="title"/>
          </p:nvPr>
        </p:nvSpPr>
        <p:spPr>
          <a:xfrm>
            <a:off x="1619250" y="17463"/>
            <a:ext cx="2952750" cy="896937"/>
          </a:xfrm>
        </p:spPr>
        <p:txBody>
          <a:bodyPr/>
          <a:lstStyle/>
          <a:p>
            <a:r>
              <a:rPr lang="nl-NL" u="sng" smtClean="0"/>
              <a:t>Bomen:</a:t>
            </a:r>
          </a:p>
        </p:txBody>
      </p:sp>
      <p:pic>
        <p:nvPicPr>
          <p:cNvPr id="3072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5563" y="4795838"/>
            <a:ext cx="2751138" cy="2062162"/>
          </a:xfrm>
        </p:spPr>
      </p:pic>
      <p:sp>
        <p:nvSpPr>
          <p:cNvPr id="15" name="Tijdelijke aanduiding voor inhoud 14"/>
          <p:cNvSpPr>
            <a:spLocks noGrp="1"/>
          </p:cNvSpPr>
          <p:nvPr>
            <p:ph sz="half" idx="2"/>
          </p:nvPr>
        </p:nvSpPr>
        <p:spPr>
          <a:xfrm>
            <a:off x="2144713" y="1341438"/>
            <a:ext cx="4905375" cy="2232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Met 1 scheut uit de grond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    (stam)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Vertakking op een bepaalde hoogte</a:t>
            </a:r>
            <a:endParaRPr lang="nl-NL" dirty="0"/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0188" y="0"/>
            <a:ext cx="2374901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0513" y="0"/>
            <a:ext cx="2495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8675" y="1700213"/>
            <a:ext cx="19431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1858963" y="2871788"/>
            <a:ext cx="5319712" cy="1512887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nl-NL" sz="2400" dirty="0" smtClean="0"/>
              <a:t>		          	          </a:t>
            </a:r>
            <a:r>
              <a:rPr lang="nl-NL" sz="2400" dirty="0" err="1" smtClean="0"/>
              <a:t>Quercus</a:t>
            </a:r>
            <a:r>
              <a:rPr lang="nl-NL" sz="2400" dirty="0" smtClean="0"/>
              <a:t> (Eik)</a:t>
            </a:r>
          </a:p>
          <a:p>
            <a:pPr algn="l" fontAlgn="auto">
              <a:spcAft>
                <a:spcPts val="0"/>
              </a:spcAft>
              <a:defRPr/>
            </a:pPr>
            <a:endParaRPr lang="nl-NL" sz="2400" dirty="0"/>
          </a:p>
          <a:p>
            <a:pPr algn="l" fontAlgn="auto">
              <a:spcAft>
                <a:spcPts val="0"/>
              </a:spcAft>
              <a:defRPr/>
            </a:pPr>
            <a:r>
              <a:rPr lang="nl-NL" sz="2400" dirty="0" err="1">
                <a:solidFill>
                  <a:prstClr val="black"/>
                </a:solidFill>
                <a:ea typeface="+mn-ea"/>
                <a:cs typeface="+mn-cs"/>
              </a:rPr>
              <a:t>Fagus</a:t>
            </a:r>
            <a:r>
              <a:rPr lang="nl-NL" sz="2400" dirty="0">
                <a:solidFill>
                  <a:prstClr val="black"/>
                </a:solidFill>
                <a:ea typeface="+mn-ea"/>
                <a:cs typeface="+mn-cs"/>
              </a:rPr>
              <a:t> (Beuk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)		   </a:t>
            </a:r>
            <a:r>
              <a:rPr lang="nl-NL" sz="2400" dirty="0" err="1" smtClean="0">
                <a:solidFill>
                  <a:prstClr val="black"/>
                </a:solidFill>
                <a:ea typeface="+mn-ea"/>
                <a:cs typeface="+mn-cs"/>
              </a:rPr>
              <a:t>Salix</a:t>
            </a:r>
            <a:r>
              <a:rPr lang="nl-NL" sz="2400" dirty="0" smtClean="0">
                <a:solidFill>
                  <a:prstClr val="black"/>
                </a:solidFill>
                <a:ea typeface="+mn-ea"/>
                <a:cs typeface="+mn-cs"/>
              </a:rPr>
              <a:t> (wilg)	</a:t>
            </a:r>
            <a:endParaRPr lang="nl-NL" sz="2400" dirty="0"/>
          </a:p>
        </p:txBody>
      </p:sp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5563" y="2379663"/>
            <a:ext cx="1914526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7750" y="4116388"/>
            <a:ext cx="2100263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4144963"/>
            <a:ext cx="2262187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0350" y="3476625"/>
            <a:ext cx="253365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25527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0"/>
            <a:ext cx="34210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itel 1"/>
          <p:cNvSpPr>
            <a:spLocks noGrp="1"/>
          </p:cNvSpPr>
          <p:nvPr>
            <p:ph type="title"/>
          </p:nvPr>
        </p:nvSpPr>
        <p:spPr>
          <a:xfrm>
            <a:off x="971550" y="161925"/>
            <a:ext cx="4114800" cy="1143000"/>
          </a:xfrm>
        </p:spPr>
        <p:txBody>
          <a:bodyPr/>
          <a:lstStyle/>
          <a:p>
            <a:r>
              <a:rPr lang="nl-NL" u="sng" smtClean="0"/>
              <a:t>Struiken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473325" y="1903413"/>
            <a:ext cx="6213475" cy="226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Meerdere scheuten uit de grond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 </a:t>
            </a:r>
            <a:r>
              <a:rPr lang="nl-NL" dirty="0" smtClean="0"/>
              <a:t>   of directe vertakking</a:t>
            </a:r>
            <a:endParaRPr lang="nl-N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Soms boomachtige struik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4938" y="3860800"/>
            <a:ext cx="3030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0510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5" y="635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3275" y="4929188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0" y="4164013"/>
            <a:ext cx="2693988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2971800"/>
            <a:ext cx="2555876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3263" y="0"/>
            <a:ext cx="33274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2588" y="2039938"/>
            <a:ext cx="26320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3" y="0"/>
            <a:ext cx="2881312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5950" y="2082800"/>
            <a:ext cx="2713038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2175" y="2492375"/>
            <a:ext cx="18573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84525" y="0"/>
            <a:ext cx="26828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97650" y="4995863"/>
            <a:ext cx="254635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05025" y="502602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73525" y="4025900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93950" y="2246313"/>
            <a:ext cx="4895850" cy="25193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u="sng" dirty="0" smtClean="0"/>
              <a:t>Coniferen</a:t>
            </a:r>
            <a:endParaRPr lang="nl-NL" dirty="0" smtClean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/>
              <a:t>Naaldhoutgewas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err="1" smtClean="0"/>
              <a:t>Boomvorm</a:t>
            </a:r>
            <a:r>
              <a:rPr lang="nl-NL" dirty="0" smtClean="0"/>
              <a:t> / struikvorm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/>
              <a:t>Geen bladeren maar naalden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1438" y="0"/>
            <a:ext cx="294322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2411413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2838" y="4654550"/>
            <a:ext cx="2925762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2266950"/>
            <a:ext cx="226853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0775" y="-33338"/>
            <a:ext cx="2943225" cy="219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988" y="4535488"/>
            <a:ext cx="43307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7463" y="3382963"/>
            <a:ext cx="2628901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45561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9988" y="3213100"/>
            <a:ext cx="4017962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1716088" y="188913"/>
            <a:ext cx="5915025" cy="1143000"/>
          </a:xfrm>
        </p:spPr>
        <p:txBody>
          <a:bodyPr/>
          <a:lstStyle/>
          <a:p>
            <a:r>
              <a:rPr lang="nl-NL" b="1" u="sng" smtClean="0">
                <a:solidFill>
                  <a:schemeClr val="tx2"/>
                </a:solidFill>
              </a:rPr>
              <a:t>Niet-houtige gewassen: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8175" y="1412875"/>
            <a:ext cx="4060825" cy="499745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Eenjarige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Tweejarige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Vaste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/>
              <a:t>Wortelstokken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l-NL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Bol~ en knolgewassen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4856163" cy="1143000"/>
          </a:xfrm>
        </p:spPr>
        <p:txBody>
          <a:bodyPr/>
          <a:lstStyle/>
          <a:p>
            <a:r>
              <a:rPr lang="nl-NL" u="sng" smtClean="0"/>
              <a:t>Eenjarige planten:</a:t>
            </a:r>
          </a:p>
        </p:txBody>
      </p:sp>
      <p:sp>
        <p:nvSpPr>
          <p:cNvPr id="16386" name="Tijdelijke aanduiding voor inhoud 2"/>
          <p:cNvSpPr>
            <a:spLocks noGrp="1"/>
          </p:cNvSpPr>
          <p:nvPr>
            <p:ph idx="1"/>
          </p:nvPr>
        </p:nvSpPr>
        <p:spPr>
          <a:xfrm>
            <a:off x="2051050" y="2133600"/>
            <a:ext cx="4973638" cy="4060825"/>
          </a:xfrm>
        </p:spPr>
        <p:txBody>
          <a:bodyPr/>
          <a:lstStyle/>
          <a:p>
            <a:r>
              <a:rPr lang="nl-NL" smtClean="0"/>
              <a:t>Perkplant of balkonplant</a:t>
            </a:r>
          </a:p>
          <a:p>
            <a:r>
              <a:rPr lang="nl-NL" smtClean="0"/>
              <a:t>In één seizoen; </a:t>
            </a:r>
          </a:p>
          <a:p>
            <a:pPr lvl="1"/>
            <a:r>
              <a:rPr lang="nl-NL" smtClean="0"/>
              <a:t>Opgroeien uit zaad, </a:t>
            </a:r>
          </a:p>
          <a:p>
            <a:pPr lvl="1"/>
            <a:r>
              <a:rPr lang="nl-NL" smtClean="0"/>
              <a:t>Bloeien,</a:t>
            </a:r>
          </a:p>
          <a:p>
            <a:pPr lvl="1"/>
            <a:r>
              <a:rPr lang="nl-NL" smtClean="0"/>
              <a:t>Vormen zaad</a:t>
            </a:r>
          </a:p>
          <a:p>
            <a:pPr lvl="1"/>
            <a:r>
              <a:rPr lang="nl-NL" smtClean="0"/>
              <a:t>Sterven af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6350"/>
            <a:ext cx="3216275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8788" y="4763"/>
            <a:ext cx="3598862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0"/>
            <a:ext cx="219551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4111625"/>
            <a:ext cx="2109788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7113" y="4292600"/>
            <a:ext cx="33337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6638" y="2420938"/>
            <a:ext cx="2700337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76900" y="4292600"/>
            <a:ext cx="3460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5463" y="2395538"/>
            <a:ext cx="2249487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itel 5"/>
          <p:cNvSpPr>
            <a:spLocks noGrp="1"/>
          </p:cNvSpPr>
          <p:nvPr>
            <p:ph type="title"/>
          </p:nvPr>
        </p:nvSpPr>
        <p:spPr>
          <a:xfrm>
            <a:off x="4763" y="3238500"/>
            <a:ext cx="2551112" cy="844550"/>
          </a:xfrm>
        </p:spPr>
        <p:txBody>
          <a:bodyPr/>
          <a:lstStyle/>
          <a:p>
            <a:pPr algn="l"/>
            <a:r>
              <a:rPr lang="nl-NL" sz="1600" smtClean="0"/>
              <a:t>Zonnebloem, Leeuwebek,</a:t>
            </a:r>
            <a:br>
              <a:rPr lang="nl-NL" sz="1600" smtClean="0"/>
            </a:br>
            <a:r>
              <a:rPr lang="nl-NL" sz="1600" smtClean="0"/>
              <a:t>	</a:t>
            </a:r>
            <a:br>
              <a:rPr lang="nl-NL" sz="1600" smtClean="0"/>
            </a:br>
            <a:r>
              <a:rPr lang="nl-NL" sz="1600" smtClean="0"/>
              <a:t>Ageratum, Spaanse Margriet</a:t>
            </a:r>
          </a:p>
        </p:txBody>
      </p:sp>
      <p:sp>
        <p:nvSpPr>
          <p:cNvPr id="17418" name="Titel 5"/>
          <p:cNvSpPr txBox="1">
            <a:spLocks/>
          </p:cNvSpPr>
          <p:nvPr/>
        </p:nvSpPr>
        <p:spPr bwMode="auto">
          <a:xfrm>
            <a:off x="5016500" y="2427288"/>
            <a:ext cx="20034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nl-NL" sz="1600">
                <a:latin typeface="Calibri" pitchFamily="34" charset="0"/>
              </a:rPr>
              <a:t>Vlijtig Liesje, Vuursalie, Afrikaantje</a:t>
            </a:r>
            <a:br>
              <a:rPr lang="nl-NL" sz="1600">
                <a:latin typeface="Calibri" pitchFamily="34" charset="0"/>
              </a:rPr>
            </a:br>
            <a:r>
              <a:rPr lang="nl-NL" sz="1600">
                <a:latin typeface="Calibri" pitchFamily="34" charset="0"/>
              </a:rPr>
              <a:t>	</a:t>
            </a:r>
            <a:br>
              <a:rPr lang="nl-NL" sz="1600">
                <a:latin typeface="Calibri" pitchFamily="34" charset="0"/>
              </a:rPr>
            </a:br>
            <a:r>
              <a:rPr lang="nl-NL" sz="1600">
                <a:latin typeface="Calibri" pitchFamily="34" charset="0"/>
              </a:rPr>
              <a:t>	IJzerhard,</a:t>
            </a:r>
          </a:p>
          <a:p>
            <a:endParaRPr lang="nl-NL" sz="1600">
              <a:latin typeface="Calibri" pitchFamily="34" charset="0"/>
            </a:endParaRPr>
          </a:p>
          <a:p>
            <a:r>
              <a:rPr lang="nl-NL" sz="1600">
                <a:latin typeface="Calibri" pitchFamily="34" charset="0"/>
              </a:rPr>
              <a:t>            Petunia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6418263" cy="1143000"/>
          </a:xfrm>
        </p:spPr>
        <p:txBody>
          <a:bodyPr/>
          <a:lstStyle/>
          <a:p>
            <a:r>
              <a:rPr lang="nl-NL" u="sng" smtClean="0"/>
              <a:t>Tweejarige planten: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76375" y="2133600"/>
            <a:ext cx="6273800" cy="34115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Perkplant  / balkonplant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In 1</a:t>
            </a:r>
            <a:r>
              <a:rPr lang="nl-NL" baseline="30000" dirty="0" smtClean="0"/>
              <a:t>ste</a:t>
            </a:r>
            <a:r>
              <a:rPr lang="nl-NL" dirty="0" smtClean="0"/>
              <a:t> seizoen opgroeien (uit zaad)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In 2</a:t>
            </a:r>
            <a:r>
              <a:rPr lang="nl-NL" baseline="30000" dirty="0" smtClean="0"/>
              <a:t>de</a:t>
            </a:r>
            <a:r>
              <a:rPr lang="nl-NL" dirty="0" smtClean="0"/>
              <a:t> seizoen: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/>
              <a:t>Verder groeien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/>
              <a:t>Bloeien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/>
              <a:t>Vormen van zaad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nl-NL" dirty="0" smtClean="0"/>
              <a:t>Sterven af </a:t>
            </a:r>
            <a:endParaRPr lang="nl-N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3443288"/>
            <a:ext cx="3084513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3586163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8963" y="0"/>
            <a:ext cx="2205037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2838" y="2482850"/>
            <a:ext cx="295116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9388" y="2690813"/>
            <a:ext cx="22066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4950" y="4679950"/>
            <a:ext cx="24860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724400"/>
            <a:ext cx="1624013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3000" y="5886450"/>
            <a:ext cx="1524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84588" y="0"/>
            <a:ext cx="3186112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itel 5"/>
          <p:cNvSpPr>
            <a:spLocks noGrp="1"/>
          </p:cNvSpPr>
          <p:nvPr>
            <p:ph type="title"/>
          </p:nvPr>
        </p:nvSpPr>
        <p:spPr>
          <a:xfrm>
            <a:off x="0" y="2482850"/>
            <a:ext cx="4017963" cy="1079500"/>
          </a:xfrm>
        </p:spPr>
        <p:txBody>
          <a:bodyPr/>
          <a:lstStyle/>
          <a:p>
            <a:pPr algn="l"/>
            <a:r>
              <a:rPr lang="nl-NL" sz="2000" smtClean="0"/>
              <a:t>Vergeet-mij-niet, Judaspenning, Papaver, stokroos, Viool</a:t>
            </a:r>
            <a:br>
              <a:rPr lang="nl-NL" sz="2000" smtClean="0"/>
            </a:br>
            <a:r>
              <a:rPr lang="nl-NL" sz="2000" smtClean="0"/>
              <a:t>Vingerhoedskruid, Teunisbloem,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smtClean="0"/>
              <a:t>Vaste planten: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2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Kruidachtige planten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Bovengrondse delen sterven ieder jaar af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NL" dirty="0"/>
              <a:t>	</a:t>
            </a:r>
            <a:r>
              <a:rPr lang="nl-NL" dirty="0" smtClean="0"/>
              <a:t>ondergrondse delen (wortels) leven door.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dirty="0" smtClean="0"/>
              <a:t>Soms gevoelig voor rotting en bevriezing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9725"/>
            <a:ext cx="40703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3650" y="4149725"/>
            <a:ext cx="40703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733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-20638"/>
            <a:ext cx="2771775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24325"/>
            <a:ext cx="274002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8738" y="-20638"/>
            <a:ext cx="3629025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8900" y="4221163"/>
            <a:ext cx="39624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388" y="2852738"/>
            <a:ext cx="8964612" cy="12890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nl-NL" sz="2000" dirty="0" smtClean="0"/>
              <a:t>			</a:t>
            </a:r>
            <a:r>
              <a:rPr lang="nl-NL" sz="2000" dirty="0" err="1" smtClean="0"/>
              <a:t>Alchemilla</a:t>
            </a:r>
            <a:r>
              <a:rPr lang="nl-NL" sz="2000" dirty="0" smtClean="0"/>
              <a:t> </a:t>
            </a:r>
            <a:r>
              <a:rPr lang="nl-NL" sz="2000" dirty="0"/>
              <a:t>(vrouwenmantel</a:t>
            </a:r>
            <a:r>
              <a:rPr lang="nl-NL" sz="2000" dirty="0" smtClean="0"/>
              <a:t>)</a:t>
            </a:r>
            <a:br>
              <a:rPr lang="nl-NL" sz="2000" dirty="0" smtClean="0"/>
            </a:b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err="1" smtClean="0"/>
              <a:t>Aconitum</a:t>
            </a:r>
            <a:r>
              <a:rPr lang="nl-NL" sz="2000" dirty="0" smtClean="0"/>
              <a:t> (Monnikskap)</a:t>
            </a:r>
            <a:br>
              <a:rPr lang="nl-NL" sz="2000" dirty="0" smtClean="0"/>
            </a:br>
            <a:r>
              <a:rPr lang="nl-NL" sz="2000" dirty="0" smtClean="0"/>
              <a:t>						               </a:t>
            </a:r>
            <a:r>
              <a:rPr lang="nl-NL" sz="2000" dirty="0" err="1" smtClean="0"/>
              <a:t>Delphinium</a:t>
            </a:r>
            <a:r>
              <a:rPr lang="nl-NL" sz="2000" dirty="0" smtClean="0"/>
              <a:t> (Ridderspoor)</a:t>
            </a:r>
            <a:br>
              <a:rPr lang="nl-NL" sz="2000" dirty="0" smtClean="0"/>
            </a:br>
            <a:r>
              <a:rPr lang="nl-NL" sz="2000" dirty="0" err="1" smtClean="0"/>
              <a:t>Kniphofia</a:t>
            </a:r>
            <a:r>
              <a:rPr lang="nl-NL" sz="2000" dirty="0" smtClean="0"/>
              <a:t> (Vuurpijl) 		</a:t>
            </a:r>
            <a:r>
              <a:rPr lang="nl-NL" sz="2000" dirty="0" err="1" smtClean="0"/>
              <a:t>Solidago</a:t>
            </a:r>
            <a:r>
              <a:rPr lang="nl-NL" sz="2000" dirty="0" smtClean="0"/>
              <a:t> (Guldenroede),  Liatris (Prachtkaars)</a:t>
            </a:r>
            <a:endParaRPr lang="nl-NL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322</Words>
  <Application>Microsoft Office PowerPoint</Application>
  <PresentationFormat>On-screen Show (4:3)</PresentationFormat>
  <Paragraphs>89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Ontwerpsjabloon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Calibri</vt:lpstr>
      <vt:lpstr>Arial</vt:lpstr>
      <vt:lpstr>Kantoorthema</vt:lpstr>
      <vt:lpstr>Botanische kenmerken van planten:</vt:lpstr>
      <vt:lpstr>Dia 2</vt:lpstr>
      <vt:lpstr>Niet-houtige gewassen:</vt:lpstr>
      <vt:lpstr>Eenjarige planten:</vt:lpstr>
      <vt:lpstr>Zonnebloem, Leeuwebek,   Ageratum, Spaanse Margriet</vt:lpstr>
      <vt:lpstr>Tweejarige planten:</vt:lpstr>
      <vt:lpstr>Vergeet-mij-niet, Judaspenning, Papaver, stokroos, Viool Vingerhoedskruid, Teunisbloem,</vt:lpstr>
      <vt:lpstr>Vaste planten:</vt:lpstr>
      <vt:lpstr>   Alchemilla (vrouwenmantel)  Aconitum (Monnikskap)                      Delphinium (Ridderspoor) Kniphofia (Vuurpijl)   Solidago (Guldenroede),  Liatris (Prachtkaars)</vt:lpstr>
      <vt:lpstr>Wortelstokken</vt:lpstr>
      <vt:lpstr>Physalis (lampionplant),      Bergenia (Schoenlappersplant), Convallaria (Lelietje der Dalen),     Equisetum (Schaafstroo)</vt:lpstr>
      <vt:lpstr>Bolgewas</vt:lpstr>
      <vt:lpstr>Dia 13</vt:lpstr>
      <vt:lpstr>Galanthus (Sneeuwklokje), Narcissus,     Hyacinthus ,             Allium (Sierui) Fritillaria (Keizerskroon),                  Muscari ( blauw druifje),  Tulipa,</vt:lpstr>
      <vt:lpstr>Knolgewas</vt:lpstr>
      <vt:lpstr>      Dahlia,       Crocus,                     Iris,        Anemone, Gladiolus,                    Gloriosa,          Cyclamen,</vt:lpstr>
      <vt:lpstr>Houtige gewassen (= heesters)</vt:lpstr>
      <vt:lpstr>Bomen:</vt:lpstr>
      <vt:lpstr>Struiken</vt:lpstr>
      <vt:lpstr>Dia 20</vt:lpstr>
      <vt:lpstr>Dia 21</vt:lpstr>
      <vt:lpstr>Dia 22</vt:lpstr>
    </vt:vector>
  </TitlesOfParts>
  <Company>Helicon Opleidingen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Botanische kenmerken van planten:</dc:title>
  <dc:creator>Jacintha Westerink</dc:creator>
  <cp:lastModifiedBy>Ad en Jacintha</cp:lastModifiedBy>
  <cp:revision>46</cp:revision>
  <dcterms:created xsi:type="dcterms:W3CDTF">2015-03-08T20:22:52Z</dcterms:created>
  <dcterms:modified xsi:type="dcterms:W3CDTF">2015-04-19T20:08:59Z</dcterms:modified>
</cp:coreProperties>
</file>