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29" autoAdjust="0"/>
    <p:restoredTop sz="98261" autoAdjust="0"/>
  </p:normalViewPr>
  <p:slideViewPr>
    <p:cSldViewPr>
      <p:cViewPr varScale="1">
        <p:scale>
          <a:sx n="73" d="100"/>
          <a:sy n="73" d="100"/>
        </p:scale>
        <p:origin x="134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4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8E9ECD-6405-44DE-9E53-7B955851BC2F}" type="datetimeFigureOut">
              <a:rPr lang="nl-NL"/>
              <a:pPr>
                <a:defRPr/>
              </a:pPr>
              <a:t>2-9-2019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8DA1466-8AD2-43AF-AC58-1E27EE4C921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1429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 smtClean="0"/>
          </a:p>
        </p:txBody>
      </p:sp>
      <p:sp>
        <p:nvSpPr>
          <p:cNvPr id="1536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ACFFE4-AE8B-499D-916C-0C6C9F16697B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8914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0CB79-0957-4442-91FC-2F3137F49DB6}" type="datetimeFigureOut">
              <a:rPr lang="nl-NL"/>
              <a:pPr>
                <a:defRPr/>
              </a:pPr>
              <a:t>2-9-2019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25EDC-6C7A-4BB4-925F-4F3A77E712B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89DC1-8CD2-49D4-B559-EBDAC5DA6E75}" type="datetimeFigureOut">
              <a:rPr lang="nl-NL"/>
              <a:pPr>
                <a:defRPr/>
              </a:pPr>
              <a:t>2-9-2019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D9DB4-A07C-412A-BDC9-1742DFB6B82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D79E0-8DBF-4DEB-970C-2DBC66EA06CC}" type="datetimeFigureOut">
              <a:rPr lang="nl-NL"/>
              <a:pPr>
                <a:defRPr/>
              </a:pPr>
              <a:t>2-9-2019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57F21-5C84-4CBA-8009-7B1FCDDFE6D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2C50C-F525-4971-94D3-88F90DA7164A}" type="datetimeFigureOut">
              <a:rPr lang="nl-NL"/>
              <a:pPr>
                <a:defRPr/>
              </a:pPr>
              <a:t>2-9-2019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CDCCE-DF12-4EEB-9E84-7DCBDD2901F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2FC6F-3B7C-4F67-9678-CE1BF2F50575}" type="datetimeFigureOut">
              <a:rPr lang="nl-NL"/>
              <a:pPr>
                <a:defRPr/>
              </a:pPr>
              <a:t>2-9-2019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105A9-6D46-4D7A-B6B2-D64D6A53EC0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0494-4530-4C4A-8AB5-FD341F136C01}" type="datetimeFigureOut">
              <a:rPr lang="nl-NL"/>
              <a:pPr>
                <a:defRPr/>
              </a:pPr>
              <a:t>2-9-2019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2D4C8-0455-4A27-8EA1-9E318755D19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0262D-55BC-4AC2-95F3-83A49ABA819C}" type="datetimeFigureOut">
              <a:rPr lang="nl-NL"/>
              <a:pPr>
                <a:defRPr/>
              </a:pPr>
              <a:t>2-9-2019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5DB68-4EB5-4D55-BFB5-3B4A363F94D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5E995-2385-4803-99AB-106C5D64AB74}" type="datetimeFigureOut">
              <a:rPr lang="nl-NL"/>
              <a:pPr>
                <a:defRPr/>
              </a:pPr>
              <a:t>2-9-2019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128C9-1CCC-459E-94F5-FC4F97B600E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2A378-9ED8-4E77-AB48-0CBCEE8E6B34}" type="datetimeFigureOut">
              <a:rPr lang="nl-NL"/>
              <a:pPr>
                <a:defRPr/>
              </a:pPr>
              <a:t>2-9-2019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65DB3-8282-4222-9933-9FC7E21E9AE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63ECB-8479-41F6-A826-62E5D4300F4C}" type="datetimeFigureOut">
              <a:rPr lang="nl-NL"/>
              <a:pPr>
                <a:defRPr/>
              </a:pPr>
              <a:t>2-9-2019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59CA9-36B1-4A53-AB43-2D107809232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4C7C0-04D9-431C-87BE-C2B8B012A994}" type="datetimeFigureOut">
              <a:rPr lang="nl-NL"/>
              <a:pPr>
                <a:defRPr/>
              </a:pPr>
              <a:t>2-9-2019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8056B-B8AF-4C06-8C9F-CC7D3C8B12F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2C2D7A5-6971-4C1E-8DAF-E01E4A5FD6A8}" type="datetimeFigureOut">
              <a:rPr lang="nl-NL"/>
              <a:pPr>
                <a:defRPr/>
              </a:pPr>
              <a:t>2-9-2019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0DEF0D-D9F2-44A1-B5FD-C85DB236A05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www.canva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jpe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0" y="0"/>
            <a:ext cx="928688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367161" y="918547"/>
            <a:ext cx="3850350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 smtClean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Leerdoelen</a:t>
            </a:r>
            <a:endParaRPr lang="nl-NL" sz="12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r>
              <a:rPr lang="nl-NL" sz="1200" dirty="0">
                <a:ea typeface="Calibri" pitchFamily="34" charset="0"/>
                <a:cs typeface="Arial" charset="0"/>
              </a:rPr>
              <a:t>Na het maken van dit leerarrangement kun </a:t>
            </a:r>
            <a:r>
              <a:rPr lang="nl-NL" sz="1200" dirty="0" smtClean="0">
                <a:ea typeface="Calibri" pitchFamily="34" charset="0"/>
                <a:cs typeface="Arial" charset="0"/>
              </a:rPr>
              <a:t>je</a:t>
            </a:r>
            <a:r>
              <a:rPr lang="nl-NL" sz="1200" dirty="0">
                <a:ea typeface="Calibri" pitchFamily="34" charset="0"/>
                <a:cs typeface="Arial" charset="0"/>
              </a:rPr>
              <a:t> </a:t>
            </a:r>
            <a:r>
              <a:rPr lang="nl-NL" sz="1200" dirty="0" smtClean="0">
                <a:ea typeface="Calibri" pitchFamily="34" charset="0"/>
                <a:cs typeface="Arial" charset="0"/>
              </a:rPr>
              <a:t>op basis van de missie en visie een promotieplan opstellen die aansluit bij de wensen van de bezoekers van het ‘Verhalen Café’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376774" y="2110042"/>
            <a:ext cx="3853580" cy="19389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Leerproduct	</a:t>
            </a:r>
            <a:r>
              <a:rPr lang="nl-NL" sz="1200" b="1" dirty="0">
                <a:ea typeface="Calibri" pitchFamily="34" charset="0"/>
                <a:cs typeface="Arial" charset="0"/>
              </a:rPr>
              <a:t>		</a:t>
            </a:r>
            <a:endParaRPr lang="nl-NL" sz="1200" dirty="0">
              <a:ea typeface="Calibri" pitchFamily="34" charset="0"/>
              <a:cs typeface="Arial" charset="0"/>
            </a:endParaRPr>
          </a:p>
          <a:p>
            <a:pPr eaLnBrk="0" hangingPunct="0"/>
            <a:r>
              <a:rPr lang="nl-NL" sz="1200" dirty="0" smtClean="0"/>
              <a:t>Een promotieplan met daarin minimaal: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 smtClean="0"/>
              <a:t>Missie en visie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 smtClean="0"/>
              <a:t>De marketingmix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 smtClean="0"/>
              <a:t>Doelgroepomschrijving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 smtClean="0"/>
              <a:t>Doelstelling</a:t>
            </a:r>
          </a:p>
          <a:p>
            <a:pPr eaLnBrk="0" hangingPunct="0"/>
            <a:r>
              <a:rPr lang="nl-NL" sz="1200" dirty="0" smtClean="0"/>
              <a:t>Een communicatiemiddel volgens het AIDA model (bijv. een poster) met daarin minimaal verwerkt:</a:t>
            </a:r>
          </a:p>
          <a:p>
            <a:pPr marL="628650" lvl="1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 smtClean="0"/>
              <a:t>Een logo voor het Verhalen Café</a:t>
            </a:r>
          </a:p>
          <a:p>
            <a:pPr marL="628650" lvl="1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 smtClean="0"/>
              <a:t>Een slogan voor het Verhalen Café</a:t>
            </a:r>
            <a:endParaRPr lang="nl-NL" sz="1200" dirty="0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722666" y="1195546"/>
            <a:ext cx="3169814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 smtClean="0">
                <a:solidFill>
                  <a:srgbClr val="0070C0"/>
                </a:solidFill>
                <a:ea typeface="Calibri" pitchFamily="34" charset="0"/>
                <a:cs typeface="Arial" charset="0"/>
              </a:rPr>
              <a:t>Samenwerken       </a:t>
            </a:r>
            <a:r>
              <a:rPr lang="nl-NL" sz="1200" b="1" dirty="0" smtClean="0">
                <a:ea typeface="Calibri" pitchFamily="34" charset="0"/>
                <a:cs typeface="Arial" charset="0"/>
              </a:rPr>
              <a:t>                             </a:t>
            </a:r>
            <a:endParaRPr lang="nl-NL" sz="1200" dirty="0" smtClean="0"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 smtClean="0">
                <a:ea typeface="Calibri" pitchFamily="34" charset="0"/>
                <a:cs typeface="Arial" charset="0"/>
              </a:rPr>
              <a:t>Plaats je product op het Leerplatform en vraag om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 smtClean="0">
                <a:ea typeface="Calibri" pitchFamily="34" charset="0"/>
                <a:cs typeface="Arial" charset="0"/>
              </a:rPr>
              <a:t>Bekijk </a:t>
            </a:r>
            <a:r>
              <a:rPr lang="nl-NL" sz="1200" dirty="0">
                <a:ea typeface="Calibri" pitchFamily="34" charset="0"/>
                <a:cs typeface="Arial" charset="0"/>
              </a:rPr>
              <a:t>leerproducten van </a:t>
            </a:r>
            <a:r>
              <a:rPr lang="nl-NL" sz="1200" dirty="0" smtClean="0">
                <a:ea typeface="Calibri" pitchFamily="34" charset="0"/>
                <a:cs typeface="Arial" charset="0"/>
              </a:rPr>
              <a:t>anderen in </a:t>
            </a:r>
            <a:r>
              <a:rPr lang="nl-NL" sz="1200" dirty="0">
                <a:ea typeface="Calibri" pitchFamily="34" charset="0"/>
                <a:cs typeface="Arial" charset="0"/>
              </a:rPr>
              <a:t>hun </a:t>
            </a:r>
            <a:r>
              <a:rPr lang="nl-NL" sz="1200" dirty="0" smtClean="0">
                <a:ea typeface="Calibri" pitchFamily="34" charset="0"/>
                <a:cs typeface="Arial" charset="0"/>
              </a:rPr>
              <a:t>portfolio en geef feedback</a:t>
            </a:r>
            <a:r>
              <a:rPr lang="nl-NL" sz="1200" dirty="0">
                <a:ea typeface="Calibri" pitchFamily="34" charset="0"/>
                <a:cs typeface="Arial" charset="0"/>
              </a:rPr>
              <a:t>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Verbeter je </a:t>
            </a:r>
            <a:r>
              <a:rPr lang="nl-NL" sz="1200" dirty="0" smtClean="0">
                <a:ea typeface="Calibri" pitchFamily="34" charset="0"/>
                <a:cs typeface="Arial" charset="0"/>
              </a:rPr>
              <a:t>leerproduct en plaats versie 2</a:t>
            </a:r>
            <a:endParaRPr lang="nl-NL" sz="1200" dirty="0"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 smtClean="0">
                <a:ea typeface="Calibri" pitchFamily="34" charset="0"/>
                <a:cs typeface="Arial" charset="0"/>
              </a:rPr>
              <a:t>Versie 1: </a:t>
            </a:r>
            <a:r>
              <a:rPr lang="nl-NL" sz="1200" dirty="0" smtClean="0">
                <a:ea typeface="Calibri" pitchFamily="34" charset="0"/>
                <a:cs typeface="Arial" charset="0"/>
              </a:rPr>
              <a:t>30 september 2019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 smtClean="0">
                <a:ea typeface="Calibri" pitchFamily="34" charset="0"/>
                <a:cs typeface="Arial" charset="0"/>
              </a:rPr>
              <a:t>Versie </a:t>
            </a:r>
            <a:r>
              <a:rPr lang="nl-NL" sz="1200" dirty="0" smtClean="0">
                <a:ea typeface="Calibri" pitchFamily="34" charset="0"/>
                <a:cs typeface="Arial" charset="0"/>
              </a:rPr>
              <a:t>2</a:t>
            </a:r>
            <a:r>
              <a:rPr lang="nl-NL" sz="1200" dirty="0" smtClean="0">
                <a:ea typeface="Calibri" pitchFamily="34" charset="0"/>
                <a:cs typeface="Arial" charset="0"/>
              </a:rPr>
              <a:t>: 21 oktober 2019</a:t>
            </a:r>
            <a:endParaRPr lang="nl-NL" sz="1200" dirty="0" smtClean="0">
              <a:ea typeface="Calibri" pitchFamily="34" charset="0"/>
              <a:cs typeface="Arial" charset="0"/>
            </a:endParaRP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5715548" y="2984766"/>
            <a:ext cx="3184050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Bijeenkomsten</a:t>
            </a:r>
            <a:r>
              <a:rPr lang="nl-NL" sz="1200" b="1" dirty="0">
                <a:ea typeface="Calibri" pitchFamily="34" charset="0"/>
                <a:cs typeface="Arial" charset="0"/>
              </a:rPr>
              <a:t>		</a:t>
            </a:r>
            <a:endParaRPr lang="nl-NL" sz="1200" dirty="0">
              <a:ea typeface="Calibri" pitchFamily="34" charset="0"/>
              <a:cs typeface="Arial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nl-NL" sz="1200" smtClean="0">
                <a:ea typeface="Calibri" pitchFamily="34" charset="0"/>
                <a:cs typeface="Arial" charset="0"/>
              </a:rPr>
              <a:t>Les </a:t>
            </a:r>
            <a:r>
              <a:rPr lang="nl-NL" sz="1200" dirty="0" smtClean="0">
                <a:ea typeface="Calibri" pitchFamily="34" charset="0"/>
                <a:cs typeface="Arial" charset="0"/>
              </a:rPr>
              <a:t>AIDA model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l-NL" sz="1200" dirty="0" smtClean="0">
                <a:ea typeface="Calibri" pitchFamily="34" charset="0"/>
                <a:cs typeface="Arial" charset="0"/>
              </a:rPr>
              <a:t>Les missie, visie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l-NL" sz="1200" dirty="0" smtClean="0">
                <a:ea typeface="Calibri" pitchFamily="34" charset="0"/>
                <a:cs typeface="Arial" charset="0"/>
              </a:rPr>
              <a:t>Les introductie LA Promotieplan</a:t>
            </a:r>
          </a:p>
        </p:txBody>
      </p:sp>
      <p:sp>
        <p:nvSpPr>
          <p:cNvPr id="14346" name="Rectangle 8"/>
          <p:cNvSpPr>
            <a:spLocks noChangeArrowheads="1"/>
          </p:cNvSpPr>
          <p:nvPr/>
        </p:nvSpPr>
        <p:spPr bwMode="auto">
          <a:xfrm>
            <a:off x="5722666" y="4102485"/>
            <a:ext cx="3184050" cy="960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defTabSz="457200">
              <a:lnSpc>
                <a:spcPct val="80000"/>
              </a:lnSpc>
              <a:spcBef>
                <a:spcPct val="50000"/>
              </a:spcBef>
              <a:tabLst>
                <a:tab pos="176213" algn="l"/>
                <a:tab pos="1163638" algn="l"/>
              </a:tabLst>
            </a:pPr>
            <a:r>
              <a:rPr lang="nl-NL" sz="1200" b="1" dirty="0" smtClean="0">
                <a:solidFill>
                  <a:srgbClr val="0070C0"/>
                </a:solidFill>
                <a:ea typeface="Calibri" pitchFamily="34" charset="0"/>
                <a:cs typeface="Arial" charset="0"/>
              </a:rPr>
              <a:t>Bronnen</a:t>
            </a:r>
          </a:p>
          <a:p>
            <a:pPr marL="171450" indent="-171450" defTabSz="457200">
              <a:lnSpc>
                <a:spcPct val="80000"/>
              </a:lnSpc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176213" algn="l"/>
                <a:tab pos="1163638" algn="l"/>
              </a:tabLst>
            </a:pPr>
            <a:r>
              <a:rPr lang="nl-NL" sz="1200" dirty="0" smtClean="0">
                <a:ea typeface="Calibri" pitchFamily="34" charset="0"/>
                <a:cs typeface="Arial" charset="0"/>
              </a:rPr>
              <a:t>Het Leerplatform</a:t>
            </a:r>
          </a:p>
          <a:p>
            <a:pPr marL="171450" indent="-171450" defTabSz="457200">
              <a:lnSpc>
                <a:spcPct val="80000"/>
              </a:lnSpc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176213" algn="l"/>
                <a:tab pos="1163638" algn="l"/>
              </a:tabLst>
            </a:pPr>
            <a:r>
              <a:rPr lang="nl-NL" sz="1200" dirty="0">
                <a:ea typeface="Calibri" pitchFamily="34" charset="0"/>
                <a:cs typeface="Arial" charset="0"/>
                <a:hlinkClick r:id="rId3"/>
              </a:rPr>
              <a:t>https://</a:t>
            </a:r>
            <a:r>
              <a:rPr lang="nl-NL" sz="1200" dirty="0" smtClean="0">
                <a:ea typeface="Calibri" pitchFamily="34" charset="0"/>
                <a:cs typeface="Arial" charset="0"/>
                <a:hlinkClick r:id="rId3"/>
              </a:rPr>
              <a:t>www.canva.com</a:t>
            </a:r>
            <a:endParaRPr lang="nl-NL" sz="1200" dirty="0" smtClean="0">
              <a:ea typeface="Calibri" pitchFamily="34" charset="0"/>
              <a:cs typeface="Arial" charset="0"/>
            </a:endParaRPr>
          </a:p>
          <a:p>
            <a:pPr marL="171450" indent="-171450" defTabSz="457200">
              <a:lnSpc>
                <a:spcPct val="80000"/>
              </a:lnSpc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176213" algn="l"/>
                <a:tab pos="1163638" algn="l"/>
              </a:tabLst>
            </a:pPr>
            <a:r>
              <a:rPr lang="nl-NL" sz="1200" dirty="0" smtClean="0"/>
              <a:t>Het perfecte logo</a:t>
            </a:r>
          </a:p>
        </p:txBody>
      </p:sp>
      <p:sp>
        <p:nvSpPr>
          <p:cNvPr id="14348" name="Tekstvak 23"/>
          <p:cNvSpPr txBox="1">
            <a:spLocks noChangeArrowheads="1"/>
          </p:cNvSpPr>
          <p:nvPr/>
        </p:nvSpPr>
        <p:spPr bwMode="auto">
          <a:xfrm>
            <a:off x="1040343" y="168976"/>
            <a:ext cx="78521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nl-NL" sz="2800" i="1" dirty="0" smtClean="0">
                <a:latin typeface="Calibri" pitchFamily="34" charset="0"/>
              </a:rPr>
              <a:t>     </a:t>
            </a:r>
            <a:r>
              <a:rPr lang="nl-NL" sz="2400" dirty="0" smtClean="0">
                <a:latin typeface="Calibri" pitchFamily="34" charset="0"/>
              </a:rPr>
              <a:t>1920_MLO_4_Promotieplan</a:t>
            </a:r>
            <a:endParaRPr lang="nl-NL" sz="2400" dirty="0" smtClean="0">
              <a:latin typeface="Calibri" pitchFamily="34" charset="0"/>
            </a:endParaRPr>
          </a:p>
        </p:txBody>
      </p:sp>
      <p:sp>
        <p:nvSpPr>
          <p:cNvPr id="17" name="Rechthoek 16"/>
          <p:cNvSpPr/>
          <p:nvPr/>
        </p:nvSpPr>
        <p:spPr>
          <a:xfrm>
            <a:off x="928688" y="6704013"/>
            <a:ext cx="8215312" cy="1524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275008" cy="915544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5" cstate="print"/>
          <a:srcRect l="21805" r="10840"/>
          <a:stretch/>
        </p:blipFill>
        <p:spPr>
          <a:xfrm>
            <a:off x="1041708" y="915544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059730" y="2349527"/>
            <a:ext cx="263290" cy="321303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008725" y="4220069"/>
            <a:ext cx="266283" cy="416301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293085" y="1052920"/>
            <a:ext cx="385812" cy="263054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377311" y="4102485"/>
            <a:ext cx="299225" cy="290796"/>
          </a:xfrm>
          <a:prstGeom prst="rect">
            <a:avLst/>
          </a:prstGeom>
        </p:spPr>
      </p:pic>
      <p:pic>
        <p:nvPicPr>
          <p:cNvPr id="25" name="Afbeelding 24"/>
          <p:cNvPicPr>
            <a:picLocks noChangeAspect="1"/>
          </p:cNvPicPr>
          <p:nvPr/>
        </p:nvPicPr>
        <p:blipFill rotWithShape="1">
          <a:blip r:embed="rId10" cstate="print"/>
          <a:srcRect l="17050" t="33024" r="61669" b="30375"/>
          <a:stretch/>
        </p:blipFill>
        <p:spPr>
          <a:xfrm>
            <a:off x="5380065" y="2819053"/>
            <a:ext cx="269390" cy="260485"/>
          </a:xfrm>
          <a:prstGeom prst="rect">
            <a:avLst/>
          </a:prstGeom>
        </p:spPr>
      </p:pic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1362513" y="4222361"/>
            <a:ext cx="3854998" cy="23083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 smtClean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Leerpad		</a:t>
            </a:r>
            <a:r>
              <a:rPr lang="nl-NL" sz="1200" b="1" dirty="0">
                <a:ea typeface="Calibri" pitchFamily="34" charset="0"/>
                <a:cs typeface="Arial" charset="0"/>
              </a:rPr>
              <a:t>	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 smtClean="0"/>
              <a:t>Je werkt in het groepje van het Verhalen Café.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 smtClean="0"/>
              <a:t>Schrijf uit wat de missie van het Verhalen Café.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 smtClean="0"/>
              <a:t>Schrijf uit wat de visie is van het Verhalen Café.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 smtClean="0"/>
              <a:t>Omschrijf de marketingmix voor het Verhalen Café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 smtClean="0"/>
              <a:t>Omschrijf de doelgroep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 smtClean="0"/>
              <a:t>Kies een communicatiemiddel waarbij: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l-NL" sz="1200" dirty="0" smtClean="0"/>
              <a:t>Je het AIDA model verwerkt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l-NL" sz="1200" dirty="0" smtClean="0"/>
              <a:t>Aansluit bij de missie, visie en doelgroep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l-NL" sz="1200" dirty="0" smtClean="0"/>
              <a:t>Een logo van het Verhalen Café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l-NL" sz="1200" dirty="0" smtClean="0"/>
              <a:t>Een slogan van het Verhalen Café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l-NL" sz="1200" dirty="0" smtClean="0"/>
          </a:p>
        </p:txBody>
      </p:sp>
      <p:pic>
        <p:nvPicPr>
          <p:cNvPr id="1026" name="Picture 2" descr="Afbeeldingsresultaat voor promotie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5075938"/>
            <a:ext cx="3130990" cy="162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87E41A3-7DCD-4A6D-840D-31EB32902B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619EB7A-BCF1-42F1-A2D4-D49E861679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1CA2E59-D1A6-4E2D-8580-D619218F1E4F}">
  <ds:schemaRefs>
    <ds:schemaRef ds:uri="http://purl.org/dc/elements/1.1/"/>
    <ds:schemaRef ds:uri="http://schemas.microsoft.com/office/2006/metadata/properties"/>
    <ds:schemaRef ds:uri="47a28104-336f-447d-946e-e305ac2bcd47"/>
    <ds:schemaRef ds:uri="34354c1b-6b8c-435b-ad50-990538c19557"/>
    <ds:schemaRef ds:uri="http://www.w3.org/XML/1998/namespace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90</Words>
  <Application>Microsoft Office PowerPoint</Application>
  <PresentationFormat>Diavoorstelling (4:3)</PresentationFormat>
  <Paragraphs>38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vaka</dc:creator>
  <cp:lastModifiedBy>Kimberley Borm</cp:lastModifiedBy>
  <cp:revision>200</cp:revision>
  <dcterms:created xsi:type="dcterms:W3CDTF">2010-03-30T09:26:20Z</dcterms:created>
  <dcterms:modified xsi:type="dcterms:W3CDTF">2019-09-02T13:04:03Z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