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6" r:id="rId1"/>
  </p:sldMasterIdLst>
  <p:notesMasterIdLst>
    <p:notesMasterId r:id="rId19"/>
  </p:notesMasterIdLst>
  <p:handoutMasterIdLst>
    <p:handoutMasterId r:id="rId20"/>
  </p:handoutMasterIdLst>
  <p:sldIdLst>
    <p:sldId id="256" r:id="rId2"/>
    <p:sldId id="257" r:id="rId3"/>
    <p:sldId id="262" r:id="rId4"/>
    <p:sldId id="363" r:id="rId5"/>
    <p:sldId id="364" r:id="rId6"/>
    <p:sldId id="359" r:id="rId7"/>
    <p:sldId id="336" r:id="rId8"/>
    <p:sldId id="365" r:id="rId9"/>
    <p:sldId id="337" r:id="rId10"/>
    <p:sldId id="288" r:id="rId11"/>
    <p:sldId id="289" r:id="rId12"/>
    <p:sldId id="366" r:id="rId13"/>
    <p:sldId id="367" r:id="rId14"/>
    <p:sldId id="368" r:id="rId15"/>
    <p:sldId id="369" r:id="rId16"/>
    <p:sldId id="334" r:id="rId17"/>
    <p:sldId id="294" r:id="rId18"/>
  </p:sldIdLst>
  <p:sldSz cx="10080625" cy="7559675"/>
  <p:notesSz cx="6669088"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4660"/>
  </p:normalViewPr>
  <p:slideViewPr>
    <p:cSldViewPr>
      <p:cViewPr varScale="1">
        <p:scale>
          <a:sx n="68" d="100"/>
          <a:sy n="68" d="100"/>
        </p:scale>
        <p:origin x="1469" y="3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674"/>
        <p:guide pos="19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90592" cy="498174"/>
          </a:xfrm>
          <a:prstGeom prst="rect">
            <a:avLst/>
          </a:prstGeom>
        </p:spPr>
        <p:txBody>
          <a:bodyPr vert="horz" lIns="83137" tIns="41569" rIns="83137" bIns="41569" rtlCol="0"/>
          <a:lstStyle>
            <a:lvl1pPr algn="l">
              <a:defRPr sz="1100"/>
            </a:lvl1pPr>
          </a:lstStyle>
          <a:p>
            <a:endParaRPr lang="nl-NL"/>
          </a:p>
        </p:txBody>
      </p:sp>
      <p:sp>
        <p:nvSpPr>
          <p:cNvPr id="3" name="Tijdelijke aanduiding voor datum 2"/>
          <p:cNvSpPr>
            <a:spLocks noGrp="1"/>
          </p:cNvSpPr>
          <p:nvPr>
            <p:ph type="dt" sz="quarter" idx="1"/>
          </p:nvPr>
        </p:nvSpPr>
        <p:spPr>
          <a:xfrm>
            <a:off x="3777096" y="1"/>
            <a:ext cx="2890592" cy="498174"/>
          </a:xfrm>
          <a:prstGeom prst="rect">
            <a:avLst/>
          </a:prstGeom>
        </p:spPr>
        <p:txBody>
          <a:bodyPr vert="horz" lIns="83137" tIns="41569" rIns="83137" bIns="41569" rtlCol="0"/>
          <a:lstStyle>
            <a:lvl1pPr algn="r">
              <a:defRPr sz="1100"/>
            </a:lvl1pPr>
          </a:lstStyle>
          <a:p>
            <a:fld id="{8B2B2F2A-07C5-4294-A57F-2F72B32DB8DE}" type="datetimeFigureOut">
              <a:rPr lang="nl-NL" smtClean="0"/>
              <a:t>1-9-2019</a:t>
            </a:fld>
            <a:endParaRPr lang="nl-NL"/>
          </a:p>
        </p:txBody>
      </p:sp>
      <p:sp>
        <p:nvSpPr>
          <p:cNvPr id="4" name="Tijdelijke aanduiding voor voettekst 3"/>
          <p:cNvSpPr>
            <a:spLocks noGrp="1"/>
          </p:cNvSpPr>
          <p:nvPr>
            <p:ph type="ftr" sz="quarter" idx="2"/>
          </p:nvPr>
        </p:nvSpPr>
        <p:spPr>
          <a:xfrm>
            <a:off x="0" y="9428464"/>
            <a:ext cx="2890592" cy="498174"/>
          </a:xfrm>
          <a:prstGeom prst="rect">
            <a:avLst/>
          </a:prstGeom>
        </p:spPr>
        <p:txBody>
          <a:bodyPr vert="horz" lIns="83137" tIns="41569" rIns="83137" bIns="41569" rtlCol="0" anchor="b"/>
          <a:lstStyle>
            <a:lvl1pPr algn="l">
              <a:defRPr sz="1100"/>
            </a:lvl1pPr>
          </a:lstStyle>
          <a:p>
            <a:endParaRPr lang="nl-NL"/>
          </a:p>
        </p:txBody>
      </p:sp>
      <p:sp>
        <p:nvSpPr>
          <p:cNvPr id="5" name="Tijdelijke aanduiding voor dianummer 4"/>
          <p:cNvSpPr>
            <a:spLocks noGrp="1"/>
          </p:cNvSpPr>
          <p:nvPr>
            <p:ph type="sldNum" sz="quarter" idx="3"/>
          </p:nvPr>
        </p:nvSpPr>
        <p:spPr>
          <a:xfrm>
            <a:off x="3777096" y="9428464"/>
            <a:ext cx="2890592" cy="498174"/>
          </a:xfrm>
          <a:prstGeom prst="rect">
            <a:avLst/>
          </a:prstGeom>
        </p:spPr>
        <p:txBody>
          <a:bodyPr vert="horz" lIns="83137" tIns="41569" rIns="83137" bIns="41569" rtlCol="0" anchor="b"/>
          <a:lstStyle>
            <a:lvl1pPr algn="r">
              <a:defRPr sz="1100"/>
            </a:lvl1pPr>
          </a:lstStyle>
          <a:p>
            <a:fld id="{6D2FDD87-71CB-496B-B12D-8B14DD8E292B}" type="slidenum">
              <a:rPr lang="nl-NL" smtClean="0"/>
              <a:t>‹nr.›</a:t>
            </a:fld>
            <a:endParaRPr lang="nl-NL"/>
          </a:p>
        </p:txBody>
      </p:sp>
    </p:spTree>
    <p:extLst>
      <p:ext uri="{BB962C8B-B14F-4D97-AF65-F5344CB8AC3E}">
        <p14:creationId xmlns:p14="http://schemas.microsoft.com/office/powerpoint/2010/main" val="3576614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5" name="AutoShape 2"/>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6" name="AutoShape 3"/>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7" name="AutoShape 4"/>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8" name="AutoShape 5"/>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9" name="AutoShape 6"/>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0" name="AutoShape 7"/>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1" name="AutoShape 8"/>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2" name="AutoShape 9"/>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3" name="AutoShape 10"/>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4" name="AutoShape 11"/>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5" name="AutoShape 12"/>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6" name="AutoShape 13"/>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7" name="AutoShape 14"/>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8" name="AutoShape 15"/>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9" name="AutoShape 16"/>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0" name="AutoShape 17"/>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1" name="AutoShape 18"/>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2" name="AutoShape 19"/>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3" name="AutoShape 20"/>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4" name="AutoShape 21"/>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5" name="AutoShape 22"/>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6" name="AutoShape 23"/>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7" name="AutoShape 24"/>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8" name="AutoShape 25"/>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9" name="Rectangle 26"/>
          <p:cNvSpPr>
            <a:spLocks noGrp="1" noRot="1" noChangeAspect="1" noChangeArrowheads="1"/>
          </p:cNvSpPr>
          <p:nvPr>
            <p:ph type="sldImg"/>
          </p:nvPr>
        </p:nvSpPr>
        <p:spPr bwMode="auto">
          <a:xfrm>
            <a:off x="1211263" y="835025"/>
            <a:ext cx="4211637" cy="315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7"/>
          <p:cNvSpPr>
            <a:spLocks noGrp="1" noChangeArrowheads="1"/>
          </p:cNvSpPr>
          <p:nvPr>
            <p:ph type="body"/>
          </p:nvPr>
        </p:nvSpPr>
        <p:spPr bwMode="auto">
          <a:xfrm>
            <a:off x="635818" y="4345022"/>
            <a:ext cx="5362440" cy="464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noProof="0" smtClean="0"/>
          </a:p>
        </p:txBody>
      </p:sp>
      <p:sp>
        <p:nvSpPr>
          <p:cNvPr id="18461" name="Text Box 28"/>
          <p:cNvSpPr txBox="1">
            <a:spLocks noChangeArrowheads="1"/>
          </p:cNvSpPr>
          <p:nvPr/>
        </p:nvSpPr>
        <p:spPr bwMode="auto">
          <a:xfrm>
            <a:off x="0" y="0"/>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62" name="Text Box 29"/>
          <p:cNvSpPr txBox="1">
            <a:spLocks noChangeArrowheads="1"/>
          </p:cNvSpPr>
          <p:nvPr/>
        </p:nvSpPr>
        <p:spPr bwMode="auto">
          <a:xfrm>
            <a:off x="3774296" y="0"/>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63" name="Text Box 30"/>
          <p:cNvSpPr txBox="1">
            <a:spLocks noChangeArrowheads="1"/>
          </p:cNvSpPr>
          <p:nvPr/>
        </p:nvSpPr>
        <p:spPr bwMode="auto">
          <a:xfrm>
            <a:off x="0"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31"/>
          <p:cNvSpPr>
            <a:spLocks noGrp="1" noChangeArrowheads="1"/>
          </p:cNvSpPr>
          <p:nvPr>
            <p:ph type="sldNum"/>
          </p:nvPr>
        </p:nvSpPr>
        <p:spPr bwMode="auto">
          <a:xfrm>
            <a:off x="3774296" y="9429938"/>
            <a:ext cx="2858380" cy="458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408470" algn="l"/>
                <a:tab pos="816939" algn="l"/>
                <a:tab pos="1225409" algn="l"/>
                <a:tab pos="1633878" algn="l"/>
                <a:tab pos="2042348" algn="l"/>
                <a:tab pos="2450817" algn="l"/>
                <a:tab pos="2859287" algn="l"/>
              </a:tabLst>
              <a:defRPr sz="1300">
                <a:solidFill>
                  <a:srgbClr val="000000"/>
                </a:solidFill>
                <a:latin typeface="Times New Roman" panose="02020603050405020304" pitchFamily="18" charset="0"/>
                <a:cs typeface="Segoe UI" panose="020B0502040204020203" pitchFamily="34" charset="0"/>
              </a:defRPr>
            </a:lvl1pPr>
          </a:lstStyle>
          <a:p>
            <a:pPr>
              <a:defRPr/>
            </a:pPr>
            <a:fld id="{B48C5B4A-920C-4576-9542-591A9F73EAD2}" type="slidenum">
              <a:rPr lang="nl-NL" altLang="nl-NL"/>
              <a:pPr>
                <a:defRPr/>
              </a:pPr>
              <a:t>‹nr.›</a:t>
            </a:fld>
            <a:endParaRPr lang="nl-NL" altLang="nl-NL"/>
          </a:p>
        </p:txBody>
      </p:sp>
    </p:spTree>
    <p:extLst>
      <p:ext uri="{BB962C8B-B14F-4D97-AF65-F5344CB8AC3E}">
        <p14:creationId xmlns:p14="http://schemas.microsoft.com/office/powerpoint/2010/main" val="14526229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878C99C1-2ED2-4298-A454-6583322E7FD3}" type="slidenum">
              <a:rPr lang="nl-NL" altLang="nl-NL" sz="1300"/>
              <a:pPr>
                <a:spcBef>
                  <a:spcPct val="0"/>
                </a:spcBef>
                <a:buClrTx/>
                <a:buFontTx/>
                <a:buNone/>
              </a:pPr>
              <a:t>1</a:t>
            </a:fld>
            <a:endParaRPr lang="nl-NL" altLang="nl-NL" sz="1300"/>
          </a:p>
        </p:txBody>
      </p:sp>
      <p:sp>
        <p:nvSpPr>
          <p:cNvPr id="20483"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18285DE-6EAB-44E5-A5CC-3CED73983E23}" type="slidenum">
              <a:rPr lang="nl-NL" altLang="nl-NL" sz="1300">
                <a:cs typeface="Segoe UI" panose="020B0502040204020203" pitchFamily="34" charset="0"/>
              </a:rPr>
              <a:pPr algn="r" eaLnBrk="1">
                <a:lnSpc>
                  <a:spcPct val="95000"/>
                </a:lnSpc>
                <a:spcBef>
                  <a:spcPct val="0"/>
                </a:spcBef>
                <a:buClrTx/>
                <a:buFontTx/>
                <a:buNone/>
              </a:pPr>
              <a:t>1</a:t>
            </a:fld>
            <a:endParaRPr lang="nl-NL" altLang="nl-NL" sz="1300">
              <a:cs typeface="Segoe UI" panose="020B0502040204020203" pitchFamily="34" charset="0"/>
            </a:endParaRPr>
          </a:p>
        </p:txBody>
      </p:sp>
      <p:sp>
        <p:nvSpPr>
          <p:cNvPr id="20484"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0486" name="Text Box 4"/>
          <p:cNvSpPr txBox="1">
            <a:spLocks noChangeArrowheads="1"/>
          </p:cNvSpPr>
          <p:nvPr/>
        </p:nvSpPr>
        <p:spPr bwMode="auto">
          <a:xfrm>
            <a:off x="127444" y="4210899"/>
            <a:ext cx="5907227" cy="5280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marL="457200">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9pPr>
          </a:lstStyle>
          <a:p>
            <a:pPr eaLnBrk="1">
              <a:lnSpc>
                <a:spcPct val="93000"/>
              </a:lnSpc>
              <a:spcBef>
                <a:spcPct val="0"/>
              </a:spcBef>
            </a:pPr>
            <a:r>
              <a:rPr lang="nl-NL" altLang="nl-NL">
                <a:latin typeface="Arial" panose="020B0604020202020204" pitchFamily="34" charset="0"/>
              </a:rPr>
              <a:t>Wat is een levende tuin en hoe maak je die? De Branchevereniging voor Hoveniers en Groenvoorzieners (VHG) wil het concept 'De Levende Tuin' onder de aandacht brengen van de consumenten. Met dit concept wil VHG laten zien dat naast het genieten van een tuin ook andere maatschappelijke en economische waarden belangrijk zijn. Dit geldt dan niet alleen de bezitter van de tuin maar ook de samenleving. Zo draagt de levende tuin bij aan een grote variatie van planten en dieren, een verbeterde luchtkwaliteit, verkoeling, de opvang en aanwezigheid van water en het genieten van het voedsel uit eigen tuin. Een woning in een groene omgeving is meer waard dan in een verharde omgeving. Ten slotte biedt de tuin voor kinderen vaak het eerste contact met de natuur. In een levende tuin kunnen kinderen heerlijk spelen en allerhande beestjes en plantjes ontdekken.</a:t>
            </a:r>
          </a:p>
          <a:p>
            <a:pPr eaLnBrk="1">
              <a:lnSpc>
                <a:spcPct val="93000"/>
              </a:lnSpc>
              <a:spcBef>
                <a:spcPct val="0"/>
              </a:spcBef>
            </a:pPr>
            <a:endParaRPr lang="nl-NL" altLang="nl-NL">
              <a:latin typeface="Arial" panose="020B0604020202020204" pitchFamily="34" charset="0"/>
            </a:endParaRPr>
          </a:p>
          <a:p>
            <a:pPr eaLnBrk="1">
              <a:lnSpc>
                <a:spcPct val="93000"/>
              </a:lnSpc>
              <a:spcBef>
                <a:spcPct val="0"/>
              </a:spcBef>
            </a:pPr>
            <a:r>
              <a:rPr lang="nl-NL" altLang="nl-NL">
                <a:latin typeface="Arial" panose="020B0604020202020204" pitchFamily="34" charset="0"/>
              </a:rPr>
              <a:t>Deze cursus is bedoeld om cursisten vertrouwd te maken met het concept van de levende tuin waardoor ook hun handelingsbekwaamheid rondom dit concept toeneemt. Het gaat hierbij vooral om een gedragsverandering. In plaats van de beeldkwaliteit van een tuin wordt de functionaliteit daarvan leidend bij ontwerp, aanplant en beheer.</a:t>
            </a:r>
          </a:p>
          <a:p>
            <a:pPr eaLnBrk="1">
              <a:lnSpc>
                <a:spcPct val="93000"/>
              </a:lnSpc>
              <a:spcBef>
                <a:spcPct val="0"/>
              </a:spcBef>
            </a:pPr>
            <a:endParaRPr lang="nl-NL" altLang="nl-NL">
              <a:latin typeface="Arial" panose="020B0604020202020204" pitchFamily="34" charset="0"/>
            </a:endParaRPr>
          </a:p>
          <a:p>
            <a:pPr eaLnBrk="1">
              <a:lnSpc>
                <a:spcPct val="93000"/>
              </a:lnSpc>
              <a:spcBef>
                <a:spcPct val="0"/>
              </a:spcBef>
            </a:pPr>
            <a:r>
              <a:rPr lang="nl-NL" altLang="nl-NL">
                <a:latin typeface="Arial" panose="020B0604020202020204" pitchFamily="34" charset="0"/>
              </a:rPr>
              <a:t>De rode draad voor de gehele cursus is de omvorming van een bestaande tuin in een levende tuin. Voor de eerste cursusdag neemt iedere cursist informatiemateriaal (foto's en tekeningen/ontwerp) mee van een geselecteerde tuin. Op dag 5 van de cursus presenteert iedere cursist het resultaat van de omvorming van deze tuin naar een levende tuin. Tevens wordt gedurende de cursus op verschillende momenten het label van de levende tuin ingekleurd in relatie tot het uitgevoerde onderdeel.</a:t>
            </a:r>
          </a:p>
          <a:p>
            <a:pPr eaLnBrk="1">
              <a:lnSpc>
                <a:spcPct val="93000"/>
              </a:lnSpc>
              <a:spcBef>
                <a:spcPct val="0"/>
              </a:spcBef>
            </a:pPr>
            <a:endParaRPr lang="nl-NL" altLang="nl-NL">
              <a:latin typeface="Arial" panose="020B0604020202020204" pitchFamily="34" charset="0"/>
            </a:endParaRPr>
          </a:p>
          <a:p>
            <a:pPr eaLnBrk="1">
              <a:lnSpc>
                <a:spcPct val="93000"/>
              </a:lnSpc>
              <a:spcBef>
                <a:spcPct val="0"/>
              </a:spcBef>
            </a:pPr>
            <a:r>
              <a:rPr lang="nl-NL" altLang="nl-NL">
                <a:latin typeface="Arial" panose="020B0604020202020204" pitchFamily="34" charset="0"/>
              </a:rPr>
              <a:t>De cursus beslaat vijf dagen en wordt gegeven door eigen docenten plus op verzoek externe docenten (bij voorkeur ondernemers). De volgende thema's (één thema per cursusdag) worden in de cursus behandeld:</a:t>
            </a:r>
          </a:p>
          <a:p>
            <a:pPr eaLnBrk="1">
              <a:lnSpc>
                <a:spcPct val="93000"/>
              </a:lnSpc>
              <a:spcBef>
                <a:spcPct val="0"/>
              </a:spcBef>
            </a:pPr>
            <a:r>
              <a:rPr lang="nl-NL" altLang="nl-NL">
                <a:latin typeface="Arial" panose="020B0604020202020204" pitchFamily="34" charset="0"/>
              </a:rPr>
              <a:t>1) Aanleg (inclusief de uitgangspunten voor ontwerp),</a:t>
            </a:r>
          </a:p>
          <a:p>
            <a:pPr eaLnBrk="1">
              <a:lnSpc>
                <a:spcPct val="93000"/>
              </a:lnSpc>
              <a:spcBef>
                <a:spcPct val="0"/>
              </a:spcBef>
            </a:pPr>
            <a:r>
              <a:rPr lang="nl-NL" altLang="nl-NL">
                <a:latin typeface="Arial" panose="020B0604020202020204" pitchFamily="34" charset="0"/>
              </a:rPr>
              <a:t>2) Onderhoud (beheer),</a:t>
            </a:r>
          </a:p>
          <a:p>
            <a:pPr eaLnBrk="1">
              <a:lnSpc>
                <a:spcPct val="93000"/>
              </a:lnSpc>
              <a:spcBef>
                <a:spcPct val="0"/>
              </a:spcBef>
            </a:pPr>
            <a:r>
              <a:rPr lang="nl-NL" altLang="nl-NL">
                <a:latin typeface="Arial" panose="020B0604020202020204" pitchFamily="34" charset="0"/>
              </a:rPr>
              <a:t>3) Beplanting,</a:t>
            </a:r>
          </a:p>
          <a:p>
            <a:pPr eaLnBrk="1">
              <a:lnSpc>
                <a:spcPct val="93000"/>
              </a:lnSpc>
              <a:spcBef>
                <a:spcPct val="0"/>
              </a:spcBef>
            </a:pPr>
            <a:r>
              <a:rPr lang="nl-NL" altLang="nl-NL">
                <a:latin typeface="Arial" panose="020B0604020202020204" pitchFamily="34" charset="0"/>
              </a:rPr>
              <a:t>4) Acquisitie, en</a:t>
            </a:r>
          </a:p>
          <a:p>
            <a:pPr eaLnBrk="1">
              <a:lnSpc>
                <a:spcPct val="93000"/>
              </a:lnSpc>
              <a:spcBef>
                <a:spcPct val="0"/>
              </a:spcBef>
            </a:pPr>
            <a:r>
              <a:rPr lang="nl-NL" altLang="nl-NL">
                <a:latin typeface="Arial" panose="020B0604020202020204" pitchFamily="34" charset="0"/>
              </a:rPr>
              <a:t>5) Integratie in een levende tuin.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spTree>
    <p:extLst>
      <p:ext uri="{BB962C8B-B14F-4D97-AF65-F5344CB8AC3E}">
        <p14:creationId xmlns:p14="http://schemas.microsoft.com/office/powerpoint/2010/main" val="112486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4B19731E-DA0A-4300-8EBE-A9D4BD2A6CA1}" type="slidenum">
              <a:rPr lang="nl-NL" altLang="nl-NL" sz="1300"/>
              <a:pPr>
                <a:spcBef>
                  <a:spcPct val="0"/>
                </a:spcBef>
                <a:buClrTx/>
                <a:buFontTx/>
                <a:buNone/>
              </a:pPr>
              <a:t>12</a:t>
            </a:fld>
            <a:endParaRPr lang="nl-NL" altLang="nl-NL" sz="1300"/>
          </a:p>
        </p:txBody>
      </p:sp>
      <p:sp>
        <p:nvSpPr>
          <p:cNvPr id="95235"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16C8935-C8DF-42C0-89CC-640398A62C63}" type="slidenum">
              <a:rPr lang="nl-NL" altLang="nl-NL" sz="1300">
                <a:cs typeface="Segoe UI" panose="020B0502040204020203" pitchFamily="34" charset="0"/>
              </a:rPr>
              <a:pPr algn="r" eaLnBrk="1">
                <a:lnSpc>
                  <a:spcPct val="95000"/>
                </a:lnSpc>
                <a:spcBef>
                  <a:spcPct val="0"/>
                </a:spcBef>
                <a:buClrTx/>
                <a:buFontTx/>
                <a:buNone/>
              </a:pPr>
              <a:t>12</a:t>
            </a:fld>
            <a:endParaRPr lang="nl-NL" altLang="nl-NL" sz="1300">
              <a:cs typeface="Segoe UI" panose="020B0502040204020203" pitchFamily="34" charset="0"/>
            </a:endParaRPr>
          </a:p>
        </p:txBody>
      </p:sp>
      <p:sp>
        <p:nvSpPr>
          <p:cNvPr id="95236"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95238" name="Text Box 4"/>
          <p:cNvSpPr txBox="1">
            <a:spLocks noChangeArrowheads="1"/>
          </p:cNvSpPr>
          <p:nvPr/>
        </p:nvSpPr>
        <p:spPr bwMode="auto">
          <a:xfrm>
            <a:off x="571396" y="4210900"/>
            <a:ext cx="5398853" cy="869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Voegen open laten is beter dan voegen dichtsmeren!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Zijn planten tussen de stenen nu een zorg of een zegen?</a:t>
            </a:r>
          </a:p>
        </p:txBody>
      </p:sp>
    </p:spTree>
    <p:extLst>
      <p:ext uri="{BB962C8B-B14F-4D97-AF65-F5344CB8AC3E}">
        <p14:creationId xmlns:p14="http://schemas.microsoft.com/office/powerpoint/2010/main" val="163722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4B19731E-DA0A-4300-8EBE-A9D4BD2A6CA1}" type="slidenum">
              <a:rPr lang="nl-NL" altLang="nl-NL" sz="1300"/>
              <a:pPr>
                <a:spcBef>
                  <a:spcPct val="0"/>
                </a:spcBef>
                <a:buClrTx/>
                <a:buFontTx/>
                <a:buNone/>
              </a:pPr>
              <a:t>13</a:t>
            </a:fld>
            <a:endParaRPr lang="nl-NL" altLang="nl-NL" sz="1300"/>
          </a:p>
        </p:txBody>
      </p:sp>
      <p:sp>
        <p:nvSpPr>
          <p:cNvPr id="95235"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16C8935-C8DF-42C0-89CC-640398A62C63}" type="slidenum">
              <a:rPr lang="nl-NL" altLang="nl-NL" sz="1300">
                <a:cs typeface="Segoe UI" panose="020B0502040204020203" pitchFamily="34" charset="0"/>
              </a:rPr>
              <a:pPr algn="r" eaLnBrk="1">
                <a:lnSpc>
                  <a:spcPct val="95000"/>
                </a:lnSpc>
                <a:spcBef>
                  <a:spcPct val="0"/>
                </a:spcBef>
                <a:buClrTx/>
                <a:buFontTx/>
                <a:buNone/>
              </a:pPr>
              <a:t>13</a:t>
            </a:fld>
            <a:endParaRPr lang="nl-NL" altLang="nl-NL" sz="1300">
              <a:cs typeface="Segoe UI" panose="020B0502040204020203" pitchFamily="34" charset="0"/>
            </a:endParaRPr>
          </a:p>
        </p:txBody>
      </p:sp>
      <p:sp>
        <p:nvSpPr>
          <p:cNvPr id="95236"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95238" name="Text Box 4"/>
          <p:cNvSpPr txBox="1">
            <a:spLocks noChangeArrowheads="1"/>
          </p:cNvSpPr>
          <p:nvPr/>
        </p:nvSpPr>
        <p:spPr bwMode="auto">
          <a:xfrm>
            <a:off x="571396" y="4210900"/>
            <a:ext cx="5398853" cy="869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Voegen open laten is beter dan voegen dichtsmeren!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Zijn planten tussen de stenen nu een zorg of een zegen?</a:t>
            </a:r>
          </a:p>
        </p:txBody>
      </p:sp>
    </p:spTree>
    <p:extLst>
      <p:ext uri="{BB962C8B-B14F-4D97-AF65-F5344CB8AC3E}">
        <p14:creationId xmlns:p14="http://schemas.microsoft.com/office/powerpoint/2010/main" val="392999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4B19731E-DA0A-4300-8EBE-A9D4BD2A6CA1}" type="slidenum">
              <a:rPr lang="nl-NL" altLang="nl-NL" sz="1300"/>
              <a:pPr>
                <a:spcBef>
                  <a:spcPct val="0"/>
                </a:spcBef>
                <a:buClrTx/>
                <a:buFontTx/>
                <a:buNone/>
              </a:pPr>
              <a:t>14</a:t>
            </a:fld>
            <a:endParaRPr lang="nl-NL" altLang="nl-NL" sz="1300"/>
          </a:p>
        </p:txBody>
      </p:sp>
      <p:sp>
        <p:nvSpPr>
          <p:cNvPr id="95235"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16C8935-C8DF-42C0-89CC-640398A62C63}" type="slidenum">
              <a:rPr lang="nl-NL" altLang="nl-NL" sz="1300">
                <a:cs typeface="Segoe UI" panose="020B0502040204020203" pitchFamily="34" charset="0"/>
              </a:rPr>
              <a:pPr algn="r" eaLnBrk="1">
                <a:lnSpc>
                  <a:spcPct val="95000"/>
                </a:lnSpc>
                <a:spcBef>
                  <a:spcPct val="0"/>
                </a:spcBef>
                <a:buClrTx/>
                <a:buFontTx/>
                <a:buNone/>
              </a:pPr>
              <a:t>14</a:t>
            </a:fld>
            <a:endParaRPr lang="nl-NL" altLang="nl-NL" sz="1300">
              <a:cs typeface="Segoe UI" panose="020B0502040204020203" pitchFamily="34" charset="0"/>
            </a:endParaRPr>
          </a:p>
        </p:txBody>
      </p:sp>
      <p:sp>
        <p:nvSpPr>
          <p:cNvPr id="95236"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95238" name="Text Box 4"/>
          <p:cNvSpPr txBox="1">
            <a:spLocks noChangeArrowheads="1"/>
          </p:cNvSpPr>
          <p:nvPr/>
        </p:nvSpPr>
        <p:spPr bwMode="auto">
          <a:xfrm>
            <a:off x="571396" y="4210900"/>
            <a:ext cx="5398853" cy="869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Voegen open laten is beter dan voegen dichtsmeren!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Zijn planten tussen de stenen nu een zorg of een zegen?</a:t>
            </a:r>
          </a:p>
        </p:txBody>
      </p:sp>
    </p:spTree>
    <p:extLst>
      <p:ext uri="{BB962C8B-B14F-4D97-AF65-F5344CB8AC3E}">
        <p14:creationId xmlns:p14="http://schemas.microsoft.com/office/powerpoint/2010/main" val="322204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4B19731E-DA0A-4300-8EBE-A9D4BD2A6CA1}" type="slidenum">
              <a:rPr lang="nl-NL" altLang="nl-NL" sz="1300"/>
              <a:pPr>
                <a:spcBef>
                  <a:spcPct val="0"/>
                </a:spcBef>
                <a:buClrTx/>
                <a:buFontTx/>
                <a:buNone/>
              </a:pPr>
              <a:t>15</a:t>
            </a:fld>
            <a:endParaRPr lang="nl-NL" altLang="nl-NL" sz="1300"/>
          </a:p>
        </p:txBody>
      </p:sp>
      <p:sp>
        <p:nvSpPr>
          <p:cNvPr id="95235"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16C8935-C8DF-42C0-89CC-640398A62C63}" type="slidenum">
              <a:rPr lang="nl-NL" altLang="nl-NL" sz="1300">
                <a:cs typeface="Segoe UI" panose="020B0502040204020203" pitchFamily="34" charset="0"/>
              </a:rPr>
              <a:pPr algn="r" eaLnBrk="1">
                <a:lnSpc>
                  <a:spcPct val="95000"/>
                </a:lnSpc>
                <a:spcBef>
                  <a:spcPct val="0"/>
                </a:spcBef>
                <a:buClrTx/>
                <a:buFontTx/>
                <a:buNone/>
              </a:pPr>
              <a:t>15</a:t>
            </a:fld>
            <a:endParaRPr lang="nl-NL" altLang="nl-NL" sz="1300">
              <a:cs typeface="Segoe UI" panose="020B0502040204020203" pitchFamily="34" charset="0"/>
            </a:endParaRPr>
          </a:p>
        </p:txBody>
      </p:sp>
      <p:sp>
        <p:nvSpPr>
          <p:cNvPr id="95236"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95238" name="Text Box 4"/>
          <p:cNvSpPr txBox="1">
            <a:spLocks noChangeArrowheads="1"/>
          </p:cNvSpPr>
          <p:nvPr/>
        </p:nvSpPr>
        <p:spPr bwMode="auto">
          <a:xfrm>
            <a:off x="571396" y="4210900"/>
            <a:ext cx="5398853" cy="869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Voegen open laten is beter dan voegen dichtsmeren!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Zijn planten tussen de stenen nu een zorg of een zegen?</a:t>
            </a:r>
          </a:p>
        </p:txBody>
      </p:sp>
    </p:spTree>
    <p:extLst>
      <p:ext uri="{BB962C8B-B14F-4D97-AF65-F5344CB8AC3E}">
        <p14:creationId xmlns:p14="http://schemas.microsoft.com/office/powerpoint/2010/main" val="1397454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11E2492B-A271-41EC-872A-AF611BF2EBBA}" type="slidenum">
              <a:rPr lang="nl-NL" altLang="nl-NL" sz="1300"/>
              <a:pPr>
                <a:spcBef>
                  <a:spcPct val="0"/>
                </a:spcBef>
                <a:buClrTx/>
                <a:buFontTx/>
                <a:buNone/>
              </a:pPr>
              <a:t>17</a:t>
            </a:fld>
            <a:endParaRPr lang="nl-NL" altLang="nl-NL" sz="1300"/>
          </a:p>
        </p:txBody>
      </p:sp>
      <p:sp>
        <p:nvSpPr>
          <p:cNvPr id="112643"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DC33464-17C8-446C-AECD-3148AF2017B7}" type="slidenum">
              <a:rPr lang="nl-NL" altLang="nl-NL" sz="1300">
                <a:cs typeface="Segoe UI" panose="020B0502040204020203" pitchFamily="34" charset="0"/>
              </a:rPr>
              <a:pPr algn="r" eaLnBrk="1">
                <a:lnSpc>
                  <a:spcPct val="95000"/>
                </a:lnSpc>
                <a:spcBef>
                  <a:spcPct val="0"/>
                </a:spcBef>
                <a:buClrTx/>
                <a:buFontTx/>
                <a:buNone/>
              </a:pPr>
              <a:t>17</a:t>
            </a:fld>
            <a:endParaRPr lang="nl-NL" altLang="nl-NL" sz="1300">
              <a:cs typeface="Segoe UI" panose="020B0502040204020203" pitchFamily="34" charset="0"/>
            </a:endParaRPr>
          </a:p>
        </p:txBody>
      </p:sp>
      <p:sp>
        <p:nvSpPr>
          <p:cNvPr id="112644"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5"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12646" name="Text Box 4"/>
          <p:cNvSpPr txBox="1">
            <a:spLocks noChangeArrowheads="1"/>
          </p:cNvSpPr>
          <p:nvPr/>
        </p:nvSpPr>
        <p:spPr bwMode="auto">
          <a:xfrm>
            <a:off x="571396" y="4210899"/>
            <a:ext cx="5589318" cy="2340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Plenaire nabespreking. Korte afsluitende discussie over deze cursusdag is niet alleen van belang voor de volgende cursusdag maar ook om te bezien of de opzet van de (pilot) cursus moet worden aangepast.</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1) Wat heb je geleerd?</a:t>
            </a:r>
          </a:p>
          <a:p>
            <a:pPr eaLnBrk="1">
              <a:lnSpc>
                <a:spcPct val="93000"/>
              </a:lnSpc>
              <a:spcBef>
                <a:spcPct val="0"/>
              </a:spcBef>
              <a:buClrTx/>
              <a:buFontTx/>
              <a:buNone/>
            </a:pPr>
            <a:r>
              <a:rPr lang="nl-NL" altLang="nl-NL">
                <a:latin typeface="Arial" panose="020B0604020202020204" pitchFamily="34" charset="0"/>
              </a:rPr>
              <a:t>2) Wat ging je goed af?</a:t>
            </a:r>
          </a:p>
          <a:p>
            <a:pPr eaLnBrk="1">
              <a:lnSpc>
                <a:spcPct val="93000"/>
              </a:lnSpc>
              <a:spcBef>
                <a:spcPct val="0"/>
              </a:spcBef>
              <a:buClrTx/>
              <a:buFontTx/>
              <a:buNone/>
            </a:pPr>
            <a:r>
              <a:rPr lang="nl-NL" altLang="nl-NL">
                <a:latin typeface="Arial" panose="020B0604020202020204" pitchFamily="34" charset="0"/>
              </a:rPr>
              <a:t>3) Wat minder of was moeilijk?</a:t>
            </a:r>
          </a:p>
          <a:p>
            <a:pPr eaLnBrk="1">
              <a:lnSpc>
                <a:spcPct val="93000"/>
              </a:lnSpc>
              <a:spcBef>
                <a:spcPct val="0"/>
              </a:spcBef>
              <a:buClrTx/>
              <a:buFontTx/>
              <a:buNone/>
            </a:pPr>
            <a:r>
              <a:rPr lang="nl-NL" altLang="nl-NL">
                <a:latin typeface="Arial" panose="020B0604020202020204" pitchFamily="34" charset="0"/>
              </a:rPr>
              <a:t>4) Kun je het geleerde gebruiken in je dagdagelijkse werk?</a:t>
            </a:r>
          </a:p>
        </p:txBody>
      </p:sp>
    </p:spTree>
    <p:extLst>
      <p:ext uri="{BB962C8B-B14F-4D97-AF65-F5344CB8AC3E}">
        <p14:creationId xmlns:p14="http://schemas.microsoft.com/office/powerpoint/2010/main" val="73887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2D701412-69FA-44C8-B5DF-AFE961A6456F}" type="slidenum">
              <a:rPr lang="nl-NL" altLang="nl-NL" sz="1300"/>
              <a:pPr>
                <a:spcBef>
                  <a:spcPct val="0"/>
                </a:spcBef>
                <a:buClrTx/>
                <a:buFontTx/>
                <a:buNone/>
              </a:pPr>
              <a:t>2</a:t>
            </a:fld>
            <a:endParaRPr lang="nl-NL" altLang="nl-NL" sz="1300"/>
          </a:p>
        </p:txBody>
      </p:sp>
      <p:sp>
        <p:nvSpPr>
          <p:cNvPr id="22531"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6943DF6-513F-49D4-AB67-8A69E94E7B94}" type="slidenum">
              <a:rPr lang="nl-NL" altLang="nl-NL" sz="1300">
                <a:cs typeface="Segoe UI" panose="020B0502040204020203" pitchFamily="34" charset="0"/>
              </a:rPr>
              <a:pPr algn="r" eaLnBrk="1">
                <a:lnSpc>
                  <a:spcPct val="95000"/>
                </a:lnSpc>
                <a:spcBef>
                  <a:spcPct val="0"/>
                </a:spcBef>
                <a:buClrTx/>
                <a:buFontTx/>
                <a:buNone/>
              </a:pPr>
              <a:t>2</a:t>
            </a:fld>
            <a:endParaRPr lang="nl-NL" altLang="nl-NL" sz="1300">
              <a:cs typeface="Segoe UI" panose="020B0502040204020203" pitchFamily="34" charset="0"/>
            </a:endParaRPr>
          </a:p>
        </p:txBody>
      </p:sp>
      <p:sp>
        <p:nvSpPr>
          <p:cNvPr id="22532"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2534" name="Text Box 4"/>
          <p:cNvSpPr txBox="1">
            <a:spLocks noChangeArrowheads="1"/>
          </p:cNvSpPr>
          <p:nvPr/>
        </p:nvSpPr>
        <p:spPr bwMode="auto">
          <a:xfrm>
            <a:off x="127444" y="4210899"/>
            <a:ext cx="5907227" cy="5280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marL="457200">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sp>
        <p:nvSpPr>
          <p:cNvPr id="22535" name="Text Box 5"/>
          <p:cNvSpPr txBox="1">
            <a:spLocks noChangeArrowheads="1"/>
          </p:cNvSpPr>
          <p:nvPr/>
        </p:nvSpPr>
        <p:spPr bwMode="auto">
          <a:xfrm>
            <a:off x="317910" y="4345023"/>
            <a:ext cx="5589317" cy="87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marL="457200">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Deze kennismaking (naam, bedrijf en functie) is bedoeld:</a:t>
            </a:r>
          </a:p>
          <a:p>
            <a:pPr eaLnBrk="1">
              <a:lnSpc>
                <a:spcPct val="93000"/>
              </a:lnSpc>
              <a:spcBef>
                <a:spcPct val="0"/>
              </a:spcBef>
              <a:buClrTx/>
              <a:buFontTx/>
              <a:buNone/>
            </a:pPr>
            <a:r>
              <a:rPr lang="nl-NL" altLang="nl-NL">
                <a:latin typeface="Arial" panose="020B0604020202020204" pitchFamily="34" charset="0"/>
              </a:rPr>
              <a:t>1) om gelegenheid te bieden dat de deelnemers zich aan elkaar voorstellen, en</a:t>
            </a:r>
          </a:p>
          <a:p>
            <a:pPr eaLnBrk="1">
              <a:lnSpc>
                <a:spcPct val="93000"/>
              </a:lnSpc>
              <a:spcBef>
                <a:spcPct val="0"/>
              </a:spcBef>
              <a:buClrTx/>
              <a:buFontTx/>
              <a:buNone/>
            </a:pPr>
            <a:r>
              <a:rPr lang="nl-NL" altLang="nl-NL">
                <a:latin typeface="Arial" panose="020B0604020202020204" pitchFamily="34" charset="0"/>
              </a:rPr>
              <a:t>2) voor de docent om inzicht te krijgen in het niveau van de deelnemers.</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p:txBody>
      </p:sp>
    </p:spTree>
    <p:extLst>
      <p:ext uri="{BB962C8B-B14F-4D97-AF65-F5344CB8AC3E}">
        <p14:creationId xmlns:p14="http://schemas.microsoft.com/office/powerpoint/2010/main" val="113958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CD6BB4EA-F4A9-4771-A5BA-28C4325141B9}" type="slidenum">
              <a:rPr lang="nl-NL" altLang="nl-NL" sz="1300"/>
              <a:pPr>
                <a:spcBef>
                  <a:spcPct val="0"/>
                </a:spcBef>
                <a:buClrTx/>
                <a:buFontTx/>
                <a:buNone/>
              </a:pPr>
              <a:t>3</a:t>
            </a:fld>
            <a:endParaRPr lang="nl-NL" altLang="nl-NL" sz="1300"/>
          </a:p>
        </p:txBody>
      </p:sp>
      <p:sp>
        <p:nvSpPr>
          <p:cNvPr id="3481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E38EEEF-325F-4024-91B6-9BFE4F179CEC}" type="slidenum">
              <a:rPr lang="nl-NL" altLang="nl-NL" sz="1300">
                <a:cs typeface="Segoe UI" panose="020B0502040204020203" pitchFamily="34" charset="0"/>
              </a:rPr>
              <a:pPr algn="r" eaLnBrk="1">
                <a:lnSpc>
                  <a:spcPct val="95000"/>
                </a:lnSpc>
                <a:spcBef>
                  <a:spcPct val="0"/>
                </a:spcBef>
                <a:buClrTx/>
                <a:buFontTx/>
                <a:buNone/>
              </a:pPr>
              <a:t>3</a:t>
            </a:fld>
            <a:endParaRPr lang="nl-NL" altLang="nl-NL" sz="13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2" name="Text Box 4"/>
          <p:cNvSpPr txBox="1">
            <a:spLocks noChangeArrowheads="1"/>
          </p:cNvSpPr>
          <p:nvPr/>
        </p:nvSpPr>
        <p:spPr bwMode="auto">
          <a:xfrm>
            <a:off x="635818" y="4278698"/>
            <a:ext cx="5398853" cy="5214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3" name="Text Box 5"/>
          <p:cNvSpPr txBox="1">
            <a:spLocks noChangeArrowheads="1"/>
          </p:cNvSpPr>
          <p:nvPr/>
        </p:nvSpPr>
        <p:spPr bwMode="auto">
          <a:xfrm>
            <a:off x="571396" y="4144574"/>
            <a:ext cx="5461874" cy="836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Hoeveel draagt een onderdeel bij aan het leven in de tuin? En zo ja op welk vlak dan? Om in één oogopslag te kunnen zien in hoeverre een onderdeel voldoet aan het principe van de levende tuin, is een label ontwikkeld. In de vorm van een bloem.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De bloem heeft vier bloemblaadjes. Elk bloemblaadje staat voor één belangrijk thema, </a:t>
            </a:r>
          </a:p>
          <a:p>
            <a:pPr eaLnBrk="1">
              <a:lnSpc>
                <a:spcPct val="93000"/>
              </a:lnSpc>
              <a:spcBef>
                <a:spcPct val="0"/>
              </a:spcBef>
              <a:buClrTx/>
              <a:buFontTx/>
              <a:buNone/>
            </a:pPr>
            <a:r>
              <a:rPr lang="nl-NL" altLang="nl-NL">
                <a:latin typeface="Arial" panose="020B0604020202020204" pitchFamily="34" charset="0"/>
              </a:rPr>
              <a:t>te weten:</a:t>
            </a:r>
          </a:p>
          <a:p>
            <a:pPr eaLnBrk="1">
              <a:lnSpc>
                <a:spcPct val="93000"/>
              </a:lnSpc>
              <a:spcBef>
                <a:spcPct val="0"/>
              </a:spcBef>
              <a:buClrTx/>
              <a:buFontTx/>
              <a:buNone/>
            </a:pPr>
            <a:r>
              <a:rPr lang="nl-NL" altLang="nl-NL">
                <a:latin typeface="Arial" panose="020B0604020202020204" pitchFamily="34" charset="0"/>
              </a:rPr>
              <a:t>1. Dieren (D):</a:t>
            </a:r>
          </a:p>
          <a:p>
            <a:pPr eaLnBrk="1">
              <a:lnSpc>
                <a:spcPct val="93000"/>
              </a:lnSpc>
              <a:spcBef>
                <a:spcPct val="0"/>
              </a:spcBef>
              <a:buClrTx/>
              <a:buFontTx/>
              <a:buNone/>
            </a:pPr>
            <a:r>
              <a:rPr lang="nl-NL" altLang="nl-NL">
                <a:latin typeface="Arial" panose="020B0604020202020204" pitchFamily="34" charset="0"/>
              </a:rPr>
              <a:t>2. Energie (E):</a:t>
            </a:r>
          </a:p>
          <a:p>
            <a:pPr eaLnBrk="1">
              <a:lnSpc>
                <a:spcPct val="93000"/>
              </a:lnSpc>
              <a:spcBef>
                <a:spcPct val="0"/>
              </a:spcBef>
              <a:buClrTx/>
              <a:buFontTx/>
              <a:buNone/>
            </a:pPr>
            <a:r>
              <a:rPr lang="nl-NL" altLang="nl-NL">
                <a:latin typeface="Arial" panose="020B0604020202020204" pitchFamily="34" charset="0"/>
              </a:rPr>
              <a:t>3. Voedsel (V):</a:t>
            </a:r>
          </a:p>
          <a:p>
            <a:pPr eaLnBrk="1">
              <a:lnSpc>
                <a:spcPct val="93000"/>
              </a:lnSpc>
              <a:spcBef>
                <a:spcPct val="0"/>
              </a:spcBef>
              <a:buClrTx/>
              <a:buFontTx/>
              <a:buNone/>
            </a:pPr>
            <a:r>
              <a:rPr lang="nl-NL" altLang="nl-NL">
                <a:latin typeface="Arial" panose="020B0604020202020204" pitchFamily="34" charset="0"/>
              </a:rPr>
              <a:t>4. Water (W):</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Bodem (B) is het hart van de bloem (de basis). Het gehele bloemlabel staat symbool voor een kwalitatieve indruk voor de mate van verlevendiging van de tuin. De levende tuin is er juist voor bedoeld om positief te worden beleefd. Ieder moet er van kunnen genieten en op hun eigen wijze. Dit geldt niet alleen de tuineigenaar maar ook de mensen (en dieren) in de buurt. De omgevingskwaliteit van buurten en wijken gaat omhoog. Tot slot is het voor de professionele hovenier een genot om een levende tuin te ontwerpen, aan te leggen en te onderhouden.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Voor elk onderdeel van de bloem worden drie kleuren gebruikt. Deze kleuren staan symbool voor de overgang van een grijze stenen tuin naar een groen levende tuin. De gebruikte kleuren zijn</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Dit label moet worden gezien als een hulpmiddel. Het is geen keurmerk. Het is bedoeld om op een eenvoudige manier aan te geven of verbeteringen richting een levende tuin nuttig en mogelijk zijn.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Door de gehele cursus heen wordt op dit label teruggegrepen: scoren door inkleuring van het label</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pic>
        <p:nvPicPr>
          <p:cNvPr id="348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9" y="7754126"/>
            <a:ext cx="5145365" cy="935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825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CD6BB4EA-F4A9-4771-A5BA-28C4325141B9}" type="slidenum">
              <a:rPr lang="nl-NL" altLang="nl-NL" sz="1300"/>
              <a:pPr>
                <a:spcBef>
                  <a:spcPct val="0"/>
                </a:spcBef>
                <a:buClrTx/>
                <a:buFontTx/>
                <a:buNone/>
              </a:pPr>
              <a:t>4</a:t>
            </a:fld>
            <a:endParaRPr lang="nl-NL" altLang="nl-NL" sz="1300"/>
          </a:p>
        </p:txBody>
      </p:sp>
      <p:sp>
        <p:nvSpPr>
          <p:cNvPr id="3481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E38EEEF-325F-4024-91B6-9BFE4F179CEC}" type="slidenum">
              <a:rPr lang="nl-NL" altLang="nl-NL" sz="1300">
                <a:cs typeface="Segoe UI" panose="020B0502040204020203" pitchFamily="34" charset="0"/>
              </a:rPr>
              <a:pPr algn="r" eaLnBrk="1">
                <a:lnSpc>
                  <a:spcPct val="95000"/>
                </a:lnSpc>
                <a:spcBef>
                  <a:spcPct val="0"/>
                </a:spcBef>
                <a:buClrTx/>
                <a:buFontTx/>
                <a:buNone/>
              </a:pPr>
              <a:t>4</a:t>
            </a:fld>
            <a:endParaRPr lang="nl-NL" altLang="nl-NL" sz="13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2" name="Text Box 4"/>
          <p:cNvSpPr txBox="1">
            <a:spLocks noChangeArrowheads="1"/>
          </p:cNvSpPr>
          <p:nvPr/>
        </p:nvSpPr>
        <p:spPr bwMode="auto">
          <a:xfrm>
            <a:off x="635818" y="4278698"/>
            <a:ext cx="5398853" cy="5214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3" name="Text Box 5"/>
          <p:cNvSpPr txBox="1">
            <a:spLocks noChangeArrowheads="1"/>
          </p:cNvSpPr>
          <p:nvPr/>
        </p:nvSpPr>
        <p:spPr bwMode="auto">
          <a:xfrm>
            <a:off x="571396" y="4144574"/>
            <a:ext cx="5461874" cy="836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Hoeveel draagt een onderdeel bij aan het leven in de tuin? En zo ja op welk vlak dan? Om in één oogopslag te kunnen zien in hoeverre een onderdeel voldoet aan het principe van de levende tuin, is een label ontwikkeld. In de vorm van een bloem.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De bloem heeft vier bloemblaadjes. Elk bloemblaadje staat voor één belangrijk thema, </a:t>
            </a:r>
          </a:p>
          <a:p>
            <a:pPr eaLnBrk="1">
              <a:lnSpc>
                <a:spcPct val="93000"/>
              </a:lnSpc>
              <a:spcBef>
                <a:spcPct val="0"/>
              </a:spcBef>
              <a:buClrTx/>
              <a:buFontTx/>
              <a:buNone/>
            </a:pPr>
            <a:r>
              <a:rPr lang="nl-NL" altLang="nl-NL">
                <a:latin typeface="Arial" panose="020B0604020202020204" pitchFamily="34" charset="0"/>
              </a:rPr>
              <a:t>te weten:</a:t>
            </a:r>
          </a:p>
          <a:p>
            <a:pPr eaLnBrk="1">
              <a:lnSpc>
                <a:spcPct val="93000"/>
              </a:lnSpc>
              <a:spcBef>
                <a:spcPct val="0"/>
              </a:spcBef>
              <a:buClrTx/>
              <a:buFontTx/>
              <a:buNone/>
            </a:pPr>
            <a:r>
              <a:rPr lang="nl-NL" altLang="nl-NL">
                <a:latin typeface="Arial" panose="020B0604020202020204" pitchFamily="34" charset="0"/>
              </a:rPr>
              <a:t>1. Dieren (D):</a:t>
            </a:r>
          </a:p>
          <a:p>
            <a:pPr eaLnBrk="1">
              <a:lnSpc>
                <a:spcPct val="93000"/>
              </a:lnSpc>
              <a:spcBef>
                <a:spcPct val="0"/>
              </a:spcBef>
              <a:buClrTx/>
              <a:buFontTx/>
              <a:buNone/>
            </a:pPr>
            <a:r>
              <a:rPr lang="nl-NL" altLang="nl-NL">
                <a:latin typeface="Arial" panose="020B0604020202020204" pitchFamily="34" charset="0"/>
              </a:rPr>
              <a:t>2. Energie (E):</a:t>
            </a:r>
          </a:p>
          <a:p>
            <a:pPr eaLnBrk="1">
              <a:lnSpc>
                <a:spcPct val="93000"/>
              </a:lnSpc>
              <a:spcBef>
                <a:spcPct val="0"/>
              </a:spcBef>
              <a:buClrTx/>
              <a:buFontTx/>
              <a:buNone/>
            </a:pPr>
            <a:r>
              <a:rPr lang="nl-NL" altLang="nl-NL">
                <a:latin typeface="Arial" panose="020B0604020202020204" pitchFamily="34" charset="0"/>
              </a:rPr>
              <a:t>3. Voedsel (V):</a:t>
            </a:r>
          </a:p>
          <a:p>
            <a:pPr eaLnBrk="1">
              <a:lnSpc>
                <a:spcPct val="93000"/>
              </a:lnSpc>
              <a:spcBef>
                <a:spcPct val="0"/>
              </a:spcBef>
              <a:buClrTx/>
              <a:buFontTx/>
              <a:buNone/>
            </a:pPr>
            <a:r>
              <a:rPr lang="nl-NL" altLang="nl-NL">
                <a:latin typeface="Arial" panose="020B0604020202020204" pitchFamily="34" charset="0"/>
              </a:rPr>
              <a:t>4. Water (W):</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Bodem (B) is het hart van de bloem (de basis). Het gehele bloemlabel staat symbool voor een kwalitatieve indruk voor de mate van verlevendiging van de tuin. De levende tuin is er juist voor bedoeld om positief te worden beleefd. Ieder moet er van kunnen genieten en op hun eigen wijze. Dit geldt niet alleen de tuineigenaar maar ook de mensen (en dieren) in de buurt. De omgevingskwaliteit van buurten en wijken gaat omhoog. Tot slot is het voor de professionele hovenier een genot om een levende tuin te ontwerpen, aan te leggen en te onderhouden.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Voor elk onderdeel van de bloem worden drie kleuren gebruikt. Deze kleuren staan symbool voor de overgang van een grijze stenen tuin naar een groen levende tuin. De gebruikte kleuren zijn</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Dit label moet worden gezien als een hulpmiddel. Het is geen keurmerk. Het is bedoeld om op een eenvoudige manier aan te geven of verbeteringen richting een levende tuin nuttig en mogelijk zijn.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Door de gehele cursus heen wordt op dit label teruggegrepen: scoren door inkleuring van het label</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pic>
        <p:nvPicPr>
          <p:cNvPr id="348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9" y="7754126"/>
            <a:ext cx="5145365" cy="935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578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CD6BB4EA-F4A9-4771-A5BA-28C4325141B9}" type="slidenum">
              <a:rPr lang="nl-NL" altLang="nl-NL" sz="1300"/>
              <a:pPr>
                <a:spcBef>
                  <a:spcPct val="0"/>
                </a:spcBef>
                <a:buClrTx/>
                <a:buFontTx/>
                <a:buNone/>
              </a:pPr>
              <a:t>5</a:t>
            </a:fld>
            <a:endParaRPr lang="nl-NL" altLang="nl-NL" sz="1300"/>
          </a:p>
        </p:txBody>
      </p:sp>
      <p:sp>
        <p:nvSpPr>
          <p:cNvPr id="3481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E38EEEF-325F-4024-91B6-9BFE4F179CEC}" type="slidenum">
              <a:rPr lang="nl-NL" altLang="nl-NL" sz="1300">
                <a:cs typeface="Segoe UI" panose="020B0502040204020203" pitchFamily="34" charset="0"/>
              </a:rPr>
              <a:pPr algn="r" eaLnBrk="1">
                <a:lnSpc>
                  <a:spcPct val="95000"/>
                </a:lnSpc>
                <a:spcBef>
                  <a:spcPct val="0"/>
                </a:spcBef>
                <a:buClrTx/>
                <a:buFontTx/>
                <a:buNone/>
              </a:pPr>
              <a:t>5</a:t>
            </a:fld>
            <a:endParaRPr lang="nl-NL" altLang="nl-NL" sz="13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2" name="Text Box 4"/>
          <p:cNvSpPr txBox="1">
            <a:spLocks noChangeArrowheads="1"/>
          </p:cNvSpPr>
          <p:nvPr/>
        </p:nvSpPr>
        <p:spPr bwMode="auto">
          <a:xfrm>
            <a:off x="635818" y="4278698"/>
            <a:ext cx="5398853" cy="5214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3" name="Text Box 5"/>
          <p:cNvSpPr txBox="1">
            <a:spLocks noChangeArrowheads="1"/>
          </p:cNvSpPr>
          <p:nvPr/>
        </p:nvSpPr>
        <p:spPr bwMode="auto">
          <a:xfrm>
            <a:off x="571396" y="4144574"/>
            <a:ext cx="5461874" cy="836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Hoeveel draagt een onderdeel bij aan het leven in de tuin? En zo ja op welk vlak dan? Om in één oogopslag te kunnen zien in hoeverre een onderdeel voldoet aan het principe van de levende tuin, is een label ontwikkeld. In de vorm van een bloem.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De bloem heeft vier bloemblaadjes. Elk bloemblaadje staat voor één belangrijk thema, </a:t>
            </a:r>
          </a:p>
          <a:p>
            <a:pPr eaLnBrk="1">
              <a:lnSpc>
                <a:spcPct val="93000"/>
              </a:lnSpc>
              <a:spcBef>
                <a:spcPct val="0"/>
              </a:spcBef>
              <a:buClrTx/>
              <a:buFontTx/>
              <a:buNone/>
            </a:pPr>
            <a:r>
              <a:rPr lang="nl-NL" altLang="nl-NL">
                <a:latin typeface="Arial" panose="020B0604020202020204" pitchFamily="34" charset="0"/>
              </a:rPr>
              <a:t>te weten:</a:t>
            </a:r>
          </a:p>
          <a:p>
            <a:pPr eaLnBrk="1">
              <a:lnSpc>
                <a:spcPct val="93000"/>
              </a:lnSpc>
              <a:spcBef>
                <a:spcPct val="0"/>
              </a:spcBef>
              <a:buClrTx/>
              <a:buFontTx/>
              <a:buNone/>
            </a:pPr>
            <a:r>
              <a:rPr lang="nl-NL" altLang="nl-NL">
                <a:latin typeface="Arial" panose="020B0604020202020204" pitchFamily="34" charset="0"/>
              </a:rPr>
              <a:t>1. Dieren (D):</a:t>
            </a:r>
          </a:p>
          <a:p>
            <a:pPr eaLnBrk="1">
              <a:lnSpc>
                <a:spcPct val="93000"/>
              </a:lnSpc>
              <a:spcBef>
                <a:spcPct val="0"/>
              </a:spcBef>
              <a:buClrTx/>
              <a:buFontTx/>
              <a:buNone/>
            </a:pPr>
            <a:r>
              <a:rPr lang="nl-NL" altLang="nl-NL">
                <a:latin typeface="Arial" panose="020B0604020202020204" pitchFamily="34" charset="0"/>
              </a:rPr>
              <a:t>2. Energie (E):</a:t>
            </a:r>
          </a:p>
          <a:p>
            <a:pPr eaLnBrk="1">
              <a:lnSpc>
                <a:spcPct val="93000"/>
              </a:lnSpc>
              <a:spcBef>
                <a:spcPct val="0"/>
              </a:spcBef>
              <a:buClrTx/>
              <a:buFontTx/>
              <a:buNone/>
            </a:pPr>
            <a:r>
              <a:rPr lang="nl-NL" altLang="nl-NL">
                <a:latin typeface="Arial" panose="020B0604020202020204" pitchFamily="34" charset="0"/>
              </a:rPr>
              <a:t>3. Voedsel (V):</a:t>
            </a:r>
          </a:p>
          <a:p>
            <a:pPr eaLnBrk="1">
              <a:lnSpc>
                <a:spcPct val="93000"/>
              </a:lnSpc>
              <a:spcBef>
                <a:spcPct val="0"/>
              </a:spcBef>
              <a:buClrTx/>
              <a:buFontTx/>
              <a:buNone/>
            </a:pPr>
            <a:r>
              <a:rPr lang="nl-NL" altLang="nl-NL">
                <a:latin typeface="Arial" panose="020B0604020202020204" pitchFamily="34" charset="0"/>
              </a:rPr>
              <a:t>4. Water (W):</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Bodem (B) is het hart van de bloem (de basis). Het gehele bloemlabel staat symbool voor een kwalitatieve indruk voor de mate van verlevendiging van de tuin. De levende tuin is er juist voor bedoeld om positief te worden beleefd. Ieder moet er van kunnen genieten en op hun eigen wijze. Dit geldt niet alleen de tuineigenaar maar ook de mensen (en dieren) in de buurt. De omgevingskwaliteit van buurten en wijken gaat omhoog. Tot slot is het voor de professionele hovenier een genot om een levende tuin te ontwerpen, aan te leggen en te onderhouden.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Voor elk onderdeel van de bloem worden drie kleuren gebruikt. Deze kleuren staan symbool voor de overgang van een grijze stenen tuin naar een groen levende tuin. De gebruikte kleuren zijn</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Dit label moet worden gezien als een hulpmiddel. Het is geen keurmerk. Het is bedoeld om op een eenvoudige manier aan te geven of verbeteringen richting een levende tuin nuttig en mogelijk zijn.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Door de gehele cursus heen wordt op dit label teruggegrepen: scoren door inkleuring van het label</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pic>
        <p:nvPicPr>
          <p:cNvPr id="348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9" y="7754126"/>
            <a:ext cx="5145365" cy="935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646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F882F9DA-948F-459B-BFAF-97C2E04F33A3}" type="slidenum">
              <a:rPr lang="nl-NL" altLang="nl-NL" sz="1300"/>
              <a:pPr>
                <a:spcBef>
                  <a:spcPct val="0"/>
                </a:spcBef>
                <a:buClrTx/>
                <a:buFontTx/>
                <a:buNone/>
              </a:pPr>
              <a:t>6</a:t>
            </a:fld>
            <a:endParaRPr lang="nl-NL" altLang="nl-NL" sz="1300"/>
          </a:p>
        </p:txBody>
      </p:sp>
      <p:sp>
        <p:nvSpPr>
          <p:cNvPr id="2457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41F0179-C838-475C-8F0F-342E6160B709}" type="slidenum">
              <a:rPr lang="nl-NL" altLang="nl-NL" sz="1300">
                <a:cs typeface="Segoe UI" panose="020B0502040204020203" pitchFamily="34" charset="0"/>
              </a:rPr>
              <a:pPr algn="r" eaLnBrk="1">
                <a:lnSpc>
                  <a:spcPct val="95000"/>
                </a:lnSpc>
                <a:spcBef>
                  <a:spcPct val="0"/>
                </a:spcBef>
                <a:buClrTx/>
                <a:buFontTx/>
                <a:buNone/>
              </a:pPr>
              <a:t>6</a:t>
            </a:fld>
            <a:endParaRPr lang="nl-NL" altLang="nl-NL" sz="1300">
              <a:cs typeface="Segoe UI" panose="020B0502040204020203" pitchFamily="34" charset="0"/>
            </a:endParaRPr>
          </a:p>
        </p:txBody>
      </p:sp>
      <p:sp>
        <p:nvSpPr>
          <p:cNvPr id="2458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4582" name="Text Box 4"/>
          <p:cNvSpPr txBox="1">
            <a:spLocks noChangeArrowheads="1"/>
          </p:cNvSpPr>
          <p:nvPr/>
        </p:nvSpPr>
        <p:spPr bwMode="auto">
          <a:xfrm>
            <a:off x="567195" y="4224164"/>
            <a:ext cx="5461874" cy="2944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Ad 1: Duur: Iedere dag duurt 8 uur en behandelt </a:t>
            </a:r>
            <a:r>
              <a:rPr lang="nl-NL" altLang="nl-NL">
                <a:latin typeface="Arial" panose="020B0604020202020204" pitchFamily="34" charset="0"/>
                <a:cs typeface="Arial" panose="020B0604020202020204" pitchFamily="34" charset="0"/>
              </a:rPr>
              <a:t>één thema.</a:t>
            </a:r>
          </a:p>
          <a:p>
            <a:pPr eaLnBrk="1">
              <a:lnSpc>
                <a:spcPct val="93000"/>
              </a:lnSpc>
              <a:spcBef>
                <a:spcPct val="0"/>
              </a:spcBef>
              <a:buClrTx/>
              <a:buFontTx/>
              <a:buNone/>
            </a:pPr>
            <a:r>
              <a:rPr lang="nl-NL" altLang="nl-NL">
                <a:latin typeface="Arial" panose="020B0604020202020204" pitchFamily="34" charset="0"/>
              </a:rPr>
              <a:t>Belangrijk is dat de cursist tijd heeft om het huiswerk te maken, namelijk de omvorming van een bestaande tuin in een levende tuin.  De middag van de vierde cursusdag kan hieraan worden besteed.</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Ad 2: Beoordeling: Beoordeeld wordt op basis van 4 criteria:</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Aanwezigheid; alle vijf dagen moeten gevolgd zijn</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Inzet: moet voldoende zijn </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Kennistoets; moet minimaal een 5,0 zijn,</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Presentatie rode draad opdracht; moet  met een voldoende beoordeeld zijn. (beoordeling  op basis van onvoldoende/voldoende/goed)</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Ad 3: Bij positieve beoordeling ontvangt de cursist namens de VHG een branchegericht certificaat 'De levende tuin'.</a:t>
            </a:r>
          </a:p>
        </p:txBody>
      </p:sp>
    </p:spTree>
    <p:extLst>
      <p:ext uri="{BB962C8B-B14F-4D97-AF65-F5344CB8AC3E}">
        <p14:creationId xmlns:p14="http://schemas.microsoft.com/office/powerpoint/2010/main" val="187044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12850" y="835025"/>
            <a:ext cx="4208463" cy="3157538"/>
          </a:xfrm>
        </p:spPr>
      </p:sp>
      <p:sp>
        <p:nvSpPr>
          <p:cNvPr id="3" name="Tijdelijke aanduiding voor notities 2"/>
          <p:cNvSpPr>
            <a:spLocks noGrp="1"/>
          </p:cNvSpPr>
          <p:nvPr>
            <p:ph type="body" idx="1"/>
          </p:nvPr>
        </p:nvSpPr>
        <p:spPr/>
        <p:txBody>
          <a:bodyPr/>
          <a:lstStyle/>
          <a:p>
            <a:r>
              <a:rPr lang="nl-NL" dirty="0" smtClean="0"/>
              <a:t>aanpassen</a:t>
            </a:r>
            <a:endParaRPr lang="nl-NL" dirty="0"/>
          </a:p>
        </p:txBody>
      </p:sp>
      <p:sp>
        <p:nvSpPr>
          <p:cNvPr id="4" name="Tijdelijke aanduiding voor dianummer 3"/>
          <p:cNvSpPr>
            <a:spLocks noGrp="1"/>
          </p:cNvSpPr>
          <p:nvPr>
            <p:ph type="sldNum" idx="10"/>
          </p:nvPr>
        </p:nvSpPr>
        <p:spPr/>
        <p:txBody>
          <a:bodyPr/>
          <a:lstStyle/>
          <a:p>
            <a:pPr>
              <a:defRPr/>
            </a:pPr>
            <a:fld id="{B48C5B4A-920C-4576-9542-591A9F73EAD2}" type="slidenum">
              <a:rPr lang="nl-NL" altLang="nl-NL" smtClean="0"/>
              <a:pPr>
                <a:defRPr/>
              </a:pPr>
              <a:t>9</a:t>
            </a:fld>
            <a:endParaRPr lang="nl-NL" altLang="nl-NL"/>
          </a:p>
        </p:txBody>
      </p:sp>
    </p:spTree>
    <p:extLst>
      <p:ext uri="{BB962C8B-B14F-4D97-AF65-F5344CB8AC3E}">
        <p14:creationId xmlns:p14="http://schemas.microsoft.com/office/powerpoint/2010/main" val="426820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BF67AFED-9DFD-4816-81F0-D727EB7C9A86}" type="slidenum">
              <a:rPr lang="nl-NL" altLang="nl-NL" sz="1300"/>
              <a:pPr>
                <a:spcBef>
                  <a:spcPct val="0"/>
                </a:spcBef>
                <a:buClrTx/>
                <a:buFontTx/>
                <a:buNone/>
              </a:pPr>
              <a:t>10</a:t>
            </a:fld>
            <a:endParaRPr lang="nl-NL" altLang="nl-NL" sz="1300"/>
          </a:p>
        </p:txBody>
      </p:sp>
      <p:sp>
        <p:nvSpPr>
          <p:cNvPr id="93187"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9735ADB-8958-46E4-9EAD-D9279DF9F6AC}" type="slidenum">
              <a:rPr lang="nl-NL" altLang="nl-NL" sz="1300">
                <a:cs typeface="Segoe UI" panose="020B0502040204020203" pitchFamily="34" charset="0"/>
              </a:rPr>
              <a:pPr algn="r" eaLnBrk="1">
                <a:lnSpc>
                  <a:spcPct val="95000"/>
                </a:lnSpc>
                <a:spcBef>
                  <a:spcPct val="0"/>
                </a:spcBef>
                <a:buClrTx/>
                <a:buFontTx/>
                <a:buNone/>
              </a:pPr>
              <a:t>10</a:t>
            </a:fld>
            <a:endParaRPr lang="nl-NL" altLang="nl-NL" sz="1300">
              <a:cs typeface="Segoe UI" panose="020B0502040204020203" pitchFamily="34" charset="0"/>
            </a:endParaRPr>
          </a:p>
        </p:txBody>
      </p:sp>
      <p:sp>
        <p:nvSpPr>
          <p:cNvPr id="93188"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9"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93190" name="Text Box 4"/>
          <p:cNvSpPr txBox="1">
            <a:spLocks noChangeArrowheads="1"/>
          </p:cNvSpPr>
          <p:nvPr/>
        </p:nvSpPr>
        <p:spPr bwMode="auto">
          <a:xfrm>
            <a:off x="635818" y="4345023"/>
            <a:ext cx="5461874" cy="260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In de natuur stroomt 10 procent van de neerslag over het grondoppervlak af naar open water. In de compacte stad met 75-100 procent verhard oppervlak loopt dit percentage op tot wel 55 procent. Bij toenemende verharding neemt de hoeveelheid neerslag die lokaal wordt gebufferd, navenant af. Bodeminfiltratie wordt het sterkst gereduceerd; van 50 procent in de natuur tot maar 15 procent in de compacte stad. Ook de totale verdamping - de zogenaamde evapotranspiratie - neemt af. Evapotranspiratie beschrijft de totale hoeveelheid waterdamp als gevolg van verdamping van water vanuit de bodem, het natte bladerdak en het oppervlaktewater (evaporatie) en vanuit de huidmondjes van de bladeren (transpiratie). Compensatie van het te verharden oppervlak met 10 procent open water is duidelijk onvoldoende voor duurzame waterbuffering.</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Hoe minder groen areaal in de stad, des te minder water er verdampt en in de bodem infiltreert, en des te groter het percentage afstromend water na neerslag wordt.</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p:txBody>
      </p:sp>
    </p:spTree>
    <p:extLst>
      <p:ext uri="{BB962C8B-B14F-4D97-AF65-F5344CB8AC3E}">
        <p14:creationId xmlns:p14="http://schemas.microsoft.com/office/powerpoint/2010/main" val="307817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4B19731E-DA0A-4300-8EBE-A9D4BD2A6CA1}" type="slidenum">
              <a:rPr lang="nl-NL" altLang="nl-NL" sz="1300"/>
              <a:pPr>
                <a:spcBef>
                  <a:spcPct val="0"/>
                </a:spcBef>
                <a:buClrTx/>
                <a:buFontTx/>
                <a:buNone/>
              </a:pPr>
              <a:t>11</a:t>
            </a:fld>
            <a:endParaRPr lang="nl-NL" altLang="nl-NL" sz="1300"/>
          </a:p>
        </p:txBody>
      </p:sp>
      <p:sp>
        <p:nvSpPr>
          <p:cNvPr id="95235"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16C8935-C8DF-42C0-89CC-640398A62C63}" type="slidenum">
              <a:rPr lang="nl-NL" altLang="nl-NL" sz="1300">
                <a:cs typeface="Segoe UI" panose="020B0502040204020203" pitchFamily="34" charset="0"/>
              </a:rPr>
              <a:pPr algn="r" eaLnBrk="1">
                <a:lnSpc>
                  <a:spcPct val="95000"/>
                </a:lnSpc>
                <a:spcBef>
                  <a:spcPct val="0"/>
                </a:spcBef>
                <a:buClrTx/>
                <a:buFontTx/>
                <a:buNone/>
              </a:pPr>
              <a:t>11</a:t>
            </a:fld>
            <a:endParaRPr lang="nl-NL" altLang="nl-NL" sz="1300">
              <a:cs typeface="Segoe UI" panose="020B0502040204020203" pitchFamily="34" charset="0"/>
            </a:endParaRPr>
          </a:p>
        </p:txBody>
      </p:sp>
      <p:sp>
        <p:nvSpPr>
          <p:cNvPr id="95236"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95238" name="Text Box 4"/>
          <p:cNvSpPr txBox="1">
            <a:spLocks noChangeArrowheads="1"/>
          </p:cNvSpPr>
          <p:nvPr/>
        </p:nvSpPr>
        <p:spPr bwMode="auto">
          <a:xfrm>
            <a:off x="571396" y="4210900"/>
            <a:ext cx="5398853" cy="869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Voegen open laten is beter dan voegen dichtsmeren!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Zijn planten tussen de stenen nu een zorg of een zegen?</a:t>
            </a:r>
          </a:p>
        </p:txBody>
      </p:sp>
    </p:spTree>
    <p:extLst>
      <p:ext uri="{BB962C8B-B14F-4D97-AF65-F5344CB8AC3E}">
        <p14:creationId xmlns:p14="http://schemas.microsoft.com/office/powerpoint/2010/main" val="375942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Freeform 8"/>
          <p:cNvSpPr>
            <a:spLocks/>
          </p:cNvSpPr>
          <p:nvPr/>
        </p:nvSpPr>
        <p:spPr bwMode="auto">
          <a:xfrm>
            <a:off x="-34925" y="4762500"/>
            <a:ext cx="1538288" cy="862013"/>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ctrTitle"/>
          </p:nvPr>
        </p:nvSpPr>
        <p:spPr>
          <a:xfrm>
            <a:off x="2141379" y="2771882"/>
            <a:ext cx="7276539" cy="2494297"/>
          </a:xfrm>
        </p:spPr>
        <p:txBody>
          <a:bodyPr anchor="b"/>
          <a:lstStyle>
            <a:lvl1pPr>
              <a:defRPr sz="5952"/>
            </a:lvl1pPr>
          </a:lstStyle>
          <a:p>
            <a:r>
              <a:rPr lang="nl-NL" smtClean="0"/>
              <a:t>Klik om de stijl te bewerken</a:t>
            </a:r>
            <a:endParaRPr lang="en-US" dirty="0"/>
          </a:p>
        </p:txBody>
      </p:sp>
      <p:sp>
        <p:nvSpPr>
          <p:cNvPr id="3" name="Subtitle 2"/>
          <p:cNvSpPr>
            <a:spLocks noGrp="1"/>
          </p:cNvSpPr>
          <p:nvPr>
            <p:ph type="subTitle" idx="1"/>
          </p:nvPr>
        </p:nvSpPr>
        <p:spPr>
          <a:xfrm>
            <a:off x="2141379" y="5266178"/>
            <a:ext cx="7276539" cy="1241518"/>
          </a:xfrm>
        </p:spPr>
        <p:txBody>
          <a:bodyPr/>
          <a:lstStyle>
            <a:lvl1pPr marL="0" indent="0" algn="l">
              <a:buNone/>
              <a:defRPr>
                <a:solidFill>
                  <a:schemeClr val="tx1">
                    <a:lumMod val="65000"/>
                    <a:lumOff val="3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5" name="Date Placeholder 3"/>
          <p:cNvSpPr>
            <a:spLocks noGrp="1"/>
          </p:cNvSpPr>
          <p:nvPr>
            <p:ph type="dt" sz="half" idx="10"/>
          </p:nvPr>
        </p:nvSpPr>
        <p:spPr/>
        <p:txBody>
          <a:bodyPr/>
          <a:lstStyle>
            <a:lvl1pPr>
              <a:defRPr/>
            </a:lvl1pPr>
          </a:lstStyle>
          <a:p>
            <a:pPr>
              <a:defRPr/>
            </a:pPr>
            <a:fld id="{DFA3A158-299E-441F-A18E-EE06078E15C3}" type="datetimeFigureOut">
              <a:rPr lang="en-US"/>
              <a:pPr>
                <a:defRPr/>
              </a:pPr>
              <a:t>9/1/2019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66725" y="4992688"/>
            <a:ext cx="644525" cy="403225"/>
          </a:xfrm>
        </p:spPr>
        <p:txBody>
          <a:bodyPr/>
          <a:lstStyle>
            <a:lvl1pPr>
              <a:defRPr/>
            </a:lvl1pPr>
          </a:lstStyle>
          <a:p>
            <a:pPr>
              <a:defRPr/>
            </a:pPr>
            <a:fld id="{6F8D5F05-6602-42F0-B9BD-5E20B62ED3BA}" type="slidenum">
              <a:rPr lang="nl-NL" altLang="nl-NL"/>
              <a:pPr>
                <a:defRPr/>
              </a:pPr>
              <a:t>‹nr.›</a:t>
            </a:fld>
            <a:endParaRPr lang="nl-NL" altLang="nl-NL"/>
          </a:p>
        </p:txBody>
      </p:sp>
    </p:spTree>
    <p:extLst>
      <p:ext uri="{BB962C8B-B14F-4D97-AF65-F5344CB8AC3E}">
        <p14:creationId xmlns:p14="http://schemas.microsoft.com/office/powerpoint/2010/main" val="333386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4" name="Freeform 11"/>
          <p:cNvSpPr>
            <a:spLocks/>
          </p:cNvSpPr>
          <p:nvPr/>
        </p:nvSpPr>
        <p:spPr bwMode="auto">
          <a:xfrm flipV="1">
            <a:off x="0" y="3490913"/>
            <a:ext cx="1497013" cy="558800"/>
          </a:xfrm>
          <a:custGeom>
            <a:avLst/>
            <a:gdLst>
              <a:gd name="T0" fmla="*/ 2147483646 w 7908"/>
              <a:gd name="T1" fmla="*/ 2147483646 h 10000"/>
              <a:gd name="T2" fmla="*/ 2147483646 w 7908"/>
              <a:gd name="T3" fmla="*/ 1833010517 h 10000"/>
              <a:gd name="T4" fmla="*/ 2147483646 w 7908"/>
              <a:gd name="T5" fmla="*/ 916594220 h 10000"/>
              <a:gd name="T6" fmla="*/ 2147483646 w 7908"/>
              <a:gd name="T7" fmla="*/ 0 h 10000"/>
              <a:gd name="T8" fmla="*/ 2147483646 w 7908"/>
              <a:gd name="T9" fmla="*/ 0 h 10000"/>
              <a:gd name="T10" fmla="*/ 0 w 7908"/>
              <a:gd name="T11" fmla="*/ 604605339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671971"/>
            <a:ext cx="7267206" cy="3435959"/>
          </a:xfrm>
        </p:spPr>
        <p:txBody>
          <a:bodyPr anchor="ctr"/>
          <a:lstStyle>
            <a:lvl1pPr algn="l">
              <a:defRPr sz="5291" b="0" cap="none"/>
            </a:lvl1pPr>
          </a:lstStyle>
          <a:p>
            <a:r>
              <a:rPr lang="nl-NL" smtClean="0"/>
              <a:t>Klik om de stijl te bewerken</a:t>
            </a:r>
            <a:endParaRPr lang="en-US" dirty="0"/>
          </a:p>
        </p:txBody>
      </p:sp>
      <p:sp>
        <p:nvSpPr>
          <p:cNvPr id="3" name="Text Placeholder 2"/>
          <p:cNvSpPr>
            <a:spLocks noGrp="1"/>
          </p:cNvSpPr>
          <p:nvPr>
            <p:ph type="body" idx="1"/>
          </p:nvPr>
        </p:nvSpPr>
        <p:spPr>
          <a:xfrm>
            <a:off x="2141378" y="4799529"/>
            <a:ext cx="7267206" cy="1715052"/>
          </a:xfrm>
        </p:spPr>
        <p:txBody>
          <a:bodyPr anchor="ct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l-NL" smtClean="0"/>
              <a:t>Klik om de modelstijlen te bewerken</a:t>
            </a:r>
          </a:p>
        </p:txBody>
      </p:sp>
      <p:sp>
        <p:nvSpPr>
          <p:cNvPr id="5" name="Date Placeholder 3"/>
          <p:cNvSpPr>
            <a:spLocks noGrp="1"/>
          </p:cNvSpPr>
          <p:nvPr>
            <p:ph type="dt" sz="half" idx="10"/>
          </p:nvPr>
        </p:nvSpPr>
        <p:spPr/>
        <p:txBody>
          <a:bodyPr/>
          <a:lstStyle>
            <a:lvl1pPr>
              <a:defRPr/>
            </a:lvl1pPr>
          </a:lstStyle>
          <a:p>
            <a:pPr>
              <a:defRPr/>
            </a:pPr>
            <a:fld id="{4AB96DD5-37FA-4F51-B266-08777AFB3373}" type="datetimeFigureOut">
              <a:rPr lang="en-US"/>
              <a:pPr>
                <a:defRPr/>
              </a:pPr>
              <a:t>9/1/2019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63563" y="3576638"/>
            <a:ext cx="644525" cy="401637"/>
          </a:xfrm>
        </p:spPr>
        <p:txBody>
          <a:bodyPr/>
          <a:lstStyle>
            <a:lvl1pPr>
              <a:defRPr/>
            </a:lvl1pPr>
          </a:lstStyle>
          <a:p>
            <a:pPr>
              <a:defRPr/>
            </a:pPr>
            <a:fld id="{EA050E15-24D6-4478-A12F-6B3ED9588F73}" type="slidenum">
              <a:rPr lang="nl-NL" altLang="nl-NL"/>
              <a:pPr>
                <a:defRPr/>
              </a:pPr>
              <a:t>‹nr.›</a:t>
            </a:fld>
            <a:endParaRPr lang="nl-NL" altLang="nl-NL"/>
          </a:p>
        </p:txBody>
      </p:sp>
    </p:spTree>
    <p:extLst>
      <p:ext uri="{BB962C8B-B14F-4D97-AF65-F5344CB8AC3E}">
        <p14:creationId xmlns:p14="http://schemas.microsoft.com/office/powerpoint/2010/main" val="109622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Freeform 11"/>
          <p:cNvSpPr>
            <a:spLocks/>
          </p:cNvSpPr>
          <p:nvPr/>
        </p:nvSpPr>
        <p:spPr bwMode="auto">
          <a:xfrm flipV="1">
            <a:off x="0" y="3490913"/>
            <a:ext cx="1497013" cy="558800"/>
          </a:xfrm>
          <a:custGeom>
            <a:avLst/>
            <a:gdLst>
              <a:gd name="T0" fmla="*/ 2147483646 w 7908"/>
              <a:gd name="T1" fmla="*/ 2147483646 h 10000"/>
              <a:gd name="T2" fmla="*/ 2147483646 w 7908"/>
              <a:gd name="T3" fmla="*/ 1833010517 h 10000"/>
              <a:gd name="T4" fmla="*/ 2147483646 w 7908"/>
              <a:gd name="T5" fmla="*/ 916594220 h 10000"/>
              <a:gd name="T6" fmla="*/ 2147483646 w 7908"/>
              <a:gd name="T7" fmla="*/ 0 h 10000"/>
              <a:gd name="T8" fmla="*/ 2147483646 w 7908"/>
              <a:gd name="T9" fmla="*/ 0 h 10000"/>
              <a:gd name="T10" fmla="*/ 0 w 7908"/>
              <a:gd name="T11" fmla="*/ 604605339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TextBox 13"/>
          <p:cNvSpPr txBox="1"/>
          <p:nvPr/>
        </p:nvSpPr>
        <p:spPr>
          <a:xfrm>
            <a:off x="1993900" y="714375"/>
            <a:ext cx="503238"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7" name="TextBox 14"/>
          <p:cNvSpPr txBox="1"/>
          <p:nvPr/>
        </p:nvSpPr>
        <p:spPr>
          <a:xfrm>
            <a:off x="9005888" y="3201988"/>
            <a:ext cx="504825"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2" name="Title 1"/>
          <p:cNvSpPr>
            <a:spLocks noGrp="1"/>
          </p:cNvSpPr>
          <p:nvPr>
            <p:ph type="title"/>
          </p:nvPr>
        </p:nvSpPr>
        <p:spPr>
          <a:xfrm>
            <a:off x="2412254" y="671971"/>
            <a:ext cx="6735395" cy="3191863"/>
          </a:xfrm>
        </p:spPr>
        <p:txBody>
          <a:bodyPr anchor="ctr"/>
          <a:lstStyle>
            <a:lvl1pPr algn="l">
              <a:defRPr sz="5291"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2663441" y="3863834"/>
            <a:ext cx="62330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2141378" y="4799529"/>
            <a:ext cx="7267206" cy="1715052"/>
          </a:xfrm>
        </p:spPr>
        <p:txBody>
          <a:bodyPr anchor="ct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l-NL" smtClean="0"/>
              <a:t>Klik om de modelstijlen te bewerken</a:t>
            </a:r>
          </a:p>
        </p:txBody>
      </p:sp>
      <p:sp>
        <p:nvSpPr>
          <p:cNvPr id="8" name="Date Placeholder 3"/>
          <p:cNvSpPr>
            <a:spLocks noGrp="1"/>
          </p:cNvSpPr>
          <p:nvPr>
            <p:ph type="dt" sz="half" idx="14"/>
          </p:nvPr>
        </p:nvSpPr>
        <p:spPr/>
        <p:txBody>
          <a:bodyPr/>
          <a:lstStyle>
            <a:lvl1pPr>
              <a:defRPr/>
            </a:lvl1pPr>
          </a:lstStyle>
          <a:p>
            <a:pPr>
              <a:defRPr/>
            </a:pPr>
            <a:fld id="{0100B557-04D7-485D-8A58-9886BAB94E9B}" type="datetimeFigureOut">
              <a:rPr lang="en-US"/>
              <a:pPr>
                <a:defRPr/>
              </a:pPr>
              <a:t>9/1/2019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63563" y="3576638"/>
            <a:ext cx="644525" cy="401637"/>
          </a:xfrm>
        </p:spPr>
        <p:txBody>
          <a:bodyPr/>
          <a:lstStyle>
            <a:lvl1pPr>
              <a:defRPr/>
            </a:lvl1pPr>
          </a:lstStyle>
          <a:p>
            <a:pPr>
              <a:defRPr/>
            </a:pPr>
            <a:fld id="{188FB75E-CB4A-4D00-BCBB-0ACBE9B93580}" type="slidenum">
              <a:rPr lang="nl-NL" altLang="nl-NL"/>
              <a:pPr>
                <a:defRPr/>
              </a:pPr>
              <a:t>‹nr.›</a:t>
            </a:fld>
            <a:endParaRPr lang="nl-NL" altLang="nl-NL"/>
          </a:p>
        </p:txBody>
      </p:sp>
    </p:spTree>
    <p:extLst>
      <p:ext uri="{BB962C8B-B14F-4D97-AF65-F5344CB8AC3E}">
        <p14:creationId xmlns:p14="http://schemas.microsoft.com/office/powerpoint/2010/main" val="1980264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2687886"/>
            <a:ext cx="7267206" cy="3003637"/>
          </a:xfrm>
        </p:spPr>
        <p:txBody>
          <a:bodyPr anchor="b"/>
          <a:lstStyle>
            <a:lvl1pPr algn="l">
              <a:defRPr sz="5291" b="0"/>
            </a:lvl1pPr>
          </a:lstStyle>
          <a:p>
            <a:r>
              <a:rPr lang="nl-NL" smtClean="0"/>
              <a:t>Klik om de stijl te bewerken</a:t>
            </a:r>
            <a:endParaRPr lang="en-US" dirty="0"/>
          </a:p>
        </p:txBody>
      </p:sp>
      <p:sp>
        <p:nvSpPr>
          <p:cNvPr id="4" name="Text Placeholder 3"/>
          <p:cNvSpPr>
            <a:spLocks noGrp="1"/>
          </p:cNvSpPr>
          <p:nvPr>
            <p:ph type="body" sz="half" idx="2"/>
          </p:nvPr>
        </p:nvSpPr>
        <p:spPr>
          <a:xfrm>
            <a:off x="2141378" y="5711755"/>
            <a:ext cx="7267206" cy="804273"/>
          </a:xfrm>
        </p:spPr>
        <p:txBody>
          <a:bodyPr/>
          <a:lstStyle>
            <a:lvl1pPr>
              <a:buNone/>
              <a:defRPr lang="en-US">
                <a:solidFill>
                  <a:schemeClr val="tx1">
                    <a:lumMod val="65000"/>
                    <a:lumOff val="35000"/>
                  </a:schemeClr>
                </a:solidFill>
              </a:defRPr>
            </a:lvl1pPr>
          </a:lstStyle>
          <a:p>
            <a:pPr lvl="0"/>
            <a:r>
              <a:rPr lang="nl-NL" smtClean="0"/>
              <a:t>Klik om de modelstijlen te bewerken</a:t>
            </a:r>
          </a:p>
        </p:txBody>
      </p:sp>
      <p:sp>
        <p:nvSpPr>
          <p:cNvPr id="6" name="Date Placeholder 4"/>
          <p:cNvSpPr>
            <a:spLocks noGrp="1"/>
          </p:cNvSpPr>
          <p:nvPr>
            <p:ph type="dt" sz="half" idx="10"/>
          </p:nvPr>
        </p:nvSpPr>
        <p:spPr/>
        <p:txBody>
          <a:bodyPr/>
          <a:lstStyle>
            <a:lvl1pPr>
              <a:defRPr/>
            </a:lvl1pPr>
          </a:lstStyle>
          <a:p>
            <a:pPr>
              <a:defRPr/>
            </a:pPr>
            <a:fld id="{8CAF3D37-8BF3-46D9-A125-1198EA313F9E}" type="datetimeFigureOut">
              <a:rPr lang="en-US"/>
              <a:pPr>
                <a:defRPr/>
              </a:pPr>
              <a:t>9/1/2019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63563" y="5492750"/>
            <a:ext cx="644525" cy="403225"/>
          </a:xfrm>
        </p:spPr>
        <p:txBody>
          <a:bodyPr/>
          <a:lstStyle>
            <a:lvl1pPr>
              <a:defRPr/>
            </a:lvl1pPr>
          </a:lstStyle>
          <a:p>
            <a:pPr>
              <a:defRPr/>
            </a:pPr>
            <a:fld id="{AA5C3AEB-ACA1-452B-B2EA-60B506BB9D22}" type="slidenum">
              <a:rPr lang="nl-NL" altLang="nl-NL"/>
              <a:pPr>
                <a:defRPr/>
              </a:pPr>
              <a:t>‹nr.›</a:t>
            </a:fld>
            <a:endParaRPr lang="nl-NL" altLang="nl-NL"/>
          </a:p>
        </p:txBody>
      </p:sp>
    </p:spTree>
    <p:extLst>
      <p:ext uri="{BB962C8B-B14F-4D97-AF65-F5344CB8AC3E}">
        <p14:creationId xmlns:p14="http://schemas.microsoft.com/office/powerpoint/2010/main" val="2709121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TextBox 10"/>
          <p:cNvSpPr txBox="1"/>
          <p:nvPr/>
        </p:nvSpPr>
        <p:spPr>
          <a:xfrm>
            <a:off x="1993900" y="714375"/>
            <a:ext cx="503238"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7" name="TextBox 11"/>
          <p:cNvSpPr txBox="1"/>
          <p:nvPr/>
        </p:nvSpPr>
        <p:spPr>
          <a:xfrm>
            <a:off x="9005888" y="3201988"/>
            <a:ext cx="504825"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13" name="Title 1"/>
          <p:cNvSpPr>
            <a:spLocks noGrp="1"/>
          </p:cNvSpPr>
          <p:nvPr>
            <p:ph type="title"/>
          </p:nvPr>
        </p:nvSpPr>
        <p:spPr>
          <a:xfrm>
            <a:off x="2412254" y="671971"/>
            <a:ext cx="6735395" cy="3191863"/>
          </a:xfrm>
        </p:spPr>
        <p:txBody>
          <a:bodyPr anchor="ctr"/>
          <a:lstStyle>
            <a:lvl1pPr algn="l">
              <a:defRPr sz="5291"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2141378" y="4787794"/>
            <a:ext cx="7373377"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141378" y="5711755"/>
            <a:ext cx="7373377" cy="804273"/>
          </a:xfrm>
        </p:spPr>
        <p:txBody>
          <a:bodyPr/>
          <a:lstStyle>
            <a:lvl1pPr>
              <a:buNone/>
              <a:defRPr lang="en-US">
                <a:solidFill>
                  <a:schemeClr val="tx1">
                    <a:lumMod val="65000"/>
                    <a:lumOff val="35000"/>
                  </a:schemeClr>
                </a:solidFill>
              </a:defRPr>
            </a:lvl1pPr>
          </a:lstStyle>
          <a:p>
            <a:pPr lvl="0"/>
            <a:r>
              <a:rPr lang="nl-NL" smtClean="0"/>
              <a:t>Klik om de modelstijlen te bewerken</a:t>
            </a:r>
          </a:p>
        </p:txBody>
      </p:sp>
      <p:sp>
        <p:nvSpPr>
          <p:cNvPr id="8" name="Date Placeholder 4"/>
          <p:cNvSpPr>
            <a:spLocks noGrp="1"/>
          </p:cNvSpPr>
          <p:nvPr>
            <p:ph type="dt" sz="half" idx="14"/>
          </p:nvPr>
        </p:nvSpPr>
        <p:spPr/>
        <p:txBody>
          <a:bodyPr/>
          <a:lstStyle>
            <a:lvl1pPr>
              <a:defRPr/>
            </a:lvl1pPr>
          </a:lstStyle>
          <a:p>
            <a:pPr>
              <a:defRPr/>
            </a:pPr>
            <a:fld id="{D005F6A3-F009-46B1-B606-243C26F0867C}" type="datetimeFigureOut">
              <a:rPr lang="en-US"/>
              <a:pPr>
                <a:defRPr/>
              </a:pPr>
              <a:t>9/1/2019</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63563" y="5492750"/>
            <a:ext cx="644525" cy="403225"/>
          </a:xfrm>
        </p:spPr>
        <p:txBody>
          <a:bodyPr/>
          <a:lstStyle>
            <a:lvl1pPr>
              <a:defRPr/>
            </a:lvl1pPr>
          </a:lstStyle>
          <a:p>
            <a:pPr>
              <a:defRPr/>
            </a:pPr>
            <a:fld id="{A81E95F5-D9FB-48AC-9964-7D532FF32265}" type="slidenum">
              <a:rPr lang="nl-NL" altLang="nl-NL"/>
              <a:pPr>
                <a:defRPr/>
              </a:pPr>
              <a:t>‹nr.›</a:t>
            </a:fld>
            <a:endParaRPr lang="nl-NL" altLang="nl-NL"/>
          </a:p>
        </p:txBody>
      </p:sp>
    </p:spTree>
    <p:extLst>
      <p:ext uri="{BB962C8B-B14F-4D97-AF65-F5344CB8AC3E}">
        <p14:creationId xmlns:p14="http://schemas.microsoft.com/office/powerpoint/2010/main" val="234194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9" y="691600"/>
            <a:ext cx="7267205" cy="3174689"/>
          </a:xfrm>
        </p:spPr>
        <p:txBody>
          <a:bodyPr anchor="ctr"/>
          <a:lstStyle>
            <a:lvl1pPr algn="l">
              <a:defRPr sz="5291"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2141378" y="4787794"/>
            <a:ext cx="7267206"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141378" y="5711755"/>
            <a:ext cx="7267206" cy="804273"/>
          </a:xfrm>
        </p:spPr>
        <p:txBody>
          <a:bodyPr/>
          <a:lstStyle>
            <a:lvl1pPr>
              <a:buNone/>
              <a:defRPr lang="en-US">
                <a:solidFill>
                  <a:schemeClr val="tx1">
                    <a:lumMod val="65000"/>
                    <a:lumOff val="35000"/>
                  </a:schemeClr>
                </a:solidFill>
              </a:defRPr>
            </a:lvl1pPr>
          </a:lstStyle>
          <a:p>
            <a:pPr lvl="0"/>
            <a:r>
              <a:rPr lang="nl-NL" smtClean="0"/>
              <a:t>Klik om de modelstijlen te bewerken</a:t>
            </a:r>
          </a:p>
        </p:txBody>
      </p:sp>
      <p:sp>
        <p:nvSpPr>
          <p:cNvPr id="6" name="Date Placeholder 4"/>
          <p:cNvSpPr>
            <a:spLocks noGrp="1"/>
          </p:cNvSpPr>
          <p:nvPr>
            <p:ph type="dt" sz="half" idx="14"/>
          </p:nvPr>
        </p:nvSpPr>
        <p:spPr/>
        <p:txBody>
          <a:bodyPr/>
          <a:lstStyle>
            <a:lvl1pPr>
              <a:defRPr/>
            </a:lvl1pPr>
          </a:lstStyle>
          <a:p>
            <a:pPr>
              <a:defRPr/>
            </a:pPr>
            <a:fld id="{B5AB5679-9641-4F38-A4A2-129856469C3A}" type="datetimeFigureOut">
              <a:rPr lang="en-US"/>
              <a:pPr>
                <a:defRPr/>
              </a:pPr>
              <a:t>9/1/2019</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63563" y="5492750"/>
            <a:ext cx="644525" cy="403225"/>
          </a:xfrm>
        </p:spPr>
        <p:txBody>
          <a:bodyPr/>
          <a:lstStyle>
            <a:lvl1pPr>
              <a:defRPr/>
            </a:lvl1pPr>
          </a:lstStyle>
          <a:p>
            <a:pPr>
              <a:defRPr/>
            </a:pPr>
            <a:fld id="{19FB74B1-DB5B-445A-8C2C-7E47F2367972}" type="slidenum">
              <a:rPr lang="nl-NL" altLang="nl-NL"/>
              <a:pPr>
                <a:defRPr/>
              </a:pPr>
              <a:t>‹nr.›</a:t>
            </a:fld>
            <a:endParaRPr lang="nl-NL" altLang="nl-NL"/>
          </a:p>
        </p:txBody>
      </p:sp>
    </p:spTree>
    <p:extLst>
      <p:ext uri="{BB962C8B-B14F-4D97-AF65-F5344CB8AC3E}">
        <p14:creationId xmlns:p14="http://schemas.microsoft.com/office/powerpoint/2010/main" val="788752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4"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42894123-DE48-4D5E-A20F-4813BB51C1F2}" type="datetimeFigureOut">
              <a:rPr lang="en-US"/>
              <a:pPr>
                <a:defRPr/>
              </a:pPr>
              <a:t>9/1/2019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8DD0E1-BB52-4E67-87FF-C5F132A81EE6}" type="slidenum">
              <a:rPr lang="nl-NL" altLang="nl-NL"/>
              <a:pPr>
                <a:defRPr/>
              </a:pPr>
              <a:t>‹nr.›</a:t>
            </a:fld>
            <a:endParaRPr lang="nl-NL" altLang="nl-NL"/>
          </a:p>
        </p:txBody>
      </p:sp>
    </p:spTree>
    <p:extLst>
      <p:ext uri="{BB962C8B-B14F-4D97-AF65-F5344CB8AC3E}">
        <p14:creationId xmlns:p14="http://schemas.microsoft.com/office/powerpoint/2010/main" val="249920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4"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Vertical Title 1"/>
          <p:cNvSpPr>
            <a:spLocks noGrp="1"/>
          </p:cNvSpPr>
          <p:nvPr>
            <p:ph type="title" orient="vert"/>
          </p:nvPr>
        </p:nvSpPr>
        <p:spPr>
          <a:xfrm>
            <a:off x="7583107" y="691599"/>
            <a:ext cx="1825771" cy="5824430"/>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2141379" y="691599"/>
            <a:ext cx="5199446" cy="582443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FE745A04-E62F-4AC2-AA64-C1CA93EE88E5}" type="datetimeFigureOut">
              <a:rPr lang="en-US"/>
              <a:pPr>
                <a:defRPr/>
              </a:pPr>
              <a:t>9/1/2019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1CD24-7B91-44CE-A562-B3783772A78D}" type="slidenum">
              <a:rPr lang="nl-NL" altLang="nl-NL"/>
              <a:pPr>
                <a:defRPr/>
              </a:pPr>
              <a:t>‹nr.›</a:t>
            </a:fld>
            <a:endParaRPr lang="nl-NL" altLang="nl-NL"/>
          </a:p>
        </p:txBody>
      </p:sp>
    </p:spTree>
    <p:extLst>
      <p:ext uri="{BB962C8B-B14F-4D97-AF65-F5344CB8AC3E}">
        <p14:creationId xmlns:p14="http://schemas.microsoft.com/office/powerpoint/2010/main" val="7647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4450" y="687966"/>
            <a:ext cx="7264134" cy="1411944"/>
          </a:xfrm>
        </p:spPr>
        <p:txBody>
          <a:bodyPr/>
          <a:lstStyle/>
          <a:p>
            <a:r>
              <a:rPr lang="nl-NL" smtClean="0"/>
              <a:t>Klik om de stijl te bewerken</a:t>
            </a:r>
            <a:endParaRPr lang="en-US" dirty="0"/>
          </a:p>
        </p:txBody>
      </p:sp>
      <p:sp>
        <p:nvSpPr>
          <p:cNvPr id="3" name="Content Placeholder 2"/>
          <p:cNvSpPr>
            <a:spLocks noGrp="1"/>
          </p:cNvSpPr>
          <p:nvPr>
            <p:ph idx="1"/>
          </p:nvPr>
        </p:nvSpPr>
        <p:spPr>
          <a:xfrm>
            <a:off x="2141378" y="2351899"/>
            <a:ext cx="7267206" cy="416412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8F967E78-CF5A-4697-BF37-51C4BCDCBB19}" type="datetimeFigureOut">
              <a:rPr lang="en-US"/>
              <a:pPr>
                <a:defRPr/>
              </a:pPr>
              <a:t>9/1/2019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F83D49-5EA3-4B1E-8342-4CD133CEFAE6}" type="slidenum">
              <a:rPr lang="nl-NL" altLang="nl-NL"/>
              <a:pPr>
                <a:defRPr/>
              </a:pPr>
              <a:t>‹nr.›</a:t>
            </a:fld>
            <a:endParaRPr lang="nl-NL" altLang="nl-NL"/>
          </a:p>
        </p:txBody>
      </p:sp>
    </p:spTree>
    <p:extLst>
      <p:ext uri="{BB962C8B-B14F-4D97-AF65-F5344CB8AC3E}">
        <p14:creationId xmlns:p14="http://schemas.microsoft.com/office/powerpoint/2010/main" val="4873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Freeform 11"/>
          <p:cNvSpPr>
            <a:spLocks/>
          </p:cNvSpPr>
          <p:nvPr/>
        </p:nvSpPr>
        <p:spPr bwMode="auto">
          <a:xfrm flipV="1">
            <a:off x="0" y="3490913"/>
            <a:ext cx="1497013" cy="558800"/>
          </a:xfrm>
          <a:custGeom>
            <a:avLst/>
            <a:gdLst>
              <a:gd name="T0" fmla="*/ 2147483646 w 7908"/>
              <a:gd name="T1" fmla="*/ 2147483646 h 10000"/>
              <a:gd name="T2" fmla="*/ 2147483646 w 7908"/>
              <a:gd name="T3" fmla="*/ 1833010517 h 10000"/>
              <a:gd name="T4" fmla="*/ 2147483646 w 7908"/>
              <a:gd name="T5" fmla="*/ 916594220 h 10000"/>
              <a:gd name="T6" fmla="*/ 2147483646 w 7908"/>
              <a:gd name="T7" fmla="*/ 0 h 10000"/>
              <a:gd name="T8" fmla="*/ 2147483646 w 7908"/>
              <a:gd name="T9" fmla="*/ 0 h 10000"/>
              <a:gd name="T10" fmla="*/ 0 w 7908"/>
              <a:gd name="T11" fmla="*/ 604605339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2286820"/>
            <a:ext cx="7267206" cy="1619080"/>
          </a:xfrm>
        </p:spPr>
        <p:txBody>
          <a:bodyPr anchor="b"/>
          <a:lstStyle>
            <a:lvl1pPr algn="l">
              <a:defRPr sz="4409" b="0" cap="none"/>
            </a:lvl1pPr>
          </a:lstStyle>
          <a:p>
            <a:r>
              <a:rPr lang="nl-NL" smtClean="0"/>
              <a:t>Klik om de stijl te bewerken</a:t>
            </a:r>
            <a:endParaRPr lang="en-US" dirty="0"/>
          </a:p>
        </p:txBody>
      </p:sp>
      <p:sp>
        <p:nvSpPr>
          <p:cNvPr id="3" name="Text Placeholder 2"/>
          <p:cNvSpPr>
            <a:spLocks noGrp="1"/>
          </p:cNvSpPr>
          <p:nvPr>
            <p:ph type="body" idx="1"/>
          </p:nvPr>
        </p:nvSpPr>
        <p:spPr>
          <a:xfrm>
            <a:off x="2141378" y="3947830"/>
            <a:ext cx="7267206" cy="948432"/>
          </a:xfrm>
        </p:spPr>
        <p:txBody>
          <a:bodyPr/>
          <a:lstStyle>
            <a:lvl1pPr marL="0" indent="0" algn="l">
              <a:buNone/>
              <a:defRPr sz="2205">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l-NL" smtClean="0"/>
              <a:t>Klik om de modelstijlen te bewerken</a:t>
            </a:r>
          </a:p>
        </p:txBody>
      </p:sp>
      <p:sp>
        <p:nvSpPr>
          <p:cNvPr id="5" name="Date Placeholder 3"/>
          <p:cNvSpPr>
            <a:spLocks noGrp="1"/>
          </p:cNvSpPr>
          <p:nvPr>
            <p:ph type="dt" sz="half" idx="10"/>
          </p:nvPr>
        </p:nvSpPr>
        <p:spPr/>
        <p:txBody>
          <a:bodyPr/>
          <a:lstStyle>
            <a:lvl1pPr>
              <a:defRPr/>
            </a:lvl1pPr>
          </a:lstStyle>
          <a:p>
            <a:pPr>
              <a:defRPr/>
            </a:pPr>
            <a:fld id="{48159A1D-DA2A-47C6-B6FF-37ACCA95B349}" type="datetimeFigureOut">
              <a:rPr lang="en-US"/>
              <a:pPr>
                <a:defRPr/>
              </a:pPr>
              <a:t>9/1/2019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63563" y="3576638"/>
            <a:ext cx="644525" cy="401637"/>
          </a:xfrm>
        </p:spPr>
        <p:txBody>
          <a:bodyPr/>
          <a:lstStyle>
            <a:lvl1pPr>
              <a:defRPr/>
            </a:lvl1pPr>
          </a:lstStyle>
          <a:p>
            <a:pPr>
              <a:defRPr/>
            </a:pPr>
            <a:fld id="{9F8F7C65-A77A-4A41-8630-9A4FE06FACD2}" type="slidenum">
              <a:rPr lang="nl-NL" altLang="nl-NL"/>
              <a:pPr>
                <a:defRPr/>
              </a:pPr>
              <a:t>‹nr.›</a:t>
            </a:fld>
            <a:endParaRPr lang="nl-NL" altLang="nl-NL"/>
          </a:p>
        </p:txBody>
      </p:sp>
    </p:spTree>
    <p:extLst>
      <p:ext uri="{BB962C8B-B14F-4D97-AF65-F5344CB8AC3E}">
        <p14:creationId xmlns:p14="http://schemas.microsoft.com/office/powerpoint/2010/main" val="370546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141379" y="2355323"/>
            <a:ext cx="3525056" cy="415285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84011" y="2355323"/>
            <a:ext cx="3524573" cy="415285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Date Placeholder 4"/>
          <p:cNvSpPr>
            <a:spLocks noGrp="1"/>
          </p:cNvSpPr>
          <p:nvPr>
            <p:ph type="dt" sz="half" idx="10"/>
          </p:nvPr>
        </p:nvSpPr>
        <p:spPr/>
        <p:txBody>
          <a:bodyPr/>
          <a:lstStyle>
            <a:lvl1pPr>
              <a:defRPr/>
            </a:lvl1pPr>
          </a:lstStyle>
          <a:p>
            <a:pPr>
              <a:defRPr/>
            </a:pPr>
            <a:fld id="{D5F02E51-65A1-4520-915A-240842031434}" type="datetimeFigureOut">
              <a:rPr lang="en-US"/>
              <a:pPr>
                <a:defRPr/>
              </a:pPr>
              <a:t>9/1/2019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4F56E-2C67-4F1E-AD32-BD8DA6F9B9A9}" type="slidenum">
              <a:rPr lang="nl-NL" altLang="nl-NL"/>
              <a:pPr>
                <a:defRPr/>
              </a:pPr>
              <a:t>‹nr.›</a:t>
            </a:fld>
            <a:endParaRPr lang="nl-NL" altLang="nl-NL"/>
          </a:p>
        </p:txBody>
      </p:sp>
    </p:spTree>
    <p:extLst>
      <p:ext uri="{BB962C8B-B14F-4D97-AF65-F5344CB8AC3E}">
        <p14:creationId xmlns:p14="http://schemas.microsoft.com/office/powerpoint/2010/main" val="61271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497393" y="2454443"/>
            <a:ext cx="3169042"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smtClean="0"/>
              <a:t>Klik om de modelstijlen te bewerken</a:t>
            </a:r>
          </a:p>
        </p:txBody>
      </p:sp>
      <p:sp>
        <p:nvSpPr>
          <p:cNvPr id="4" name="Content Placeholder 3"/>
          <p:cNvSpPr>
            <a:spLocks noGrp="1"/>
          </p:cNvSpPr>
          <p:nvPr>
            <p:ph sz="half" idx="2"/>
          </p:nvPr>
        </p:nvSpPr>
        <p:spPr>
          <a:xfrm>
            <a:off x="2141378" y="3089666"/>
            <a:ext cx="3525057" cy="34234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35518" y="2450885"/>
            <a:ext cx="3167546"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smtClean="0"/>
              <a:t>Klik om de modelstijlen te bewerken</a:t>
            </a:r>
          </a:p>
        </p:txBody>
      </p:sp>
      <p:sp>
        <p:nvSpPr>
          <p:cNvPr id="6" name="Content Placeholder 5"/>
          <p:cNvSpPr>
            <a:spLocks noGrp="1"/>
          </p:cNvSpPr>
          <p:nvPr>
            <p:ph sz="quarter" idx="4"/>
          </p:nvPr>
        </p:nvSpPr>
        <p:spPr>
          <a:xfrm>
            <a:off x="5880051" y="3086107"/>
            <a:ext cx="3523015" cy="34234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6"/>
          <p:cNvSpPr>
            <a:spLocks noGrp="1"/>
          </p:cNvSpPr>
          <p:nvPr>
            <p:ph type="dt" sz="half" idx="10"/>
          </p:nvPr>
        </p:nvSpPr>
        <p:spPr/>
        <p:txBody>
          <a:bodyPr/>
          <a:lstStyle>
            <a:lvl1pPr>
              <a:defRPr/>
            </a:lvl1pPr>
          </a:lstStyle>
          <a:p>
            <a:pPr>
              <a:defRPr/>
            </a:pPr>
            <a:fld id="{0418FD91-706B-4899-B192-59FFFD2B60FC}" type="datetimeFigureOut">
              <a:rPr lang="en-US"/>
              <a:pPr>
                <a:defRPr/>
              </a:pPr>
              <a:t>9/1/2019</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DD226C1-9080-413A-8738-11EB25852D55}" type="slidenum">
              <a:rPr lang="nl-NL" altLang="nl-NL"/>
              <a:pPr>
                <a:defRPr/>
              </a:pPr>
              <a:t>‹nr.›</a:t>
            </a:fld>
            <a:endParaRPr lang="nl-NL" altLang="nl-NL"/>
          </a:p>
        </p:txBody>
      </p:sp>
    </p:spTree>
    <p:extLst>
      <p:ext uri="{BB962C8B-B14F-4D97-AF65-F5344CB8AC3E}">
        <p14:creationId xmlns:p14="http://schemas.microsoft.com/office/powerpoint/2010/main" val="379249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4448" y="687966"/>
            <a:ext cx="7264135" cy="1411944"/>
          </a:xfrm>
        </p:spPr>
        <p:txBody>
          <a:bodyPr/>
          <a:lstStyle/>
          <a:p>
            <a:r>
              <a:rPr lang="nl-NL" smtClean="0"/>
              <a:t>Klik om de stijl te bewerken</a:t>
            </a:r>
            <a:endParaRPr lang="en-US" dirty="0"/>
          </a:p>
        </p:txBody>
      </p:sp>
      <p:sp>
        <p:nvSpPr>
          <p:cNvPr id="4" name="Date Placeholder 2"/>
          <p:cNvSpPr>
            <a:spLocks noGrp="1"/>
          </p:cNvSpPr>
          <p:nvPr>
            <p:ph type="dt" sz="half" idx="10"/>
          </p:nvPr>
        </p:nvSpPr>
        <p:spPr/>
        <p:txBody>
          <a:bodyPr/>
          <a:lstStyle>
            <a:lvl1pPr>
              <a:defRPr/>
            </a:lvl1pPr>
          </a:lstStyle>
          <a:p>
            <a:pPr>
              <a:defRPr/>
            </a:pPr>
            <a:fld id="{B8773DBE-6049-47AB-883C-E128856FB827}" type="datetimeFigureOut">
              <a:rPr lang="en-US"/>
              <a:pPr>
                <a:defRPr/>
              </a:pPr>
              <a:t>9/1/2019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8008F4A-E3F2-48BF-BCF9-4441F7B43711}" type="slidenum">
              <a:rPr lang="nl-NL" altLang="nl-NL"/>
              <a:pPr>
                <a:defRPr/>
              </a:pPr>
              <a:t>‹nr.›</a:t>
            </a:fld>
            <a:endParaRPr lang="nl-NL" altLang="nl-NL"/>
          </a:p>
        </p:txBody>
      </p:sp>
    </p:spTree>
    <p:extLst>
      <p:ext uri="{BB962C8B-B14F-4D97-AF65-F5344CB8AC3E}">
        <p14:creationId xmlns:p14="http://schemas.microsoft.com/office/powerpoint/2010/main" val="350919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 name="Date Placeholder 1"/>
          <p:cNvSpPr>
            <a:spLocks noGrp="1"/>
          </p:cNvSpPr>
          <p:nvPr>
            <p:ph type="dt" sz="half" idx="10"/>
          </p:nvPr>
        </p:nvSpPr>
        <p:spPr/>
        <p:txBody>
          <a:bodyPr/>
          <a:lstStyle>
            <a:lvl1pPr>
              <a:defRPr/>
            </a:lvl1pPr>
          </a:lstStyle>
          <a:p>
            <a:pPr>
              <a:defRPr/>
            </a:pPr>
            <a:fld id="{04B7AB12-414D-4A64-B4C5-9ECB797BABD8}" type="datetimeFigureOut">
              <a:rPr lang="en-US"/>
              <a:pPr>
                <a:defRPr/>
              </a:pPr>
              <a:t>9/1/2019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99F184F-231A-4DD0-B2FF-A5F5A91983C5}" type="slidenum">
              <a:rPr lang="nl-NL" altLang="nl-NL"/>
              <a:pPr>
                <a:defRPr/>
              </a:pPr>
              <a:t>‹nr.›</a:t>
            </a:fld>
            <a:endParaRPr lang="nl-NL" altLang="nl-NL"/>
          </a:p>
        </p:txBody>
      </p:sp>
    </p:spTree>
    <p:extLst>
      <p:ext uri="{BB962C8B-B14F-4D97-AF65-F5344CB8AC3E}">
        <p14:creationId xmlns:p14="http://schemas.microsoft.com/office/powerpoint/2010/main" val="223411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5"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491730"/>
            <a:ext cx="2898934" cy="1076203"/>
          </a:xfrm>
        </p:spPr>
        <p:txBody>
          <a:bodyPr anchor="b"/>
          <a:lstStyle>
            <a:lvl1pPr algn="l">
              <a:defRPr sz="2205" b="0"/>
            </a:lvl1pPr>
          </a:lstStyle>
          <a:p>
            <a:r>
              <a:rPr lang="nl-NL" smtClean="0"/>
              <a:t>Klik om de stijl te bewerken</a:t>
            </a:r>
            <a:endParaRPr lang="en-US" dirty="0"/>
          </a:p>
        </p:txBody>
      </p:sp>
      <p:sp>
        <p:nvSpPr>
          <p:cNvPr id="3" name="Content Placeholder 2"/>
          <p:cNvSpPr>
            <a:spLocks noGrp="1"/>
          </p:cNvSpPr>
          <p:nvPr>
            <p:ph idx="1"/>
          </p:nvPr>
        </p:nvSpPr>
        <p:spPr>
          <a:xfrm>
            <a:off x="5229373" y="491731"/>
            <a:ext cx="4179211" cy="5968994"/>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141378" y="1762175"/>
            <a:ext cx="2898934" cy="4698546"/>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nl-NL" smtClean="0"/>
              <a:t>Klik om de modelstijlen te bewerken</a:t>
            </a:r>
          </a:p>
        </p:txBody>
      </p:sp>
      <p:sp>
        <p:nvSpPr>
          <p:cNvPr id="6" name="Date Placeholder 4"/>
          <p:cNvSpPr>
            <a:spLocks noGrp="1"/>
          </p:cNvSpPr>
          <p:nvPr>
            <p:ph type="dt" sz="half" idx="10"/>
          </p:nvPr>
        </p:nvSpPr>
        <p:spPr/>
        <p:txBody>
          <a:bodyPr/>
          <a:lstStyle>
            <a:lvl1pPr>
              <a:defRPr/>
            </a:lvl1pPr>
          </a:lstStyle>
          <a:p>
            <a:pPr>
              <a:defRPr/>
            </a:pPr>
            <a:fld id="{F0A5619B-9413-4E42-92DB-C24B835C2046}" type="datetimeFigureOut">
              <a:rPr lang="en-US"/>
              <a:pPr>
                <a:defRPr/>
              </a:pPr>
              <a:t>9/1/2019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D484353-F874-4997-AE7A-1F808859316B}" type="slidenum">
              <a:rPr lang="nl-NL" altLang="nl-NL"/>
              <a:pPr>
                <a:defRPr/>
              </a:pPr>
              <a:t>‹nr.›</a:t>
            </a:fld>
            <a:endParaRPr lang="nl-NL" altLang="nl-NL"/>
          </a:p>
        </p:txBody>
      </p:sp>
    </p:spTree>
    <p:extLst>
      <p:ext uri="{BB962C8B-B14F-4D97-AF65-F5344CB8AC3E}">
        <p14:creationId xmlns:p14="http://schemas.microsoft.com/office/powerpoint/2010/main" val="33021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5291772"/>
            <a:ext cx="7267206" cy="624724"/>
          </a:xfrm>
        </p:spPr>
        <p:txBody>
          <a:bodyPr anchor="b"/>
          <a:lstStyle>
            <a:lvl1pPr algn="l">
              <a:defRPr sz="2646"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141378" y="699931"/>
            <a:ext cx="7267206" cy="4249391"/>
          </a:xfrm>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nl-NL" noProof="0" smtClean="0"/>
              <a:t>Klik op het pictogram als u een afbeelding wilt toevoegen</a:t>
            </a:r>
            <a:endParaRPr lang="en-US" noProof="0" dirty="0"/>
          </a:p>
        </p:txBody>
      </p:sp>
      <p:sp>
        <p:nvSpPr>
          <p:cNvPr id="4" name="Text Placeholder 3"/>
          <p:cNvSpPr>
            <a:spLocks noGrp="1"/>
          </p:cNvSpPr>
          <p:nvPr>
            <p:ph type="body" sz="half" idx="2"/>
          </p:nvPr>
        </p:nvSpPr>
        <p:spPr>
          <a:xfrm>
            <a:off x="2141378" y="5916496"/>
            <a:ext cx="7267206" cy="544226"/>
          </a:xfrm>
        </p:spPr>
        <p:txBody>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nl-NL" smtClean="0"/>
              <a:t>Klik om de modelstijlen te bewerken</a:t>
            </a:r>
          </a:p>
        </p:txBody>
      </p:sp>
      <p:sp>
        <p:nvSpPr>
          <p:cNvPr id="6" name="Date Placeholder 4"/>
          <p:cNvSpPr>
            <a:spLocks noGrp="1"/>
          </p:cNvSpPr>
          <p:nvPr>
            <p:ph type="dt" sz="half" idx="10"/>
          </p:nvPr>
        </p:nvSpPr>
        <p:spPr/>
        <p:txBody>
          <a:bodyPr/>
          <a:lstStyle>
            <a:lvl1pPr>
              <a:defRPr/>
            </a:lvl1pPr>
          </a:lstStyle>
          <a:p>
            <a:pPr>
              <a:defRPr/>
            </a:pPr>
            <a:fld id="{A205FBE0-A2D2-4AA7-8387-B743DF86CC9B}" type="datetimeFigureOut">
              <a:rPr lang="en-US"/>
              <a:pPr>
                <a:defRPr/>
              </a:pPr>
              <a:t>9/1/2019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63563" y="5492750"/>
            <a:ext cx="644525" cy="403225"/>
          </a:xfrm>
        </p:spPr>
        <p:txBody>
          <a:bodyPr/>
          <a:lstStyle>
            <a:lvl1pPr>
              <a:defRPr/>
            </a:lvl1pPr>
          </a:lstStyle>
          <a:p>
            <a:pPr>
              <a:defRPr/>
            </a:pPr>
            <a:fld id="{4962A604-D691-4FFB-93A6-278AF4C71C75}" type="slidenum">
              <a:rPr lang="nl-NL" altLang="nl-NL"/>
              <a:pPr>
                <a:defRPr/>
              </a:pPr>
              <a:t>‹nr.›</a:t>
            </a:fld>
            <a:endParaRPr lang="nl-NL" altLang="nl-NL"/>
          </a:p>
        </p:txBody>
      </p:sp>
    </p:spTree>
    <p:extLst>
      <p:ext uri="{BB962C8B-B14F-4D97-AF65-F5344CB8AC3E}">
        <p14:creationId xmlns:p14="http://schemas.microsoft.com/office/powerpoint/2010/main" val="272715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52413"/>
            <a:ext cx="2184400" cy="7316787"/>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grpSp>
        <p:nvGrpSpPr>
          <p:cNvPr id="1027" name="Group 48"/>
          <p:cNvGrpSpPr>
            <a:grpSpLocks/>
          </p:cNvGrpSpPr>
          <p:nvPr/>
        </p:nvGrpSpPr>
        <p:grpSpPr bwMode="auto">
          <a:xfrm>
            <a:off x="22225" y="0"/>
            <a:ext cx="2152650" cy="7554913"/>
            <a:chOff x="6627813" y="195717"/>
            <a:chExt cx="1952625" cy="5678034"/>
          </a:xfrm>
        </p:grpSpPr>
        <p:sp>
          <p:nvSpPr>
            <p:cNvPr id="1034"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62" name="Rectangle 61"/>
          <p:cNvSpPr/>
          <p:nvPr/>
        </p:nvSpPr>
        <p:spPr>
          <a:xfrm>
            <a:off x="0" y="0"/>
            <a:ext cx="201613" cy="7559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144713" y="687388"/>
            <a:ext cx="72644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stijl te bewerken</a:t>
            </a:r>
            <a:endParaRPr lang="en-US" altLang="nl-NL" smtClean="0"/>
          </a:p>
        </p:txBody>
      </p:sp>
      <p:sp>
        <p:nvSpPr>
          <p:cNvPr id="1030" name="Text Placeholder 2"/>
          <p:cNvSpPr>
            <a:spLocks noGrp="1"/>
          </p:cNvSpPr>
          <p:nvPr>
            <p:ph type="body" idx="1"/>
          </p:nvPr>
        </p:nvSpPr>
        <p:spPr bwMode="auto">
          <a:xfrm>
            <a:off x="2141538" y="2352675"/>
            <a:ext cx="7267575"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en-US" altLang="nl-NL" smtClean="0"/>
          </a:p>
        </p:txBody>
      </p:sp>
      <p:sp>
        <p:nvSpPr>
          <p:cNvPr id="4" name="Date Placeholder 3"/>
          <p:cNvSpPr>
            <a:spLocks noGrp="1"/>
          </p:cNvSpPr>
          <p:nvPr>
            <p:ph type="dt" sz="half" idx="2"/>
          </p:nvPr>
        </p:nvSpPr>
        <p:spPr>
          <a:xfrm>
            <a:off x="8567738" y="6762750"/>
            <a:ext cx="846137" cy="407988"/>
          </a:xfrm>
          <a:prstGeom prst="rect">
            <a:avLst/>
          </a:prstGeom>
        </p:spPr>
        <p:txBody>
          <a:bodyPr vert="horz" lIns="91440" tIns="45720" rIns="91440" bIns="45720" rtlCol="0" anchor="ctr"/>
          <a:lstStyle>
            <a:lvl1pPr algn="r">
              <a:defRPr sz="992">
                <a:solidFill>
                  <a:schemeClr val="tx1">
                    <a:tint val="75000"/>
                  </a:schemeClr>
                </a:solidFill>
              </a:defRPr>
            </a:lvl1pPr>
          </a:lstStyle>
          <a:p>
            <a:pPr>
              <a:defRPr/>
            </a:pPr>
            <a:fld id="{AA50CE3B-583C-460B-B905-3B1FC7778F2C}" type="datetimeFigureOut">
              <a:rPr lang="en-US"/>
              <a:pPr>
                <a:defRPr/>
              </a:pPr>
              <a:t>9/1/2019</a:t>
            </a:fld>
            <a:endParaRPr lang="en-US"/>
          </a:p>
        </p:txBody>
      </p:sp>
      <p:sp>
        <p:nvSpPr>
          <p:cNvPr id="5" name="Footer Placeholder 4"/>
          <p:cNvSpPr>
            <a:spLocks noGrp="1"/>
          </p:cNvSpPr>
          <p:nvPr>
            <p:ph type="ftr" sz="quarter" idx="3"/>
          </p:nvPr>
        </p:nvSpPr>
        <p:spPr>
          <a:xfrm>
            <a:off x="2141538" y="6764338"/>
            <a:ext cx="6302375" cy="401637"/>
          </a:xfrm>
          <a:prstGeom prst="rect">
            <a:avLst/>
          </a:prstGeom>
        </p:spPr>
        <p:txBody>
          <a:bodyPr vert="horz" lIns="91440" tIns="45720" rIns="91440" bIns="45720" rtlCol="0" anchor="ctr"/>
          <a:lstStyle>
            <a:lvl1pPr algn="l">
              <a:defRPr sz="992">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63563" y="868363"/>
            <a:ext cx="644525" cy="403225"/>
          </a:xfrm>
          <a:prstGeom prst="rect">
            <a:avLst/>
          </a:prstGeom>
        </p:spPr>
        <p:txBody>
          <a:bodyPr vert="horz" lIns="91440" tIns="45720" rIns="91440" bIns="45720" rtlCol="0" anchor="ctr"/>
          <a:lstStyle>
            <a:lvl1pPr algn="r">
              <a:defRPr sz="2205">
                <a:solidFill>
                  <a:srgbClr val="FEFFFF"/>
                </a:solidFill>
              </a:defRPr>
            </a:lvl1pPr>
          </a:lstStyle>
          <a:p>
            <a:pPr>
              <a:defRPr/>
            </a:pPr>
            <a:fld id="{AD278B12-37A8-401D-9393-B529562CA7BB}"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Lst>
  <p:txStyles>
    <p:titleStyle>
      <a:lvl1pPr algn="l" defTabSz="503238" rtl="0" eaLnBrk="0" fontAlgn="base" hangingPunct="0">
        <a:spcBef>
          <a:spcPct val="0"/>
        </a:spcBef>
        <a:spcAft>
          <a:spcPct val="0"/>
        </a:spcAft>
        <a:defRPr sz="3900" kern="1200">
          <a:solidFill>
            <a:srgbClr val="262626"/>
          </a:solidFill>
          <a:latin typeface="+mj-lt"/>
          <a:ea typeface="+mj-ea"/>
          <a:cs typeface="+mj-cs"/>
        </a:defRPr>
      </a:lvl1pPr>
      <a:lvl2pPr algn="l" defTabSz="503238" rtl="0" eaLnBrk="0" fontAlgn="base" hangingPunct="0">
        <a:spcBef>
          <a:spcPct val="0"/>
        </a:spcBef>
        <a:spcAft>
          <a:spcPct val="0"/>
        </a:spcAft>
        <a:defRPr sz="3900">
          <a:solidFill>
            <a:srgbClr val="262626"/>
          </a:solidFill>
          <a:latin typeface="Century Gothic" panose="020B0502020202020204" pitchFamily="34" charset="0"/>
        </a:defRPr>
      </a:lvl2pPr>
      <a:lvl3pPr algn="l" defTabSz="503238" rtl="0" eaLnBrk="0" fontAlgn="base" hangingPunct="0">
        <a:spcBef>
          <a:spcPct val="0"/>
        </a:spcBef>
        <a:spcAft>
          <a:spcPct val="0"/>
        </a:spcAft>
        <a:defRPr sz="3900">
          <a:solidFill>
            <a:srgbClr val="262626"/>
          </a:solidFill>
          <a:latin typeface="Century Gothic" panose="020B0502020202020204" pitchFamily="34" charset="0"/>
        </a:defRPr>
      </a:lvl3pPr>
      <a:lvl4pPr algn="l" defTabSz="503238" rtl="0" eaLnBrk="0" fontAlgn="base" hangingPunct="0">
        <a:spcBef>
          <a:spcPct val="0"/>
        </a:spcBef>
        <a:spcAft>
          <a:spcPct val="0"/>
        </a:spcAft>
        <a:defRPr sz="3900">
          <a:solidFill>
            <a:srgbClr val="262626"/>
          </a:solidFill>
          <a:latin typeface="Century Gothic" panose="020B0502020202020204" pitchFamily="34" charset="0"/>
        </a:defRPr>
      </a:lvl4pPr>
      <a:lvl5pPr algn="l" defTabSz="503238" rtl="0" eaLnBrk="0" fontAlgn="base" hangingPunct="0">
        <a:spcBef>
          <a:spcPct val="0"/>
        </a:spcBef>
        <a:spcAft>
          <a:spcPct val="0"/>
        </a:spcAft>
        <a:defRPr sz="39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825" indent="-377825" algn="l" defTabSz="503238" rtl="0" eaLnBrk="0" fontAlgn="base" hangingPunct="0">
        <a:spcBef>
          <a:spcPts val="1100"/>
        </a:spcBef>
        <a:spcAft>
          <a:spcPct val="0"/>
        </a:spcAft>
        <a:buClr>
          <a:schemeClr val="accent1"/>
        </a:buClr>
        <a:buFont typeface="Wingdings 3" panose="05040102010807070707" pitchFamily="18" charset="2"/>
        <a:buChar char=""/>
        <a:defRPr sz="1900" kern="1200">
          <a:solidFill>
            <a:srgbClr val="404040"/>
          </a:solidFill>
          <a:latin typeface="+mn-lt"/>
          <a:ea typeface="+mn-ea"/>
          <a:cs typeface="+mn-cs"/>
        </a:defRPr>
      </a:lvl1pPr>
      <a:lvl2pPr marL="817563" indent="-314325" algn="l" defTabSz="503238" rtl="0" eaLnBrk="0" fontAlgn="base" hangingPunct="0">
        <a:spcBef>
          <a:spcPts val="1100"/>
        </a:spcBef>
        <a:spcAft>
          <a:spcPct val="0"/>
        </a:spcAft>
        <a:buClr>
          <a:schemeClr val="accent1"/>
        </a:buClr>
        <a:buFont typeface="Wingdings 3" panose="05040102010807070707" pitchFamily="18" charset="2"/>
        <a:buChar char=""/>
        <a:defRPr sz="1700" kern="1200">
          <a:solidFill>
            <a:srgbClr val="404040"/>
          </a:solidFill>
          <a:latin typeface="+mn-lt"/>
          <a:ea typeface="+mn-ea"/>
          <a:cs typeface="+mn-cs"/>
        </a:defRPr>
      </a:lvl2pPr>
      <a:lvl3pPr marL="1258888" indent="-250825" algn="l" defTabSz="503238" rtl="0" eaLnBrk="0" fontAlgn="base" hangingPunct="0">
        <a:spcBef>
          <a:spcPts val="1100"/>
        </a:spcBef>
        <a:spcAft>
          <a:spcPct val="0"/>
        </a:spcAft>
        <a:buClr>
          <a:schemeClr val="accent1"/>
        </a:buClr>
        <a:buFont typeface="Wingdings 3" panose="05040102010807070707" pitchFamily="18" charset="2"/>
        <a:buChar char=""/>
        <a:defRPr sz="1500" kern="1200">
          <a:solidFill>
            <a:srgbClr val="404040"/>
          </a:solidFill>
          <a:latin typeface="+mn-lt"/>
          <a:ea typeface="+mn-ea"/>
          <a:cs typeface="+mn-cs"/>
        </a:defRPr>
      </a:lvl3pPr>
      <a:lvl4pPr marL="1763713"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4pPr>
      <a:lvl5pPr marL="2266950"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5pPr>
      <a:lvl6pPr marL="2771844"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hyperlink" Target="https://www.google.nl/url?sa=i&amp;rct=j&amp;q=&amp;esrc=s&amp;source=images&amp;cd=&amp;cad=rja&amp;uact=8&amp;ved=0ahUKEwijvdC255vTAhUlJJoKHcNQCrEQjRwIBw&amp;url=https://www.homeandgarden.nl/2014/03/12/bodembedekkers-tussen-tegels/&amp;bvm=bv.152180690,d.bGs&amp;psig=AFQjCNGx7XxWZ5m42tE_NGNlqJJgX_Je8A&amp;ust=1491979583346542" TargetMode="Externa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tuincoach.files.wordpress.com/2012/05/pc0625581.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emf"/><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jm57XMhpzdAhVCJlAKHedHDv4QjRx6BAgBEAU&amp;url=https://www.vhg.org/actueel-agenda/nieuwsoverzicht/kaart-bloemmodel-de-levende-tuin-online&amp;psig=AOvVaw07Cek5kvmAm27_FnFHecQJ&amp;ust=1535967332333948"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1.bp.blogspot.com/-3mKC68gcdkw/TgKyT1FkDiI/AAAAAAAAATU/7dS1Z6a85Bg/s1600/keyhole-garden.gif"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nl/url?sa=i&amp;rct=j&amp;q=&amp;esrc=s&amp;frm=1&amp;source=images&amp;cd=&amp;cad=rja&amp;docid=apKLsom_34m2FM&amp;tbnid=9xl4KdI0eSslLM:&amp;ved=0CAUQjRw&amp;url=http://www.thedirt.org/book/export/html/5276&amp;ei=gBeqUvbDKIjs0gXh8oGgAQ&amp;bvm=bv.57967247,d.d2k&amp;psig=AFQjCNHyg25uRpKPG7b9MUMB7r8AIZDmpA&amp;ust=138696499065108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nl/url?sa=i&amp;rct=j&amp;q=&amp;esrc=s&amp;frm=1&amp;source=images&amp;cd=&amp;cad=rja&amp;docid=apKLsom_34m2FM&amp;tbnid=9xl4KdI0eSslLM:&amp;ved=0CAUQjRw&amp;url=http://www.thedirt.org/book/export/html/5276&amp;ei=gBeqUvbDKIjs0gXh8oGgAQ&amp;bvm=bv.57967247,d.d2k&amp;psig=AFQjCNHyg25uRpKPG7b9MUMB7r8AIZDmpA&amp;ust=1386964990651085"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1.bp.blogspot.com/-3mKC68gcdkw/TgKyT1FkDiI/AAAAAAAAATU/7dS1Z6a85Bg/s1600/keyhole-garden.gi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2.bp.blogspot.com/-on0aK81vdZE/TgKymen6hcI/AAAAAAAAATc/TlLLl5vNRLA/s1600/circle.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4.bp.blogspot.com/-MFJNIVKKWr4/TgKyx15oLuI/AAAAAAAAATg/Vk7bsjzaOfE/s1600/ek-psn-54-30034.jpg"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Afbeelding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347788"/>
            <a:ext cx="10080625"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1"/>
          <p:cNvSpPr txBox="1">
            <a:spLocks noChangeArrowheads="1"/>
          </p:cNvSpPr>
          <p:nvPr/>
        </p:nvSpPr>
        <p:spPr bwMode="auto">
          <a:xfrm>
            <a:off x="575816" y="140409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r>
              <a:rPr lang="nl-NL" altLang="nl-NL" sz="4400" dirty="0"/>
              <a:t>IBS: De levende </a:t>
            </a:r>
            <a:r>
              <a:rPr lang="nl-NL" altLang="nl-NL" sz="4400" dirty="0" smtClean="0"/>
              <a:t>tuin  </a:t>
            </a:r>
            <a:endParaRPr lang="nl-NL" altLang="nl-NL" sz="4400" dirty="0"/>
          </a:p>
        </p:txBody>
      </p:sp>
      <p:sp>
        <p:nvSpPr>
          <p:cNvPr id="19460" name="Text Box 2"/>
          <p:cNvSpPr txBox="1">
            <a:spLocks noChangeArrowheads="1"/>
          </p:cNvSpPr>
          <p:nvPr/>
        </p:nvSpPr>
        <p:spPr bwMode="auto">
          <a:xfrm>
            <a:off x="809625" y="2735263"/>
            <a:ext cx="9072563"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pic>
        <p:nvPicPr>
          <p:cNvPr id="1946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4588" y="46210"/>
            <a:ext cx="1314450" cy="957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Text Box 7"/>
          <p:cNvSpPr txBox="1">
            <a:spLocks noChangeArrowheads="1"/>
          </p:cNvSpPr>
          <p:nvPr/>
        </p:nvSpPr>
        <p:spPr bwMode="auto">
          <a:xfrm>
            <a:off x="1052513" y="3059113"/>
            <a:ext cx="7974012"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entury Gothic" panose="020B0502020202020204" pitchFamily="34" charset="0"/>
              </a:defRPr>
            </a:lvl1pPr>
            <a:lvl2pPr marL="817563" indent="-3143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404040"/>
                </a:solidFill>
                <a:latin typeface="Century Gothic" panose="020B0502020202020204" pitchFamily="34" charset="0"/>
              </a:defRPr>
            </a:lvl2pPr>
            <a:lvl3pPr marL="1258888"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entury Gothic" panose="020B0502020202020204" pitchFamily="34" charset="0"/>
              </a:defRPr>
            </a:lvl3pPr>
            <a:lvl4pPr marL="1763713"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4pPr>
            <a:lvl5pPr marL="2266950"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5pPr>
            <a:lvl6pPr marL="27241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6pPr>
            <a:lvl7pPr marL="31813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7pPr>
            <a:lvl8pPr marL="36385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8pPr>
            <a:lvl9pPr marL="40957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9pPr>
          </a:lstStyle>
          <a:p>
            <a:pPr algn="ctr" eaLnBrk="1">
              <a:lnSpc>
                <a:spcPct val="93000"/>
              </a:lnSpc>
              <a:spcBef>
                <a:spcPct val="0"/>
              </a:spcBef>
              <a:buClrTx/>
              <a:buFontTx/>
              <a:buNone/>
              <a:defRPr/>
            </a:pPr>
            <a:r>
              <a:rPr lang="nl-NL" altLang="nl-NL" sz="4000" b="1" dirty="0" smtClean="0">
                <a:solidFill>
                  <a:srgbClr val="FFFFFF"/>
                </a:solidFill>
                <a:effectLst>
                  <a:outerShdw blurRad="38100" dist="38100" dir="2700000" algn="tl">
                    <a:srgbClr val="C0C0C0"/>
                  </a:outerShdw>
                </a:effectLst>
                <a:latin typeface="Arial" panose="020B0604020202020204" pitchFamily="34" charset="0"/>
              </a:rPr>
              <a:t>Maak een paradijs voor</a:t>
            </a:r>
          </a:p>
          <a:p>
            <a:pPr algn="ctr" eaLnBrk="1">
              <a:lnSpc>
                <a:spcPct val="93000"/>
              </a:lnSpc>
              <a:spcBef>
                <a:spcPct val="0"/>
              </a:spcBef>
              <a:buClrTx/>
              <a:buFontTx/>
              <a:buNone/>
              <a:defRPr/>
            </a:pPr>
            <a:r>
              <a:rPr lang="nl-NL" altLang="nl-NL" sz="4000" b="1" dirty="0" smtClean="0">
                <a:solidFill>
                  <a:srgbClr val="FFFFFF"/>
                </a:solidFill>
                <a:effectLst>
                  <a:outerShdw blurRad="38100" dist="38100" dir="2700000" algn="tl">
                    <a:srgbClr val="C0C0C0"/>
                  </a:outerShdw>
                </a:effectLst>
                <a:latin typeface="Arial" panose="020B0604020202020204" pitchFamily="34" charset="0"/>
              </a:rPr>
              <a:t>mens en dier!</a:t>
            </a:r>
          </a:p>
        </p:txBody>
      </p:sp>
      <p:pic>
        <p:nvPicPr>
          <p:cNvPr id="19466" name="Afbeelding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002"/>
            <a:ext cx="2106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7"/>
          <a:stretch>
            <a:fillRect/>
          </a:stretch>
        </p:blipFill>
        <p:spPr>
          <a:xfrm>
            <a:off x="0" y="4682114"/>
            <a:ext cx="2883658" cy="2877561"/>
          </a:xfrm>
          <a:prstGeom prst="rect">
            <a:avLst/>
          </a:prstGeom>
        </p:spPr>
      </p:pic>
      <p:pic>
        <p:nvPicPr>
          <p:cNvPr id="9" name="Afbeelding 8"/>
          <p:cNvPicPr>
            <a:picLocks noChangeAspect="1"/>
          </p:cNvPicPr>
          <p:nvPr/>
        </p:nvPicPr>
        <p:blipFill>
          <a:blip r:embed="rId8"/>
          <a:stretch>
            <a:fillRect/>
          </a:stretch>
        </p:blipFill>
        <p:spPr>
          <a:xfrm>
            <a:off x="3024088" y="6156101"/>
            <a:ext cx="1525428" cy="1323532"/>
          </a:xfrm>
          <a:prstGeom prst="rect">
            <a:avLst/>
          </a:prstGeom>
          <a:solidFill>
            <a:schemeClr val="bg1"/>
          </a:solidFill>
        </p:spPr>
      </p:pic>
      <p:pic>
        <p:nvPicPr>
          <p:cNvPr id="10" name="Afbeelding 9"/>
          <p:cNvPicPr>
            <a:picLocks noChangeAspect="1"/>
          </p:cNvPicPr>
          <p:nvPr/>
        </p:nvPicPr>
        <p:blipFill>
          <a:blip r:embed="rId9"/>
          <a:stretch>
            <a:fillRect/>
          </a:stretch>
        </p:blipFill>
        <p:spPr>
          <a:xfrm>
            <a:off x="4708940" y="6913390"/>
            <a:ext cx="1585097" cy="53039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151880" y="60628"/>
            <a:ext cx="640928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a:solidFill>
                  <a:srgbClr val="000000"/>
                </a:solidFill>
              </a:rPr>
              <a:t>Verwerking van hemelwater</a:t>
            </a:r>
          </a:p>
        </p:txBody>
      </p:sp>
      <p:pic>
        <p:nvPicPr>
          <p:cNvPr id="92166" name="Picture 4"/>
          <p:cNvPicPr>
            <a:picLocks noChangeAspect="1" noChangeArrowheads="1"/>
          </p:cNvPicPr>
          <p:nvPr/>
        </p:nvPicPr>
        <p:blipFill>
          <a:blip r:embed="rId3">
            <a:extLst>
              <a:ext uri="{28A0092B-C50C-407E-A947-70E740481C1C}">
                <a14:useLocalDpi xmlns:a14="http://schemas.microsoft.com/office/drawing/2010/main" val="0"/>
              </a:ext>
            </a:extLst>
          </a:blip>
          <a:srcRect l="39832" b="25043"/>
          <a:stretch>
            <a:fillRect/>
          </a:stretch>
        </p:blipFill>
        <p:spPr bwMode="auto">
          <a:xfrm>
            <a:off x="647824" y="1979637"/>
            <a:ext cx="7112464" cy="5109687"/>
          </a:xfrm>
          <a:prstGeom prst="rect">
            <a:avLst/>
          </a:prstGeom>
          <a:noFill/>
          <a:ln>
            <a:noFill/>
          </a:ln>
          <a:effectLst/>
          <a:extLst>
            <a:ext uri="{909E8E84-426E-40DD-AFC4-6F175D3DCCD1}">
              <a14:hiddenFill xmlns:a14="http://schemas.microsoft.com/office/drawing/2010/main">
                <a:blipFill dpi="0" rotWithShape="0">
                  <a:blip/>
                  <a:srcRect l="39832" b="25043"/>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
          <p:cNvSpPr txBox="1">
            <a:spLocks noChangeArrowheads="1"/>
          </p:cNvSpPr>
          <p:nvPr/>
        </p:nvSpPr>
        <p:spPr bwMode="auto">
          <a:xfrm>
            <a:off x="1182350" y="5797953"/>
            <a:ext cx="6882297"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2000" dirty="0" smtClean="0"/>
              <a:t>Wateroverlast wordt een steeds groter probleem</a:t>
            </a:r>
            <a:endParaRPr lang="nl-NL" altLang="nl-NL" sz="2000" dirty="0"/>
          </a:p>
        </p:txBody>
      </p:sp>
      <p:pic>
        <p:nvPicPr>
          <p:cNvPr id="92165" name="Picture 4"/>
          <p:cNvPicPr>
            <a:picLocks noChangeAspect="1" noChangeArrowheads="1"/>
          </p:cNvPicPr>
          <p:nvPr/>
        </p:nvPicPr>
        <p:blipFill>
          <a:blip r:embed="rId4">
            <a:extLst>
              <a:ext uri="{28A0092B-C50C-407E-A947-70E740481C1C}">
                <a14:useLocalDpi xmlns:a14="http://schemas.microsoft.com/office/drawing/2010/main" val="0"/>
              </a:ext>
            </a:extLst>
          </a:blip>
          <a:srcRect l="7130" r="7294" b="15009"/>
          <a:stretch>
            <a:fillRect/>
          </a:stretch>
        </p:blipFill>
        <p:spPr bwMode="auto">
          <a:xfrm>
            <a:off x="3384128" y="924228"/>
            <a:ext cx="6408737" cy="6353175"/>
          </a:xfrm>
          <a:prstGeom prst="rect">
            <a:avLst/>
          </a:prstGeom>
          <a:noFill/>
          <a:ln>
            <a:noFill/>
          </a:ln>
          <a:effectLst/>
          <a:extLst>
            <a:ext uri="{909E8E84-426E-40DD-AFC4-6F175D3DCCD1}">
              <a14:hiddenFill xmlns:a14="http://schemas.microsoft.com/office/drawing/2010/main">
                <a:blipFill dpi="0" rotWithShape="0">
                  <a:blip/>
                  <a:srcRect l="7130" r="7294" b="15009"/>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65"/>
                                        </p:tgtEl>
                                        <p:attrNameLst>
                                          <p:attrName>style.visibility</p:attrName>
                                        </p:attrNameLst>
                                      </p:cBhvr>
                                      <p:to>
                                        <p:strVal val="visible"/>
                                      </p:to>
                                    </p:set>
                                    <p:animEffect transition="in" filter="fade">
                                      <p:cBhvr>
                                        <p:cTn id="12" dur="1000"/>
                                        <p:tgtEl>
                                          <p:spTgt spid="92165"/>
                                        </p:tgtEl>
                                      </p:cBhvr>
                                    </p:animEffect>
                                    <p:anim calcmode="lin" valueType="num">
                                      <p:cBhvr>
                                        <p:cTn id="13" dur="1000" fill="hold"/>
                                        <p:tgtEl>
                                          <p:spTgt spid="92165"/>
                                        </p:tgtEl>
                                        <p:attrNameLst>
                                          <p:attrName>ppt_x</p:attrName>
                                        </p:attrNameLst>
                                      </p:cBhvr>
                                      <p:tavLst>
                                        <p:tav tm="0">
                                          <p:val>
                                            <p:strVal val="#ppt_x"/>
                                          </p:val>
                                        </p:tav>
                                        <p:tav tm="100000">
                                          <p:val>
                                            <p:strVal val="#ppt_x"/>
                                          </p:val>
                                        </p:tav>
                                      </p:tavLst>
                                    </p:anim>
                                    <p:anim calcmode="lin" valueType="num">
                                      <p:cBhvr>
                                        <p:cTn id="14" dur="1000" fill="hold"/>
                                        <p:tgtEl>
                                          <p:spTgt spid="92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935856" y="107429"/>
            <a:ext cx="8568555" cy="756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r>
              <a:rPr lang="nl-NL" altLang="nl-NL" sz="4400" dirty="0">
                <a:solidFill>
                  <a:srgbClr val="000000"/>
                </a:solidFill>
              </a:rPr>
              <a:t>Verwerking hemelwater in de tuin</a:t>
            </a:r>
          </a:p>
        </p:txBody>
      </p:sp>
      <p:pic>
        <p:nvPicPr>
          <p:cNvPr id="942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968" y="1259557"/>
            <a:ext cx="7310438" cy="5643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209" y="1727609"/>
            <a:ext cx="5976416" cy="3969410"/>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848" y="467469"/>
            <a:ext cx="3960440" cy="2520280"/>
          </a:xfrm>
          <a:prstGeom prst="rect">
            <a:avLst/>
          </a:prstGeom>
        </p:spPr>
      </p:pic>
    </p:spTree>
    <p:extLst>
      <p:ext uri="{BB962C8B-B14F-4D97-AF65-F5344CB8AC3E}">
        <p14:creationId xmlns:p14="http://schemas.microsoft.com/office/powerpoint/2010/main" val="24910833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80" y="611485"/>
            <a:ext cx="6048672" cy="3024336"/>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328" y="2627709"/>
            <a:ext cx="4550756" cy="4035241"/>
          </a:xfrm>
          <a:prstGeom prst="rect">
            <a:avLst/>
          </a:prstGeom>
        </p:spPr>
      </p:pic>
    </p:spTree>
    <p:extLst>
      <p:ext uri="{BB962C8B-B14F-4D97-AF65-F5344CB8AC3E}">
        <p14:creationId xmlns:p14="http://schemas.microsoft.com/office/powerpoint/2010/main" val="11305109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176" y="251445"/>
            <a:ext cx="5721434" cy="7559675"/>
          </a:xfrm>
          <a:prstGeom prst="rect">
            <a:avLst/>
          </a:prstGeom>
        </p:spPr>
      </p:pic>
    </p:spTree>
    <p:extLst>
      <p:ext uri="{BB962C8B-B14F-4D97-AF65-F5344CB8AC3E}">
        <p14:creationId xmlns:p14="http://schemas.microsoft.com/office/powerpoint/2010/main" val="30175567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968" y="251445"/>
            <a:ext cx="7550237" cy="7559675"/>
          </a:xfrm>
          <a:prstGeom prst="rect">
            <a:avLst/>
          </a:prstGeom>
        </p:spPr>
      </p:pic>
    </p:spTree>
    <p:extLst>
      <p:ext uri="{BB962C8B-B14F-4D97-AF65-F5344CB8AC3E}">
        <p14:creationId xmlns:p14="http://schemas.microsoft.com/office/powerpoint/2010/main" val="4277744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60713"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157663"/>
            <a:ext cx="4535487"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Rammekenshof schelpenpad -Mariëtte Verlaa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138" y="4157663"/>
            <a:ext cx="4535487"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Afbeelding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65825" y="-26988"/>
            <a:ext cx="4114800"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2" descr="Afbeeldingsresultaat voor loopkamille pa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5138" y="981075"/>
            <a:ext cx="4103687"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1442491" y="368647"/>
            <a:ext cx="6580648" cy="6555641"/>
          </a:xfrm>
          <a:prstGeom prst="rect">
            <a:avLst/>
          </a:prstGeom>
          <a:noFill/>
        </p:spPr>
        <p:txBody>
          <a:bodyPr wrap="none">
            <a:spAutoFit/>
          </a:bodyPr>
          <a:lstStyle/>
          <a:p>
            <a:pPr algn="ctr">
              <a:defRPr/>
            </a:pP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Natuursteen		           Klinkerpad</a:t>
            </a: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Natuursteen met loopkamille en tijm</a:t>
            </a: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endParaRPr lang="nl-NL"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defRPr/>
            </a:pP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Houtsnippers		            Schelpenpad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41425"/>
            <a:ext cx="8402638"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2"/>
          <p:cNvSpPr txBox="1">
            <a:spLocks noChangeArrowheads="1"/>
          </p:cNvSpPr>
          <p:nvPr/>
        </p:nvSpPr>
        <p:spPr bwMode="auto">
          <a:xfrm>
            <a:off x="503238" y="2135188"/>
            <a:ext cx="9072562"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11623" name="Text Box 6"/>
          <p:cNvSpPr txBox="1">
            <a:spLocks noChangeArrowheads="1"/>
          </p:cNvSpPr>
          <p:nvPr/>
        </p:nvSpPr>
        <p:spPr bwMode="auto">
          <a:xfrm>
            <a:off x="647700" y="2592388"/>
            <a:ext cx="84963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r>
              <a:rPr lang="nl-NL" altLang="nl-NL" sz="4000" b="1" dirty="0" smtClean="0">
                <a:solidFill>
                  <a:srgbClr val="FFFFFF"/>
                </a:solidFill>
              </a:rPr>
              <a:t>Samenvattend</a:t>
            </a:r>
            <a:endParaRPr lang="nl-NL" altLang="nl-NL" sz="4000" b="1"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Afbeelding 2"/>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868363"/>
            <a:ext cx="10080625" cy="6691312"/>
          </a:xfrm>
          <a:prstGeom prst="rect">
            <a:avLst/>
          </a:prstGeom>
          <a:noFill/>
          <a:ln>
            <a:noFill/>
          </a:ln>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7"/>
          <p:cNvSpPr txBox="1">
            <a:spLocks noChangeArrowheads="1"/>
          </p:cNvSpPr>
          <p:nvPr/>
        </p:nvSpPr>
        <p:spPr bwMode="auto">
          <a:xfrm>
            <a:off x="4175125" y="1651000"/>
            <a:ext cx="4535488"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entury Gothic" panose="020B0502020202020204" pitchFamily="34" charset="0"/>
              </a:defRPr>
            </a:lvl1pPr>
            <a:lvl2pPr marL="817563" indent="-3143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404040"/>
                </a:solidFill>
                <a:latin typeface="Century Gothic" panose="020B0502020202020204" pitchFamily="34" charset="0"/>
              </a:defRPr>
            </a:lvl2pPr>
            <a:lvl3pPr marL="1258888"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entury Gothic" panose="020B0502020202020204" pitchFamily="34" charset="0"/>
              </a:defRPr>
            </a:lvl3pPr>
            <a:lvl4pPr marL="1763713"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4pPr>
            <a:lvl5pPr marL="2266950"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5pPr>
            <a:lvl6pPr marL="27241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6pPr>
            <a:lvl7pPr marL="31813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7pPr>
            <a:lvl8pPr marL="36385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8pPr>
            <a:lvl9pPr marL="40957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9pPr>
          </a:lstStyle>
          <a:p>
            <a:pPr eaLnBrk="1">
              <a:lnSpc>
                <a:spcPct val="93000"/>
              </a:lnSpc>
              <a:spcBef>
                <a:spcPct val="0"/>
              </a:spcBef>
              <a:buClrTx/>
              <a:buFontTx/>
              <a:buNone/>
              <a:defRPr/>
            </a:pPr>
            <a:endParaRPr lang="nl-NL" altLang="nl-NL" sz="4800" b="1" dirty="0" smtClean="0">
              <a:solidFill>
                <a:srgbClr val="FFFFFF"/>
              </a:solidFill>
              <a:effectLst>
                <a:outerShdw blurRad="38100" dist="38100" dir="2700000" algn="tl">
                  <a:srgbClr val="C0C0C0"/>
                </a:outerShdw>
              </a:effectLst>
              <a:latin typeface="Arial" panose="020B0604020202020204" pitchFamily="34" charset="0"/>
            </a:endParaRPr>
          </a:p>
        </p:txBody>
      </p:sp>
      <p:sp>
        <p:nvSpPr>
          <p:cNvPr id="10" name="Text Box 8"/>
          <p:cNvSpPr txBox="1">
            <a:spLocks noChangeArrowheads="1"/>
          </p:cNvSpPr>
          <p:nvPr/>
        </p:nvSpPr>
        <p:spPr bwMode="auto">
          <a:xfrm>
            <a:off x="143768" y="5940425"/>
            <a:ext cx="10225136"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entury Gothic" panose="020B0502020202020204" pitchFamily="34" charset="0"/>
              </a:defRPr>
            </a:lvl1pPr>
            <a:lvl2pPr marL="817563" indent="-3143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404040"/>
                </a:solidFill>
                <a:latin typeface="Century Gothic" panose="020B0502020202020204" pitchFamily="34" charset="0"/>
              </a:defRPr>
            </a:lvl2pPr>
            <a:lvl3pPr marL="1258888"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entury Gothic" panose="020B0502020202020204" pitchFamily="34" charset="0"/>
              </a:defRPr>
            </a:lvl3pPr>
            <a:lvl4pPr marL="1763713"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4pPr>
            <a:lvl5pPr marL="2266950"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5pPr>
            <a:lvl6pPr marL="27241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6pPr>
            <a:lvl7pPr marL="31813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7pPr>
            <a:lvl8pPr marL="36385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8pPr>
            <a:lvl9pPr marL="40957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9pPr>
          </a:lstStyle>
          <a:p>
            <a:pPr eaLnBrk="1">
              <a:lnSpc>
                <a:spcPct val="93000"/>
              </a:lnSpc>
              <a:spcBef>
                <a:spcPct val="0"/>
              </a:spcBef>
              <a:buClrTx/>
              <a:buFontTx/>
              <a:buNone/>
              <a:defRPr/>
            </a:pPr>
            <a:r>
              <a:rPr lang="nl-NL" altLang="nl-NL" sz="4000" b="1" dirty="0" smtClean="0">
                <a:solidFill>
                  <a:srgbClr val="FFFFFF"/>
                </a:solidFill>
                <a:effectLst>
                  <a:outerShdw blurRad="38100" dist="38100" dir="2700000" algn="tl">
                    <a:srgbClr val="C0C0C0"/>
                  </a:outerShdw>
                </a:effectLst>
                <a:latin typeface="Arial" panose="020B0604020202020204" pitchFamily="34" charset="0"/>
              </a:rPr>
              <a:t>Dag 1: Verhardingen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r>
              <a:rPr lang="nl-NL" altLang="nl-NL" sz="4400" dirty="0">
                <a:solidFill>
                  <a:srgbClr val="000000"/>
                </a:solidFill>
              </a:rPr>
              <a:t>Score van een tuin: het label</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024" y="1205456"/>
            <a:ext cx="5003973" cy="500397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sresultaat voor de levende tu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159992" y="559656"/>
            <a:ext cx="6610226" cy="6641244"/>
          </a:xfrm>
          <a:prstGeom prst="rect">
            <a:avLst/>
          </a:prstGeom>
          <a:noFill/>
          <a:ln>
            <a:noFill/>
          </a:ln>
          <a:effectLst>
            <a:glow>
              <a:schemeClr val="accent1"/>
            </a:glow>
          </a:effectLst>
        </p:spPr>
      </p:pic>
      <p:sp>
        <p:nvSpPr>
          <p:cNvPr id="5" name="Text Box 1"/>
          <p:cNvSpPr txBox="1">
            <a:spLocks noChangeArrowheads="1"/>
          </p:cNvSpPr>
          <p:nvPr/>
        </p:nvSpPr>
        <p:spPr bwMode="auto">
          <a:xfrm>
            <a:off x="2304008" y="1259557"/>
            <a:ext cx="646621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a:solidFill>
                  <a:schemeClr val="tx2">
                    <a:lumMod val="75000"/>
                  </a:schemeClr>
                </a:solidFill>
              </a:rPr>
              <a:t>Score van een tuin: het label</a:t>
            </a:r>
          </a:p>
        </p:txBody>
      </p:sp>
      <p:sp>
        <p:nvSpPr>
          <p:cNvPr id="6" name="Text Box 1"/>
          <p:cNvSpPr txBox="1">
            <a:spLocks noChangeArrowheads="1"/>
          </p:cNvSpPr>
          <p:nvPr/>
        </p:nvSpPr>
        <p:spPr bwMode="auto">
          <a:xfrm>
            <a:off x="2520032" y="2823058"/>
            <a:ext cx="468052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a:solidFill>
                  <a:schemeClr val="accent1">
                    <a:lumMod val="75000"/>
                  </a:schemeClr>
                </a:solidFill>
              </a:rPr>
              <a:t>m</a:t>
            </a:r>
            <a:r>
              <a:rPr lang="nl-NL" altLang="nl-NL" sz="4000" dirty="0" smtClean="0">
                <a:solidFill>
                  <a:schemeClr val="accent1">
                    <a:lumMod val="75000"/>
                  </a:schemeClr>
                </a:solidFill>
              </a:rPr>
              <a:t>et de 18 thema’s</a:t>
            </a:r>
            <a:endParaRPr lang="nl-NL" altLang="nl-NL" sz="4000" dirty="0">
              <a:solidFill>
                <a:schemeClr val="accent1">
                  <a:lumMod val="75000"/>
                </a:schemeClr>
              </a:solidFill>
            </a:endParaRPr>
          </a:p>
        </p:txBody>
      </p:sp>
      <p:pic>
        <p:nvPicPr>
          <p:cNvPr id="11" name="Afbeelding 10" descr="Afbeeldingsresultaat voor de levende tu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159992" y="559656"/>
            <a:ext cx="6610226" cy="6641244"/>
          </a:xfrm>
          <a:prstGeom prst="rect">
            <a:avLst/>
          </a:prstGeom>
          <a:noFill/>
          <a:ln>
            <a:noFill/>
          </a:ln>
          <a:effectLst>
            <a:glow>
              <a:schemeClr val="accent1"/>
            </a:glow>
          </a:effectLst>
        </p:spPr>
      </p:pic>
    </p:spTree>
    <p:extLst>
      <p:ext uri="{BB962C8B-B14F-4D97-AF65-F5344CB8AC3E}">
        <p14:creationId xmlns:p14="http://schemas.microsoft.com/office/powerpoint/2010/main" val="39594398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a:stretch>
            <a:fillRect/>
          </a:stretch>
        </p:blipFill>
        <p:spPr>
          <a:xfrm>
            <a:off x="359792" y="467469"/>
            <a:ext cx="9396024" cy="6606438"/>
          </a:xfrm>
          <a:prstGeom prst="rect">
            <a:avLst/>
          </a:prstGeom>
        </p:spPr>
      </p:pic>
    </p:spTree>
    <p:extLst>
      <p:ext uri="{BB962C8B-B14F-4D97-AF65-F5344CB8AC3E}">
        <p14:creationId xmlns:p14="http://schemas.microsoft.com/office/powerpoint/2010/main" val="1846418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endParaRPr lang="nl-NL" altLang="nl-NL" sz="4400" dirty="0">
              <a:solidFill>
                <a:srgbClr val="000000"/>
              </a:solidFill>
            </a:endParaRPr>
          </a:p>
        </p:txBody>
      </p:sp>
      <p:sp>
        <p:nvSpPr>
          <p:cNvPr id="2" name="Titel 1"/>
          <p:cNvSpPr>
            <a:spLocks noGrp="1"/>
          </p:cNvSpPr>
          <p:nvPr>
            <p:ph type="ctrTitle"/>
          </p:nvPr>
        </p:nvSpPr>
        <p:spPr>
          <a:xfrm>
            <a:off x="2550549" y="2085060"/>
            <a:ext cx="6480720" cy="1910677"/>
          </a:xfrm>
        </p:spPr>
        <p:txBody>
          <a:bodyPr/>
          <a:lstStyle/>
          <a:p>
            <a:r>
              <a:rPr lang="nl-NL" b="1" dirty="0" smtClean="0"/>
              <a:t>VERHARDING EN</a:t>
            </a:r>
            <a:br>
              <a:rPr lang="nl-NL" b="1" dirty="0" smtClean="0"/>
            </a:br>
            <a:r>
              <a:rPr lang="nl-NL" b="1" dirty="0" smtClean="0"/>
              <a:t>VERDICHTING</a:t>
            </a:r>
            <a:endParaRPr lang="nl-NL" b="1" dirty="0"/>
          </a:p>
        </p:txBody>
      </p:sp>
      <p:sp>
        <p:nvSpPr>
          <p:cNvPr id="3" name="Ondertitel 2"/>
          <p:cNvSpPr>
            <a:spLocks noGrp="1"/>
          </p:cNvSpPr>
          <p:nvPr>
            <p:ph type="subTitle" idx="1"/>
          </p:nvPr>
        </p:nvSpPr>
        <p:spPr>
          <a:xfrm>
            <a:off x="3816176" y="4715941"/>
            <a:ext cx="3384376" cy="1241518"/>
          </a:xfrm>
        </p:spPr>
        <p:txBody>
          <a:bodyPr/>
          <a:lstStyle/>
          <a:p>
            <a:r>
              <a:rPr lang="nl-NL" b="1" dirty="0" smtClean="0"/>
              <a:t>VERHOUDINGEN</a:t>
            </a:r>
          </a:p>
          <a:p>
            <a:r>
              <a:rPr lang="nl-NL" b="1" dirty="0" smtClean="0"/>
              <a:t>SOORTEN VERHARDINGEN</a:t>
            </a:r>
          </a:p>
          <a:p>
            <a:r>
              <a:rPr lang="nl-NL" b="1" dirty="0" smtClean="0"/>
              <a:t>INNOVATIES/OPLOSSINGEN</a:t>
            </a:r>
            <a:endParaRPr lang="nl-NL" b="1" dirty="0"/>
          </a:p>
        </p:txBody>
      </p:sp>
    </p:spTree>
    <p:extLst>
      <p:ext uri="{BB962C8B-B14F-4D97-AF65-F5344CB8AC3E}">
        <p14:creationId xmlns:p14="http://schemas.microsoft.com/office/powerpoint/2010/main" val="18495533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a:xfrm>
            <a:off x="1295896" y="198464"/>
            <a:ext cx="3312219" cy="763562"/>
          </a:xfrm>
        </p:spPr>
        <p:txBody>
          <a:bodyPr/>
          <a:lstStyle/>
          <a:p>
            <a:r>
              <a:rPr lang="nl-NL" altLang="nl-NL" sz="4000" dirty="0" err="1" smtClean="0">
                <a:latin typeface="Arial" panose="020B0604020202020204" pitchFamily="34" charset="0"/>
                <a:cs typeface="Arial" panose="020B0604020202020204" pitchFamily="34" charset="0"/>
              </a:rPr>
              <a:t>Edge</a:t>
            </a:r>
            <a:r>
              <a:rPr lang="nl-NL" altLang="nl-NL" sz="4000" dirty="0" smtClean="0">
                <a:latin typeface="Arial" panose="020B0604020202020204" pitchFamily="34" charset="0"/>
                <a:cs typeface="Arial" panose="020B0604020202020204" pitchFamily="34" charset="0"/>
              </a:rPr>
              <a:t> (grens)</a:t>
            </a:r>
          </a:p>
        </p:txBody>
      </p:sp>
      <p:sp>
        <p:nvSpPr>
          <p:cNvPr id="3" name="Tijdelijke aanduiding voor inhoud 2"/>
          <p:cNvSpPr>
            <a:spLocks noGrp="1"/>
          </p:cNvSpPr>
          <p:nvPr>
            <p:ph idx="1"/>
          </p:nvPr>
        </p:nvSpPr>
        <p:spPr>
          <a:xfrm>
            <a:off x="277813" y="1398588"/>
            <a:ext cx="6759575" cy="2813297"/>
          </a:xfrm>
        </p:spPr>
        <p:txBody>
          <a:bodyPr>
            <a:normAutofit/>
          </a:bodyPr>
          <a:lstStyle/>
          <a:p>
            <a:pPr>
              <a:defRPr/>
            </a:pPr>
            <a:r>
              <a:rPr lang="en-US" sz="2000" dirty="0" err="1">
                <a:latin typeface="Arial" panose="020B0604020202020204" pitchFamily="34" charset="0"/>
                <a:cs typeface="Arial" panose="020B0604020202020204" pitchFamily="34" charset="0"/>
              </a:rPr>
              <a:t>Grens</a:t>
            </a:r>
            <a:r>
              <a:rPr lang="en-US" sz="2000" dirty="0">
                <a:latin typeface="Arial" panose="020B0604020202020204" pitchFamily="34" charset="0"/>
                <a:cs typeface="Arial" panose="020B0604020202020204" pitchFamily="34" charset="0"/>
              </a:rPr>
              <a:t> effect (</a:t>
            </a:r>
            <a:r>
              <a:rPr lang="en-US" sz="2000" b="1" dirty="0">
                <a:latin typeface="Arial" panose="020B0604020202020204" pitchFamily="34" charset="0"/>
                <a:cs typeface="Arial" panose="020B0604020202020204" pitchFamily="34" charset="0"/>
              </a:rPr>
              <a:t>Edge Effect) </a:t>
            </a:r>
            <a:r>
              <a:rPr lang="en-US" sz="2000" dirty="0">
                <a:latin typeface="Arial" panose="020B0604020202020204" pitchFamily="34" charset="0"/>
                <a:cs typeface="Arial" panose="020B0604020202020204" pitchFamily="34" charset="0"/>
              </a:rPr>
              <a:t>is de </a:t>
            </a:r>
            <a:r>
              <a:rPr lang="en-US" sz="2000" b="1" dirty="0" err="1">
                <a:latin typeface="Arial" panose="020B0604020202020204" pitchFamily="34" charset="0"/>
                <a:cs typeface="Arial" panose="020B0604020202020204" pitchFamily="34" charset="0"/>
              </a:rPr>
              <a:t>ecologische</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invloed</a:t>
            </a:r>
            <a:r>
              <a:rPr lang="en-US" sz="2000" dirty="0">
                <a:latin typeface="Arial" panose="020B0604020202020204" pitchFamily="34" charset="0"/>
                <a:cs typeface="Arial" panose="020B0604020202020204" pitchFamily="34" charset="0"/>
              </a:rPr>
              <a:t> die de </a:t>
            </a:r>
            <a:r>
              <a:rPr lang="en-US" sz="2000" dirty="0" err="1">
                <a:latin typeface="Arial" panose="020B0604020202020204" pitchFamily="34" charset="0"/>
                <a:cs typeface="Arial" panose="020B0604020202020204" pitchFamily="34" charset="0"/>
              </a:rPr>
              <a:t>grens</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een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terrein</a:t>
            </a:r>
            <a:r>
              <a:rPr lang="en-US" sz="2000" dirty="0">
                <a:latin typeface="Arial" panose="020B0604020202020204" pitchFamily="34" charset="0"/>
                <a:cs typeface="Arial" panose="020B0604020202020204" pitchFamily="34" charset="0"/>
              </a:rPr>
              <a:t> op </a:t>
            </a:r>
            <a:r>
              <a:rPr lang="en-US" sz="2000" dirty="0" err="1">
                <a:latin typeface="Arial" panose="020B0604020202020204" pitchFamily="34" charset="0"/>
                <a:cs typeface="Arial" panose="020B0604020202020204" pitchFamily="34" charset="0"/>
              </a:rPr>
              <a:t>jouw</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systeem</a:t>
            </a:r>
            <a:r>
              <a:rPr lang="en-US" sz="2000" dirty="0">
                <a:latin typeface="Arial" panose="020B0604020202020204" pitchFamily="34" charset="0"/>
                <a:cs typeface="Arial" panose="020B0604020202020204" pitchFamily="34" charset="0"/>
              </a:rPr>
              <a:t> en het </a:t>
            </a:r>
            <a:r>
              <a:rPr lang="en-US" sz="2000" dirty="0" err="1">
                <a:latin typeface="Arial" panose="020B0604020202020204" pitchFamily="34" charset="0"/>
                <a:cs typeface="Arial" panose="020B0604020202020204" pitchFamily="34" charset="0"/>
              </a:rPr>
              <a:t>volgend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systeem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a:t>
            </a:r>
          </a:p>
          <a:p>
            <a:pPr>
              <a:defRPr/>
            </a:pPr>
            <a:r>
              <a:rPr lang="en-US" sz="2000" dirty="0" err="1">
                <a:latin typeface="Arial" panose="020B0604020202020204" pitchFamily="34" charset="0"/>
                <a:cs typeface="Arial" panose="020B0604020202020204" pitchFamily="34" charset="0"/>
              </a:rPr>
              <a:t>Als</a:t>
            </a:r>
            <a:r>
              <a:rPr lang="en-US" sz="2000" dirty="0">
                <a:latin typeface="Arial" panose="020B0604020202020204" pitchFamily="34" charset="0"/>
                <a:cs typeface="Arial" panose="020B0604020202020204" pitchFamily="34" charset="0"/>
              </a:rPr>
              <a:t> de </a:t>
            </a:r>
            <a:r>
              <a:rPr lang="en-US" sz="2000" dirty="0" err="1" smtClean="0">
                <a:latin typeface="Arial" panose="020B0604020202020204" pitchFamily="34" charset="0"/>
                <a:cs typeface="Arial" panose="020B0604020202020204" pitchFamily="34" charset="0"/>
              </a:rPr>
              <a:t>grens</a:t>
            </a:r>
            <a:r>
              <a:rPr lang="en-US" sz="2000" dirty="0" err="1">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effecten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groter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worden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gradiënten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neemt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de </a:t>
            </a:r>
            <a:r>
              <a:rPr lang="en-US" sz="2000" dirty="0" err="1">
                <a:latin typeface="Arial" panose="020B0604020202020204" pitchFamily="34" charset="0"/>
                <a:cs typeface="Arial" panose="020B0604020202020204" pitchFamily="34" charset="0"/>
              </a:rPr>
              <a:t>biodiversiteit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toe</a:t>
            </a:r>
            <a:r>
              <a:rPr lang="en-US" sz="2000" dirty="0">
                <a:latin typeface="Arial" panose="020B0604020202020204" pitchFamily="34" charset="0"/>
                <a:cs typeface="Arial" panose="020B0604020202020204" pitchFamily="34" charset="0"/>
              </a:rPr>
              <a:t>. </a:t>
            </a:r>
          </a:p>
          <a:p>
            <a:pPr>
              <a:defRPr/>
            </a:pPr>
            <a:r>
              <a:rPr lang="en-US" sz="2000" dirty="0" err="1" smtClean="0">
                <a:latin typeface="Arial" panose="020B0604020202020204" pitchFamily="34" charset="0"/>
                <a:cs typeface="Arial" panose="020B0604020202020204" pitchFamily="34" charset="0"/>
              </a:rPr>
              <a:t>Dit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betekent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dat</a:t>
            </a:r>
            <a:r>
              <a:rPr lang="en-US" sz="2000" dirty="0" smtClean="0">
                <a:latin typeface="Arial" panose="020B0604020202020204" pitchFamily="34" charset="0"/>
                <a:cs typeface="Arial" panose="020B0604020202020204" pitchFamily="34" charset="0"/>
              </a:rPr>
              <a:t> op </a:t>
            </a:r>
            <a:r>
              <a:rPr lang="en-US" sz="2000" dirty="0" err="1" smtClean="0">
                <a:latin typeface="Arial" panose="020B0604020202020204" pitchFamily="34" charset="0"/>
                <a:cs typeface="Arial" panose="020B0604020202020204" pitchFamily="34" charset="0"/>
              </a:rPr>
              <a:t>grensgebieden</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err="1" smtClean="0">
                <a:latin typeface="Arial" panose="020B0604020202020204" pitchFamily="34" charset="0"/>
                <a:cs typeface="Arial" panose="020B0604020202020204" pitchFamily="34" charset="0"/>
              </a:rPr>
              <a:t>interessante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processen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plaatsvindennte</a:t>
            </a:r>
            <a:endParaRPr lang="en-US" sz="2000" dirty="0">
              <a:latin typeface="Arial" panose="020B0604020202020204" pitchFamily="34" charset="0"/>
              <a:cs typeface="Arial" panose="020B0604020202020204" pitchFamily="34" charset="0"/>
            </a:endParaRPr>
          </a:p>
          <a:p>
            <a:pPr marL="0" indent="0">
              <a:buNone/>
              <a:defRPr/>
            </a:pPr>
            <a:endParaRPr lang="nl-NL" sz="2000" dirty="0">
              <a:latin typeface="Arial" panose="020B0604020202020204" pitchFamily="34" charset="0"/>
              <a:cs typeface="Arial" panose="020B0604020202020204" pitchFamily="34" charset="0"/>
            </a:endParaRPr>
          </a:p>
        </p:txBody>
      </p:sp>
      <p:pic>
        <p:nvPicPr>
          <p:cNvPr id="90116" name="Picture 2" descr="http://1.bp.blogspot.com/-3mKC68gcdkw/TgKyT1FkDiI/AAAAAAAAATU/7dS1Z6a85Bg/s1600/keyhole-garde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067" y="235992"/>
            <a:ext cx="282416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descr="http://www.energybulletin.net/image/uploads/16859/Friday-75122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68" y="3155404"/>
            <a:ext cx="5140325"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4" descr="http://www.energybulletin.net/image/uploads/16859/Friday-7512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0" y="1695697"/>
            <a:ext cx="7187944" cy="539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 descr="http://1.bp.blogspot.com/-3mKC68gcdkw/TgKyT1FkDiI/AAAAAAAAATU/7dS1Z6a85Bg/s1600/keyhole-garden.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392" y="198464"/>
            <a:ext cx="383122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4"/>
          <p:cNvSpPr>
            <a:spLocks noGrp="1"/>
          </p:cNvSpPr>
          <p:nvPr>
            <p:ph type="title"/>
          </p:nvPr>
        </p:nvSpPr>
        <p:spPr/>
        <p:txBody>
          <a:bodyPr/>
          <a:lstStyle/>
          <a:p>
            <a:endParaRPr lang="nl-NL"/>
          </a:p>
        </p:txBody>
      </p:sp>
    </p:spTree>
    <p:extLst>
      <p:ext uri="{BB962C8B-B14F-4D97-AF65-F5344CB8AC3E}">
        <p14:creationId xmlns:p14="http://schemas.microsoft.com/office/powerpoint/2010/main" val="9318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circle(in)">
                                      <p:cBhvr>
                                        <p:cTn id="7" dur="20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4825" y="1619250"/>
            <a:ext cx="9070975" cy="3430588"/>
          </a:xfrm>
        </p:spPr>
        <p:txBody>
          <a:bodyPr>
            <a:normAutofit fontScale="92500" lnSpcReduction="10000"/>
          </a:bodyPr>
          <a:lstStyle/>
          <a:p>
            <a:pPr>
              <a:defRPr/>
            </a:pPr>
            <a:r>
              <a:rPr lang="nl-NL" sz="2200" b="1" dirty="0" smtClean="0">
                <a:latin typeface="Arial" panose="020B0604020202020204" pitchFamily="34" charset="0"/>
                <a:cs typeface="Arial" panose="020B0604020202020204" pitchFamily="34" charset="0"/>
              </a:rPr>
              <a:t>Microklimaat – macroklimaat</a:t>
            </a:r>
          </a:p>
          <a:p>
            <a:pPr>
              <a:defRPr/>
            </a:pPr>
            <a:r>
              <a:rPr lang="nl-NL" sz="2200" dirty="0" smtClean="0">
                <a:latin typeface="Arial" panose="020B0604020202020204" pitchFamily="34" charset="0"/>
                <a:cs typeface="Arial" panose="020B0604020202020204" pitchFamily="34" charset="0"/>
              </a:rPr>
              <a:t>Grenzen </a:t>
            </a:r>
            <a:r>
              <a:rPr lang="nl-NL" sz="2200" dirty="0">
                <a:latin typeface="Arial" panose="020B0604020202020204" pitchFamily="34" charset="0"/>
                <a:cs typeface="Arial" panose="020B0604020202020204" pitchFamily="34" charset="0"/>
              </a:rPr>
              <a:t>vergroten door </a:t>
            </a:r>
            <a:r>
              <a:rPr lang="nl-NL" sz="2200" dirty="0" smtClean="0">
                <a:latin typeface="Arial" panose="020B0604020202020204" pitchFamily="34" charset="0"/>
                <a:cs typeface="Arial" panose="020B0604020202020204" pitchFamily="34" charset="0"/>
              </a:rPr>
              <a:t>rechte </a:t>
            </a:r>
            <a:r>
              <a:rPr lang="nl-NL" sz="2200" dirty="0">
                <a:latin typeface="Arial" panose="020B0604020202020204" pitchFamily="34" charset="0"/>
                <a:cs typeface="Arial" panose="020B0604020202020204" pitchFamily="34" charset="0"/>
              </a:rPr>
              <a:t>lijnen/hoeken kronkelig te maken </a:t>
            </a:r>
            <a:endParaRPr lang="nl-NL" sz="2200" dirty="0" smtClean="0">
              <a:latin typeface="Arial" panose="020B0604020202020204" pitchFamily="34" charset="0"/>
              <a:cs typeface="Arial" panose="020B0604020202020204" pitchFamily="34" charset="0"/>
            </a:endParaRPr>
          </a:p>
          <a:p>
            <a:pPr lvl="1">
              <a:defRPr/>
            </a:pPr>
            <a:r>
              <a:rPr lang="nl-NL" sz="2000" dirty="0" smtClean="0">
                <a:latin typeface="Arial" panose="020B0604020202020204" pitchFamily="34" charset="0"/>
                <a:cs typeface="Arial" panose="020B0604020202020204" pitchFamily="34" charset="0"/>
              </a:rPr>
              <a:t>meanderen rivier</a:t>
            </a:r>
          </a:p>
          <a:p>
            <a:pPr lvl="1">
              <a:defRPr/>
            </a:pPr>
            <a:r>
              <a:rPr lang="nl-NL" sz="2000" dirty="0" smtClean="0">
                <a:latin typeface="Arial" panose="020B0604020202020204" pitchFamily="34" charset="0"/>
                <a:cs typeface="Arial" panose="020B0604020202020204" pitchFamily="34" charset="0"/>
              </a:rPr>
              <a:t>overgang </a:t>
            </a:r>
            <a:r>
              <a:rPr lang="nl-NL" sz="2000" dirty="0">
                <a:latin typeface="Arial" panose="020B0604020202020204" pitchFamily="34" charset="0"/>
                <a:cs typeface="Arial" panose="020B0604020202020204" pitchFamily="34" charset="0"/>
              </a:rPr>
              <a:t>kaal terrein naar bos: zoom, mantel, </a:t>
            </a:r>
            <a:r>
              <a:rPr lang="nl-NL" sz="2000" dirty="0" smtClean="0">
                <a:latin typeface="Arial" panose="020B0604020202020204" pitchFamily="34" charset="0"/>
                <a:cs typeface="Arial" panose="020B0604020202020204" pitchFamily="34" charset="0"/>
              </a:rPr>
              <a:t>kern</a:t>
            </a:r>
            <a:endParaRPr lang="nl-NL" sz="2000" dirty="0">
              <a:latin typeface="Arial" panose="020B0604020202020204" pitchFamily="34" charset="0"/>
              <a:cs typeface="Arial" panose="020B0604020202020204" pitchFamily="34" charset="0"/>
            </a:endParaRPr>
          </a:p>
          <a:p>
            <a:pPr lvl="1">
              <a:defRPr/>
            </a:pPr>
            <a:r>
              <a:rPr lang="en-US" sz="2200" dirty="0" err="1" smtClean="0">
                <a:latin typeface="Arial" panose="020B0604020202020204" pitchFamily="34" charset="0"/>
                <a:cs typeface="Arial" panose="020B0604020202020204" pitchFamily="34" charset="0"/>
              </a:rPr>
              <a:t>schaduw-zon</a:t>
            </a:r>
            <a:r>
              <a:rPr lang="en-US" sz="2200" dirty="0" smtClean="0">
                <a:latin typeface="Arial" panose="020B0604020202020204" pitchFamily="34" charset="0"/>
                <a:cs typeface="Arial" panose="020B0604020202020204" pitchFamily="34" charset="0"/>
              </a:rPr>
              <a:t> | wind-</a:t>
            </a:r>
            <a:r>
              <a:rPr lang="en-US" sz="2200" dirty="0" err="1" smtClean="0">
                <a:latin typeface="Arial" panose="020B0604020202020204" pitchFamily="34" charset="0"/>
                <a:cs typeface="Arial" panose="020B0604020202020204" pitchFamily="34" charset="0"/>
              </a:rPr>
              <a:t>windloos</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nat-droog</a:t>
            </a:r>
            <a:r>
              <a:rPr lang="en-US" sz="2200" dirty="0" smtClean="0">
                <a:latin typeface="Arial" panose="020B0604020202020204" pitchFamily="34" charset="0"/>
                <a:cs typeface="Arial" panose="020B0604020202020204" pitchFamily="34" charset="0"/>
              </a:rPr>
              <a:t> | </a:t>
            </a:r>
            <a:r>
              <a:rPr lang="en-US" sz="2200" dirty="0" err="1" smtClean="0">
                <a:latin typeface="Arial" panose="020B0604020202020204" pitchFamily="34" charset="0"/>
                <a:cs typeface="Arial" panose="020B0604020202020204" pitchFamily="34" charset="0"/>
              </a:rPr>
              <a:t>zuur-basisch</a:t>
            </a:r>
            <a:endParaRPr lang="en-US" sz="2200" dirty="0">
              <a:latin typeface="Arial" panose="020B0604020202020204" pitchFamily="34" charset="0"/>
              <a:cs typeface="Arial" panose="020B0604020202020204" pitchFamily="34" charset="0"/>
            </a:endParaRPr>
          </a:p>
          <a:p>
            <a:pPr lvl="1">
              <a:defRPr/>
            </a:pPr>
            <a:r>
              <a:rPr lang="en-US" sz="2200" dirty="0" err="1" smtClean="0">
                <a:latin typeface="Arial" panose="020B0604020202020204" pitchFamily="34" charset="0"/>
                <a:cs typeface="Arial" panose="020B0604020202020204" pitchFamily="34" charset="0"/>
              </a:rPr>
              <a:t>stenen</a:t>
            </a:r>
            <a:r>
              <a:rPr lang="en-US" sz="2200" dirty="0" smtClean="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nemen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passieve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warmte</a:t>
            </a:r>
            <a:r>
              <a:rPr lang="en-US" sz="2200" dirty="0">
                <a:latin typeface="Arial" panose="020B0604020202020204" pitchFamily="34" charset="0"/>
                <a:cs typeface="Arial" panose="020B0604020202020204" pitchFamily="34" charset="0"/>
              </a:rPr>
              <a:t> op en </a:t>
            </a:r>
            <a:r>
              <a:rPr lang="en-US" sz="2200" dirty="0" err="1">
                <a:latin typeface="Arial" panose="020B0604020202020204" pitchFamily="34" charset="0"/>
                <a:cs typeface="Arial" panose="020B0604020202020204" pitchFamily="34" charset="0"/>
              </a:rPr>
              <a:t>bedekken</a:t>
            </a:r>
            <a:r>
              <a:rPr lang="en-US" sz="2200" dirty="0">
                <a:latin typeface="Arial" panose="020B0604020202020204" pitchFamily="34" charset="0"/>
                <a:cs typeface="Arial" panose="020B0604020202020204" pitchFamily="34" charset="0"/>
              </a:rPr>
              <a:t> de </a:t>
            </a:r>
            <a:br>
              <a:rPr lang="en-US" sz="2200" dirty="0">
                <a:latin typeface="Arial" panose="020B0604020202020204" pitchFamily="34" charset="0"/>
                <a:cs typeface="Arial" panose="020B0604020202020204" pitchFamily="34" charset="0"/>
              </a:rPr>
            </a:br>
            <a:r>
              <a:rPr lang="en-US" sz="2200" dirty="0" err="1">
                <a:latin typeface="Arial" panose="020B0604020202020204" pitchFamily="34" charset="0"/>
                <a:cs typeface="Arial" panose="020B0604020202020204" pitchFamily="34" charset="0"/>
              </a:rPr>
              <a:t>grond</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waardoor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waterverdamping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voorkomen</a:t>
            </a:r>
            <a:r>
              <a:rPr lang="en-US" sz="2200" dirty="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wordt</a:t>
            </a:r>
            <a:endParaRPr lang="en-US" sz="2200" dirty="0" smtClean="0">
              <a:latin typeface="Arial" panose="020B0604020202020204" pitchFamily="34" charset="0"/>
              <a:cs typeface="Arial" panose="020B0604020202020204" pitchFamily="34" charset="0"/>
            </a:endParaRPr>
          </a:p>
          <a:p>
            <a:pPr lvl="1">
              <a:defRPr/>
            </a:pPr>
            <a:r>
              <a:rPr lang="en-US" sz="2200" dirty="0" err="1" smtClean="0">
                <a:latin typeface="Arial" panose="020B0604020202020204" pitchFamily="34" charset="0"/>
                <a:cs typeface="Arial" panose="020B0604020202020204" pitchFamily="34" charset="0"/>
              </a:rPr>
              <a:t>openingen</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 het </a:t>
            </a:r>
            <a:r>
              <a:rPr lang="en-US" sz="2200" dirty="0" err="1">
                <a:latin typeface="Arial" panose="020B0604020202020204" pitchFamily="34" charset="0"/>
                <a:cs typeface="Arial" panose="020B0604020202020204" pitchFamily="34" charset="0"/>
              </a:rPr>
              <a:t>bos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laten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veel</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licht</a:t>
            </a:r>
            <a:r>
              <a:rPr lang="en-US" sz="2200" dirty="0">
                <a:latin typeface="Arial" panose="020B0604020202020204" pitchFamily="34" charset="0"/>
                <a:cs typeface="Arial" panose="020B0604020202020204" pitchFamily="34" charset="0"/>
              </a:rPr>
              <a:t> door en </a:t>
            </a:r>
            <a:r>
              <a:rPr lang="en-US" sz="2200" dirty="0" err="1">
                <a:latin typeface="Arial" panose="020B0604020202020204" pitchFamily="34" charset="0"/>
                <a:cs typeface="Arial" panose="020B0604020202020204" pitchFamily="34" charset="0"/>
              </a:rPr>
              <a:t>slaan</a:t>
            </a:r>
            <a:r>
              <a:rPr lang="en-US" sz="2200" dirty="0">
                <a:latin typeface="Arial" panose="020B0604020202020204" pitchFamily="34" charset="0"/>
                <a:cs typeface="Arial" panose="020B0604020202020204" pitchFamily="34" charset="0"/>
              </a:rPr>
              <a:t> </a:t>
            </a:r>
            <a:br>
              <a:rPr lang="en-US" sz="2200" dirty="0">
                <a:latin typeface="Arial" panose="020B0604020202020204" pitchFamily="34" charset="0"/>
                <a:cs typeface="Arial" panose="020B0604020202020204" pitchFamily="34" charset="0"/>
              </a:rPr>
            </a:br>
            <a:r>
              <a:rPr lang="en-US" sz="2200" dirty="0" err="1">
                <a:latin typeface="Arial" panose="020B0604020202020204" pitchFamily="34" charset="0"/>
                <a:cs typeface="Arial" panose="020B0604020202020204" pitchFamily="34" charset="0"/>
              </a:rPr>
              <a:t>warmte</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op</a:t>
            </a:r>
            <a:endParaRPr lang="nl-NL" sz="2205" dirty="0"/>
          </a:p>
        </p:txBody>
      </p:sp>
      <p:pic>
        <p:nvPicPr>
          <p:cNvPr id="91139" name="Picture 2" descr="http://2.bp.blogspot.com/-on0aK81vdZE/TgKymen6hcI/AAAAAAAAATc/TlLLl5vNRLA/s200/circl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441" y="4773115"/>
            <a:ext cx="2646660" cy="264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descr="http://4.bp.blogspot.com/-MFJNIVKKWr4/TgKyx15oLuI/AAAAAAAAATg/Vk7bsjzaOfE/s1600/ek-psn-54-3003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4488" y="5009801"/>
            <a:ext cx="219392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additive="base">
                                        <p:cTn id="7" dur="500" fill="hold"/>
                                        <p:tgtEl>
                                          <p:spTgt spid="91139"/>
                                        </p:tgtEl>
                                        <p:attrNameLst>
                                          <p:attrName>ppt_x</p:attrName>
                                        </p:attrNameLst>
                                      </p:cBhvr>
                                      <p:tavLst>
                                        <p:tav tm="0">
                                          <p:val>
                                            <p:strVal val="1+#ppt_w/2"/>
                                          </p:val>
                                        </p:tav>
                                        <p:tav tm="100000">
                                          <p:val>
                                            <p:strVal val="#ppt_x"/>
                                          </p:val>
                                        </p:tav>
                                      </p:tavLst>
                                    </p:anim>
                                    <p:anim calcmode="lin" valueType="num">
                                      <p:cBhvr additive="base">
                                        <p:cTn id="8" dur="500" fill="hold"/>
                                        <p:tgtEl>
                                          <p:spTgt spid="9113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91140"/>
                                        </p:tgtEl>
                                        <p:attrNameLst>
                                          <p:attrName>style.visibility</p:attrName>
                                        </p:attrNameLst>
                                      </p:cBhvr>
                                      <p:to>
                                        <p:strVal val="visible"/>
                                      </p:to>
                                    </p:set>
                                    <p:anim calcmode="lin" valueType="num">
                                      <p:cBhvr additive="base">
                                        <p:cTn id="13" dur="500" fill="hold"/>
                                        <p:tgtEl>
                                          <p:spTgt spid="91140"/>
                                        </p:tgtEl>
                                        <p:attrNameLst>
                                          <p:attrName>ppt_x</p:attrName>
                                        </p:attrNameLst>
                                      </p:cBhvr>
                                      <p:tavLst>
                                        <p:tav tm="0">
                                          <p:val>
                                            <p:strVal val="1+#ppt_w/2"/>
                                          </p:val>
                                        </p:tav>
                                        <p:tav tm="100000">
                                          <p:val>
                                            <p:strVal val="#ppt_x"/>
                                          </p:val>
                                        </p:tav>
                                      </p:tavLst>
                                    </p:anim>
                                    <p:anim calcmode="lin" valueType="num">
                                      <p:cBhvr additive="base">
                                        <p:cTn id="14" dur="500" fill="hold"/>
                                        <p:tgtEl>
                                          <p:spTgt spid="91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18778</TotalTime>
  <Words>1900</Words>
  <Application>Microsoft Office PowerPoint</Application>
  <PresentationFormat>Aangepast</PresentationFormat>
  <Paragraphs>191</Paragraphs>
  <Slides>17</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Microsoft YaHei</vt:lpstr>
      <vt:lpstr>Arial</vt:lpstr>
      <vt:lpstr>Century Gothic</vt:lpstr>
      <vt:lpstr>Segoe UI</vt:lpstr>
      <vt:lpstr>Times New Roman</vt:lpstr>
      <vt:lpstr>Wingdings 3</vt:lpstr>
      <vt:lpstr>Sliert</vt:lpstr>
      <vt:lpstr>PowerPoint-presentatie</vt:lpstr>
      <vt:lpstr>PowerPoint-presentatie</vt:lpstr>
      <vt:lpstr>PowerPoint-presentatie</vt:lpstr>
      <vt:lpstr>PowerPoint-presentatie</vt:lpstr>
      <vt:lpstr>PowerPoint-presentatie</vt:lpstr>
      <vt:lpstr>VERHARDING EN VERDICHTING</vt:lpstr>
      <vt:lpstr>Edge (grens)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Cursus: De levende tuin</dc:title>
  <dc:creator>Heidi Hekman</dc:creator>
  <cp:lastModifiedBy>Winfried Lijdsman</cp:lastModifiedBy>
  <cp:revision>186</cp:revision>
  <cp:lastPrinted>2017-09-04T06:12:13Z</cp:lastPrinted>
  <dcterms:created xsi:type="dcterms:W3CDTF">2013-10-17T12:38:39Z</dcterms:created>
  <dcterms:modified xsi:type="dcterms:W3CDTF">2019-09-01T18:29:01Z</dcterms:modified>
</cp:coreProperties>
</file>