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9" r:id="rId6"/>
    <p:sldId id="258" r:id="rId7"/>
    <p:sldId id="264" r:id="rId8"/>
    <p:sldId id="266" r:id="rId9"/>
    <p:sldId id="265" r:id="rId10"/>
    <p:sldId id="267" r:id="rId11"/>
    <p:sldId id="268" r:id="rId12"/>
    <p:sldId id="263"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varScale="1">
        <p:scale>
          <a:sx n="59" d="100"/>
          <a:sy n="59" d="100"/>
        </p:scale>
        <p:origin x="80" y="1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joostdevree.nl/shtmls/hdpe-folie.shtml" TargetMode="External"/><Relationship Id="rId2" Type="http://schemas.openxmlformats.org/officeDocument/2006/relationships/hyperlink" Target="http://www.joostdevree.nl/shtmls/polyetheen.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eldex.nl/"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oepassing.promat.nl/product.aspx?tid=195"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interwand.nl/systeemwanden/interselec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interwand.nl/systeemwanden/interselec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verwol.nl/" TargetMode="External"/><Relationship Id="rId2" Type="http://schemas.openxmlformats.org/officeDocument/2006/relationships/hyperlink" Target="https://maarslivingwalls.nl/"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www.joostdevree.nl/shtmls/cannelures.shtml" TargetMode="External"/><Relationship Id="rId2" Type="http://schemas.openxmlformats.org/officeDocument/2006/relationships/hyperlink" Target="http://www.joostdevree.nl/shtmls/akoestiek.shtml" TargetMode="External"/><Relationship Id="rId1" Type="http://schemas.openxmlformats.org/officeDocument/2006/relationships/slideLayout" Target="../slideLayouts/slideLayout2.xml"/><Relationship Id="rId6" Type="http://schemas.openxmlformats.org/officeDocument/2006/relationships/hyperlink" Target="https://toepassing.promat.nl/product.aspx?tid=195" TargetMode="External"/><Relationship Id="rId5" Type="http://schemas.openxmlformats.org/officeDocument/2006/relationships/hyperlink" Target="http://www.joostdevree.nl/shtmls/glaswol.shtml" TargetMode="External"/><Relationship Id="rId4" Type="http://schemas.openxmlformats.org/officeDocument/2006/relationships/hyperlink" Target="http://www.joostdevree.nl/shtmls/steenwo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47D59-2CFE-4914-B5E7-28FEBEC31E37}"/>
              </a:ext>
            </a:extLst>
          </p:cNvPr>
          <p:cNvSpPr>
            <a:spLocks noGrp="1"/>
          </p:cNvSpPr>
          <p:nvPr>
            <p:ph type="ctrTitle"/>
          </p:nvPr>
        </p:nvSpPr>
        <p:spPr/>
        <p:txBody>
          <a:bodyPr/>
          <a:lstStyle/>
          <a:p>
            <a:r>
              <a:rPr lang="nl-NL" dirty="0"/>
              <a:t>Werktekening lichte scheidingwanden</a:t>
            </a:r>
          </a:p>
        </p:txBody>
      </p:sp>
      <p:sp>
        <p:nvSpPr>
          <p:cNvPr id="3" name="Ondertitel 2">
            <a:extLst>
              <a:ext uri="{FF2B5EF4-FFF2-40B4-BE49-F238E27FC236}">
                <a16:creationId xmlns:a16="http://schemas.microsoft.com/office/drawing/2014/main" id="{4C6A8524-8C41-4A2E-8EE2-F91EA6B5357F}"/>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40469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0C3ED-E1EB-4798-9036-B3B779ACE96D}"/>
              </a:ext>
            </a:extLst>
          </p:cNvPr>
          <p:cNvSpPr>
            <a:spLocks noGrp="1"/>
          </p:cNvSpPr>
          <p:nvPr>
            <p:ph type="title"/>
          </p:nvPr>
        </p:nvSpPr>
        <p:spPr/>
        <p:txBody>
          <a:bodyPr/>
          <a:lstStyle/>
          <a:p>
            <a:r>
              <a:rPr lang="nl-NL" dirty="0"/>
              <a:t>Aansluitingen stalen dakplaat – brandwerend en geluidwerend</a:t>
            </a:r>
          </a:p>
        </p:txBody>
      </p:sp>
      <p:sp>
        <p:nvSpPr>
          <p:cNvPr id="3" name="Tijdelijke aanduiding voor inhoud 2">
            <a:extLst>
              <a:ext uri="{FF2B5EF4-FFF2-40B4-BE49-F238E27FC236}">
                <a16:creationId xmlns:a16="http://schemas.microsoft.com/office/drawing/2014/main" id="{E8CB17C5-7F06-448B-B8E1-E01A86D62B89}"/>
              </a:ext>
            </a:extLst>
          </p:cNvPr>
          <p:cNvSpPr>
            <a:spLocks noGrp="1"/>
          </p:cNvSpPr>
          <p:nvPr>
            <p:ph idx="1"/>
          </p:nvPr>
        </p:nvSpPr>
        <p:spPr/>
        <p:txBody>
          <a:bodyPr/>
          <a:lstStyle/>
          <a:p>
            <a:r>
              <a:rPr lang="nl-NL" dirty="0"/>
              <a:t>Voor verschillende profileringen van het </a:t>
            </a:r>
            <a:r>
              <a:rPr lang="nl-NL" dirty="0" err="1"/>
              <a:t>staaldak</a:t>
            </a:r>
            <a:r>
              <a:rPr lang="nl-NL" dirty="0"/>
              <a:t> zijn verschillende vullingen verkrijgbaar. </a:t>
            </a:r>
            <a:br>
              <a:rPr lang="nl-NL" dirty="0"/>
            </a:br>
            <a:r>
              <a:rPr lang="nl-NL" dirty="0"/>
              <a:t>Afhankelijk van de opbouw van het </a:t>
            </a:r>
            <a:r>
              <a:rPr lang="nl-NL" dirty="0" err="1"/>
              <a:t>staaldak</a:t>
            </a:r>
            <a:r>
              <a:rPr lang="nl-NL" dirty="0"/>
              <a:t> kan de cannelurevulling kan aan de bovenzijde of aan de onderzijde plaatsvinden, in ieder geval zó dat de cannelurevulling er niet uit kan vallen. Als de isolatielaag zich aan de onderzijde van de stalen dakplaten bevindt, kunnen zowel de cannelures aan de onderzijde als aan de bovenzijde van de stalen dakplaat plaatsvinden. </a:t>
            </a:r>
            <a:br>
              <a:rPr lang="nl-NL" dirty="0"/>
            </a:br>
            <a:r>
              <a:rPr lang="nl-NL" dirty="0"/>
              <a:t>De vullingen kunnen ingepakt worden in een zwarte akoestische </a:t>
            </a:r>
            <a:r>
              <a:rPr lang="nl-NL" dirty="0">
                <a:hlinkClick r:id="rId2"/>
              </a:rPr>
              <a:t>PE</a:t>
            </a:r>
            <a:r>
              <a:rPr lang="nl-NL" dirty="0"/>
              <a:t>- of </a:t>
            </a:r>
            <a:r>
              <a:rPr lang="nl-NL" dirty="0">
                <a:hlinkClick r:id="rId3"/>
              </a:rPr>
              <a:t>HDPE</a:t>
            </a:r>
            <a:r>
              <a:rPr lang="nl-NL" dirty="0"/>
              <a:t>-folie ("brandveilig gemodificeerde HDPE"). Als de cannelures aan de bovenzijde worden gelegd, lijkt de gesealde variant zeer wenselijk.</a:t>
            </a:r>
          </a:p>
        </p:txBody>
      </p:sp>
    </p:spTree>
    <p:extLst>
      <p:ext uri="{BB962C8B-B14F-4D97-AF65-F5344CB8AC3E}">
        <p14:creationId xmlns:p14="http://schemas.microsoft.com/office/powerpoint/2010/main" val="270594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9D0A1-EF96-4309-A453-4AF6B1080727}"/>
              </a:ext>
            </a:extLst>
          </p:cNvPr>
          <p:cNvSpPr>
            <a:spLocks noGrp="1"/>
          </p:cNvSpPr>
          <p:nvPr>
            <p:ph type="title"/>
          </p:nvPr>
        </p:nvSpPr>
        <p:spPr/>
        <p:txBody>
          <a:bodyPr/>
          <a:lstStyle/>
          <a:p>
            <a:r>
              <a:rPr lang="nl-NL" dirty="0"/>
              <a:t>Aansluitingen stalen dakplaat – brandwerend en geluidwerend</a:t>
            </a:r>
          </a:p>
        </p:txBody>
      </p:sp>
      <p:pic>
        <p:nvPicPr>
          <p:cNvPr id="1026" name="Picture 2" descr="http://www.joostdevree.nl/bouwkunde2/jpgc/cannelurevulling_6_akoestisch_rockwool_www_cannelurevulling_nl.jpg">
            <a:extLst>
              <a:ext uri="{FF2B5EF4-FFF2-40B4-BE49-F238E27FC236}">
                <a16:creationId xmlns:a16="http://schemas.microsoft.com/office/drawing/2014/main" id="{70A6075A-D4FF-4E1A-A17F-56BC0FD86D2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77863" y="3405579"/>
            <a:ext cx="4183062" cy="139145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0F5DB199-E77B-42F2-845D-F17A0871668E}"/>
              </a:ext>
            </a:extLst>
          </p:cNvPr>
          <p:cNvSpPr>
            <a:spLocks noGrp="1"/>
          </p:cNvSpPr>
          <p:nvPr>
            <p:ph sz="half" idx="2"/>
          </p:nvPr>
        </p:nvSpPr>
        <p:spPr/>
        <p:txBody>
          <a:bodyPr>
            <a:normAutofit fontScale="92500" lnSpcReduction="20000"/>
          </a:bodyPr>
          <a:lstStyle/>
          <a:p>
            <a:r>
              <a:rPr lang="nl-NL" dirty="0"/>
              <a:t>Gegevens van een leverancier (</a:t>
            </a:r>
            <a:r>
              <a:rPr lang="nl-NL" dirty="0" err="1">
                <a:hlinkClick r:id="rId3"/>
              </a:rPr>
              <a:t>Celdex</a:t>
            </a:r>
            <a:r>
              <a:rPr lang="nl-NL" dirty="0"/>
              <a:t>):</a:t>
            </a:r>
            <a:br>
              <a:rPr lang="nl-NL" dirty="0"/>
            </a:br>
            <a:r>
              <a:rPr lang="nl-NL" dirty="0"/>
              <a:t>"Cannelurevullingen zijn op maat gesneden brandwerende (Klasse A1 volgens DIN 4102) geprofileerde afdichtingsmaterialen van steenwol (ca. 35 kg/m3). Steenwol cannelurevullingen bieden bescherming tegen brand, tocht, stof, warmteverlies en geluid bij geprofileerde stalen dak- en wandbeplating of bij andere toepassingen waar maatwerk en brandwerendheid vereist zijn. De steenwol cannelurevullingen zijn met of zonder zwarte akoestische folie leverbaar."</a:t>
            </a:r>
          </a:p>
        </p:txBody>
      </p:sp>
    </p:spTree>
    <p:extLst>
      <p:ext uri="{BB962C8B-B14F-4D97-AF65-F5344CB8AC3E}">
        <p14:creationId xmlns:p14="http://schemas.microsoft.com/office/powerpoint/2010/main" val="334479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D17C9-FF01-4EE2-87DF-337F564B17C0}"/>
              </a:ext>
            </a:extLst>
          </p:cNvPr>
          <p:cNvSpPr>
            <a:spLocks noGrp="1"/>
          </p:cNvSpPr>
          <p:nvPr>
            <p:ph type="title"/>
          </p:nvPr>
        </p:nvSpPr>
        <p:spPr/>
        <p:txBody>
          <a:bodyPr/>
          <a:lstStyle/>
          <a:p>
            <a:r>
              <a:rPr lang="nl-NL" dirty="0"/>
              <a:t>Aansluitingen stalen dakplaat – brandwerend en geluidwerend</a:t>
            </a:r>
          </a:p>
        </p:txBody>
      </p:sp>
      <p:sp>
        <p:nvSpPr>
          <p:cNvPr id="3" name="Tijdelijke aanduiding voor inhoud 2">
            <a:extLst>
              <a:ext uri="{FF2B5EF4-FFF2-40B4-BE49-F238E27FC236}">
                <a16:creationId xmlns:a16="http://schemas.microsoft.com/office/drawing/2014/main" id="{336F7196-6A2B-4723-954F-48D17005D810}"/>
              </a:ext>
            </a:extLst>
          </p:cNvPr>
          <p:cNvSpPr>
            <a:spLocks noGrp="1"/>
          </p:cNvSpPr>
          <p:nvPr>
            <p:ph idx="1"/>
          </p:nvPr>
        </p:nvSpPr>
        <p:spPr/>
        <p:txBody>
          <a:bodyPr/>
          <a:lstStyle/>
          <a:p>
            <a:r>
              <a:rPr lang="nl-NL" dirty="0">
                <a:hlinkClick r:id="rId2"/>
              </a:rPr>
              <a:t>https://toepassing.promat.nl/product.aspx?tid=195</a:t>
            </a:r>
            <a:endParaRPr lang="nl-NL" dirty="0"/>
          </a:p>
        </p:txBody>
      </p:sp>
      <p:pic>
        <p:nvPicPr>
          <p:cNvPr id="4" name="Tijdelijke aanduiding voor inhoud 5">
            <a:extLst>
              <a:ext uri="{FF2B5EF4-FFF2-40B4-BE49-F238E27FC236}">
                <a16:creationId xmlns:a16="http://schemas.microsoft.com/office/drawing/2014/main" id="{04D725C2-E3FE-467C-8593-9CAFF2FC0AB6}"/>
              </a:ext>
            </a:extLst>
          </p:cNvPr>
          <p:cNvPicPr>
            <a:picLocks noChangeAspect="1"/>
          </p:cNvPicPr>
          <p:nvPr/>
        </p:nvPicPr>
        <p:blipFill>
          <a:blip r:embed="rId3"/>
          <a:stretch>
            <a:fillRect/>
          </a:stretch>
        </p:blipFill>
        <p:spPr>
          <a:xfrm>
            <a:off x="522341" y="2691560"/>
            <a:ext cx="4468917" cy="3678142"/>
          </a:xfrm>
          <a:prstGeom prst="rect">
            <a:avLst/>
          </a:prstGeom>
        </p:spPr>
      </p:pic>
      <p:pic>
        <p:nvPicPr>
          <p:cNvPr id="5" name="Tijdelijke aanduiding voor inhoud 7">
            <a:extLst>
              <a:ext uri="{FF2B5EF4-FFF2-40B4-BE49-F238E27FC236}">
                <a16:creationId xmlns:a16="http://schemas.microsoft.com/office/drawing/2014/main" id="{BDBA7618-A9DB-45AB-B26E-2742592059CC}"/>
              </a:ext>
            </a:extLst>
          </p:cNvPr>
          <p:cNvPicPr>
            <a:picLocks noChangeAspect="1"/>
          </p:cNvPicPr>
          <p:nvPr/>
        </p:nvPicPr>
        <p:blipFill>
          <a:blip r:embed="rId4"/>
          <a:stretch>
            <a:fillRect/>
          </a:stretch>
        </p:blipFill>
        <p:spPr>
          <a:xfrm>
            <a:off x="5089352" y="2691559"/>
            <a:ext cx="4184650" cy="3657694"/>
          </a:xfrm>
          <a:prstGeom prst="rect">
            <a:avLst/>
          </a:prstGeom>
        </p:spPr>
      </p:pic>
    </p:spTree>
    <p:extLst>
      <p:ext uri="{BB962C8B-B14F-4D97-AF65-F5344CB8AC3E}">
        <p14:creationId xmlns:p14="http://schemas.microsoft.com/office/powerpoint/2010/main" val="181613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41B7D-A4C5-4592-936C-5450461009A2}"/>
              </a:ext>
            </a:extLst>
          </p:cNvPr>
          <p:cNvSpPr>
            <a:spLocks noGrp="1"/>
          </p:cNvSpPr>
          <p:nvPr>
            <p:ph type="title"/>
          </p:nvPr>
        </p:nvSpPr>
        <p:spPr/>
        <p:txBody>
          <a:bodyPr/>
          <a:lstStyle/>
          <a:p>
            <a:r>
              <a:rPr lang="nl-NL" dirty="0"/>
              <a:t>Opdrachten</a:t>
            </a:r>
          </a:p>
        </p:txBody>
      </p:sp>
      <p:sp>
        <p:nvSpPr>
          <p:cNvPr id="11" name="Tijdelijke aanduiding voor inhoud 10">
            <a:extLst>
              <a:ext uri="{FF2B5EF4-FFF2-40B4-BE49-F238E27FC236}">
                <a16:creationId xmlns:a16="http://schemas.microsoft.com/office/drawing/2014/main" id="{E058272B-2168-49F8-80AF-5227630AAD20}"/>
              </a:ext>
            </a:extLst>
          </p:cNvPr>
          <p:cNvSpPr>
            <a:spLocks noGrp="1"/>
          </p:cNvSpPr>
          <p:nvPr>
            <p:ph idx="1"/>
          </p:nvPr>
        </p:nvSpPr>
        <p:spPr>
          <a:xfrm>
            <a:off x="677334" y="1488613"/>
            <a:ext cx="8596668" cy="3880773"/>
          </a:xfrm>
        </p:spPr>
        <p:txBody>
          <a:bodyPr>
            <a:normAutofit fontScale="92500" lnSpcReduction="20000"/>
          </a:bodyPr>
          <a:lstStyle/>
          <a:p>
            <a:r>
              <a:rPr lang="nl-NL" sz="2000" dirty="0"/>
              <a:t>Kies een fabrikant voor de binnenwanden en kies een wand.</a:t>
            </a:r>
          </a:p>
          <a:p>
            <a:r>
              <a:rPr lang="nl-NL" sz="2000" dirty="0"/>
              <a:t>Lees de technische specificatie goed door. </a:t>
            </a:r>
          </a:p>
          <a:p>
            <a:r>
              <a:rPr lang="nl-NL" sz="2000" dirty="0"/>
              <a:t>Schets de wand aanzicht van de kantoorruimte (schaal 1:50).</a:t>
            </a:r>
          </a:p>
          <a:p>
            <a:r>
              <a:rPr lang="nl-NL" sz="2000" dirty="0"/>
              <a:t>Ongeveer 30 – 50 % van de wand bestaat uit glas.</a:t>
            </a:r>
          </a:p>
          <a:p>
            <a:r>
              <a:rPr lang="nl-NL" sz="2000" dirty="0"/>
              <a:t>In de wand is een deur opgenomen. </a:t>
            </a:r>
          </a:p>
          <a:p>
            <a:r>
              <a:rPr lang="nl-NL" sz="2000" dirty="0"/>
              <a:t>Maak een verdeling van 1200 – 900 - 600 – 300 mm</a:t>
            </a:r>
          </a:p>
          <a:p>
            <a:r>
              <a:rPr lang="nl-NL" sz="2000" dirty="0"/>
              <a:t>1200 mm is de economische maat. </a:t>
            </a:r>
          </a:p>
          <a:p>
            <a:endParaRPr lang="nl-NL" sz="2000" dirty="0"/>
          </a:p>
          <a:p>
            <a:r>
              <a:rPr lang="nl-NL" sz="2000" dirty="0"/>
              <a:t>Schets de aansluiting van de lichte scheidingswand met het dak en het plafond. </a:t>
            </a:r>
          </a:p>
          <a:p>
            <a:r>
              <a:rPr lang="nl-NL" sz="2000" dirty="0"/>
              <a:t>Maak een detail – aansluiting lichte scheidingswand en vloer. </a:t>
            </a:r>
          </a:p>
          <a:p>
            <a:endParaRPr lang="nl-NL" dirty="0"/>
          </a:p>
        </p:txBody>
      </p:sp>
    </p:spTree>
    <p:extLst>
      <p:ext uri="{BB962C8B-B14F-4D97-AF65-F5344CB8AC3E}">
        <p14:creationId xmlns:p14="http://schemas.microsoft.com/office/powerpoint/2010/main" val="85825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DEE5C-057B-4EA9-B4FC-19D789EE14EF}"/>
              </a:ext>
            </a:extLst>
          </p:cNvPr>
          <p:cNvSpPr>
            <a:spLocks noGrp="1"/>
          </p:cNvSpPr>
          <p:nvPr>
            <p:ph type="title"/>
          </p:nvPr>
        </p:nvSpPr>
        <p:spPr/>
        <p:txBody>
          <a:bodyPr/>
          <a:lstStyle/>
          <a:p>
            <a:r>
              <a:rPr lang="nl-NL" dirty="0"/>
              <a:t>Voorbeeld werktekening</a:t>
            </a:r>
          </a:p>
        </p:txBody>
      </p:sp>
      <p:pic>
        <p:nvPicPr>
          <p:cNvPr id="4" name="Afbeelding 3" descr="Afbeelding met tekst, kaart&#10;&#10;Automatisch gegenereerde beschrijving">
            <a:extLst>
              <a:ext uri="{FF2B5EF4-FFF2-40B4-BE49-F238E27FC236}">
                <a16:creationId xmlns:a16="http://schemas.microsoft.com/office/drawing/2014/main" id="{D648A470-522F-44DD-AABE-561450BBFDF6}"/>
              </a:ext>
            </a:extLst>
          </p:cNvPr>
          <p:cNvPicPr>
            <a:picLocks noChangeAspect="1"/>
          </p:cNvPicPr>
          <p:nvPr/>
        </p:nvPicPr>
        <p:blipFill>
          <a:blip r:embed="rId2"/>
          <a:stretch>
            <a:fillRect/>
          </a:stretch>
        </p:blipFill>
        <p:spPr>
          <a:xfrm>
            <a:off x="556832" y="1317118"/>
            <a:ext cx="7810970" cy="5540882"/>
          </a:xfrm>
          <a:prstGeom prst="rect">
            <a:avLst/>
          </a:prstGeom>
        </p:spPr>
      </p:pic>
    </p:spTree>
    <p:extLst>
      <p:ext uri="{BB962C8B-B14F-4D97-AF65-F5344CB8AC3E}">
        <p14:creationId xmlns:p14="http://schemas.microsoft.com/office/powerpoint/2010/main" val="113392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DEE5C-057B-4EA9-B4FC-19D789EE14EF}"/>
              </a:ext>
            </a:extLst>
          </p:cNvPr>
          <p:cNvSpPr>
            <a:spLocks noGrp="1"/>
          </p:cNvSpPr>
          <p:nvPr>
            <p:ph type="title"/>
          </p:nvPr>
        </p:nvSpPr>
        <p:spPr>
          <a:xfrm>
            <a:off x="677334" y="514924"/>
            <a:ext cx="3854528" cy="639233"/>
          </a:xfrm>
        </p:spPr>
        <p:txBody>
          <a:bodyPr>
            <a:normAutofit/>
          </a:bodyPr>
          <a:lstStyle/>
          <a:p>
            <a:r>
              <a:rPr lang="nl-NL" sz="3200" dirty="0"/>
              <a:t>Werktekening</a:t>
            </a:r>
          </a:p>
        </p:txBody>
      </p:sp>
      <p:sp>
        <p:nvSpPr>
          <p:cNvPr id="8" name="Tijdelijke aanduiding voor inhoud 7">
            <a:extLst>
              <a:ext uri="{FF2B5EF4-FFF2-40B4-BE49-F238E27FC236}">
                <a16:creationId xmlns:a16="http://schemas.microsoft.com/office/drawing/2014/main" id="{DFB20811-BDB5-4ABA-9D07-758318D699F6}"/>
              </a:ext>
            </a:extLst>
          </p:cNvPr>
          <p:cNvSpPr>
            <a:spLocks noGrp="1"/>
          </p:cNvSpPr>
          <p:nvPr>
            <p:ph idx="1"/>
          </p:nvPr>
        </p:nvSpPr>
        <p:spPr>
          <a:xfrm>
            <a:off x="4820879" y="1225360"/>
            <a:ext cx="5353899" cy="3039587"/>
          </a:xfrm>
        </p:spPr>
        <p:txBody>
          <a:bodyPr/>
          <a:lstStyle/>
          <a:p>
            <a:r>
              <a:rPr lang="nl-NL" dirty="0"/>
              <a:t>Deurtypen interieur en afwerkingen + kleur.</a:t>
            </a:r>
          </a:p>
          <a:p>
            <a:r>
              <a:rPr lang="nl-NL" dirty="0"/>
              <a:t>Binnenwanden met afwerkingen-kleur.</a:t>
            </a:r>
          </a:p>
          <a:p>
            <a:r>
              <a:rPr lang="nl-NL" dirty="0"/>
              <a:t>Deuren exterieur kleuren</a:t>
            </a:r>
          </a:p>
          <a:p>
            <a:r>
              <a:rPr lang="nl-NL" dirty="0"/>
              <a:t>Kozijnen exterieur kleuren.</a:t>
            </a:r>
          </a:p>
        </p:txBody>
      </p:sp>
      <p:sp>
        <p:nvSpPr>
          <p:cNvPr id="9" name="Tijdelijke aanduiding voor tekst 8">
            <a:extLst>
              <a:ext uri="{FF2B5EF4-FFF2-40B4-BE49-F238E27FC236}">
                <a16:creationId xmlns:a16="http://schemas.microsoft.com/office/drawing/2014/main" id="{792BB076-57F4-4431-8398-16FF4C7119F3}"/>
              </a:ext>
            </a:extLst>
          </p:cNvPr>
          <p:cNvSpPr>
            <a:spLocks noGrp="1"/>
          </p:cNvSpPr>
          <p:nvPr>
            <p:ph type="body" sz="half" idx="2"/>
          </p:nvPr>
        </p:nvSpPr>
        <p:spPr>
          <a:xfrm>
            <a:off x="677334" y="1225360"/>
            <a:ext cx="3854528" cy="2584449"/>
          </a:xfrm>
        </p:spPr>
        <p:txBody>
          <a:bodyPr/>
          <a:lstStyle/>
          <a:p>
            <a:endParaRPr lang="nl-NL" dirty="0"/>
          </a:p>
        </p:txBody>
      </p:sp>
      <p:pic>
        <p:nvPicPr>
          <p:cNvPr id="4" name="Afbeelding 3" descr="Afbeelding met tekst, kaart&#10;&#10;Automatisch gegenereerde beschrijving">
            <a:extLst>
              <a:ext uri="{FF2B5EF4-FFF2-40B4-BE49-F238E27FC236}">
                <a16:creationId xmlns:a16="http://schemas.microsoft.com/office/drawing/2014/main" id="{D648A470-522F-44DD-AABE-561450BBFDF6}"/>
              </a:ext>
            </a:extLst>
          </p:cNvPr>
          <p:cNvPicPr>
            <a:picLocks noChangeAspect="1"/>
          </p:cNvPicPr>
          <p:nvPr/>
        </p:nvPicPr>
        <p:blipFill>
          <a:blip r:embed="rId2"/>
          <a:stretch>
            <a:fillRect/>
          </a:stretch>
        </p:blipFill>
        <p:spPr>
          <a:xfrm>
            <a:off x="361262" y="1225360"/>
            <a:ext cx="4284900" cy="3039587"/>
          </a:xfrm>
          <a:prstGeom prst="rect">
            <a:avLst/>
          </a:prstGeom>
        </p:spPr>
      </p:pic>
    </p:spTree>
    <p:extLst>
      <p:ext uri="{BB962C8B-B14F-4D97-AF65-F5344CB8AC3E}">
        <p14:creationId xmlns:p14="http://schemas.microsoft.com/office/powerpoint/2010/main" val="73533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1B85C2B-2CE0-4697-BAF4-C1F7A8345220}"/>
              </a:ext>
            </a:extLst>
          </p:cNvPr>
          <p:cNvSpPr>
            <a:spLocks noGrp="1"/>
          </p:cNvSpPr>
          <p:nvPr>
            <p:ph type="title"/>
          </p:nvPr>
        </p:nvSpPr>
        <p:spPr/>
        <p:txBody>
          <a:bodyPr/>
          <a:lstStyle/>
          <a:p>
            <a:r>
              <a:rPr lang="nl-NL" dirty="0"/>
              <a:t>Waarom?</a:t>
            </a:r>
          </a:p>
        </p:txBody>
      </p:sp>
      <p:sp>
        <p:nvSpPr>
          <p:cNvPr id="6" name="Tijdelijke aanduiding voor inhoud 5">
            <a:extLst>
              <a:ext uri="{FF2B5EF4-FFF2-40B4-BE49-F238E27FC236}">
                <a16:creationId xmlns:a16="http://schemas.microsoft.com/office/drawing/2014/main" id="{150C5AA2-DF5D-4025-9658-4AC43EC5F472}"/>
              </a:ext>
            </a:extLst>
          </p:cNvPr>
          <p:cNvSpPr>
            <a:spLocks noGrp="1"/>
          </p:cNvSpPr>
          <p:nvPr>
            <p:ph idx="1"/>
          </p:nvPr>
        </p:nvSpPr>
        <p:spPr/>
        <p:txBody>
          <a:bodyPr/>
          <a:lstStyle/>
          <a:p>
            <a:r>
              <a:rPr lang="nl-NL" dirty="0"/>
              <a:t>Voor calculatie.</a:t>
            </a:r>
          </a:p>
          <a:p>
            <a:r>
              <a:rPr lang="nl-NL" dirty="0"/>
              <a:t>Voor het bestellen van de materialen.</a:t>
            </a:r>
          </a:p>
          <a:p>
            <a:r>
              <a:rPr lang="nl-NL" dirty="0"/>
              <a:t>Voor uitvoering.</a:t>
            </a:r>
          </a:p>
          <a:p>
            <a:r>
              <a:rPr lang="nl-NL" dirty="0"/>
              <a:t>Zichtbaar maken waar welke afwerking op de wanden worden aangebracht.</a:t>
            </a:r>
          </a:p>
          <a:p>
            <a:pPr lvl="1"/>
            <a:r>
              <a:rPr lang="nl-NL" dirty="0"/>
              <a:t>Overzichtelijk. </a:t>
            </a:r>
          </a:p>
          <a:p>
            <a:r>
              <a:rPr lang="nl-NL" dirty="0"/>
              <a:t>In een keer zien waar wanden op elkaar aansluiten.</a:t>
            </a:r>
          </a:p>
          <a:p>
            <a:pPr lvl="1"/>
            <a:r>
              <a:rPr lang="nl-NL" dirty="0"/>
              <a:t>Klopt de aansluiting wel? Geen rare ontmoetingen?</a:t>
            </a:r>
          </a:p>
          <a:p>
            <a:endParaRPr lang="nl-NL" dirty="0"/>
          </a:p>
        </p:txBody>
      </p:sp>
    </p:spTree>
    <p:extLst>
      <p:ext uri="{BB962C8B-B14F-4D97-AF65-F5344CB8AC3E}">
        <p14:creationId xmlns:p14="http://schemas.microsoft.com/office/powerpoint/2010/main" val="21591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CB212-AAFF-4069-8D3E-756BE456E5F6}"/>
              </a:ext>
            </a:extLst>
          </p:cNvPr>
          <p:cNvSpPr>
            <a:spLocks noGrp="1"/>
          </p:cNvSpPr>
          <p:nvPr>
            <p:ph type="title"/>
          </p:nvPr>
        </p:nvSpPr>
        <p:spPr>
          <a:xfrm>
            <a:off x="5536734" y="609600"/>
            <a:ext cx="3737268" cy="1320800"/>
          </a:xfrm>
        </p:spPr>
        <p:txBody>
          <a:bodyPr>
            <a:normAutofit/>
          </a:bodyPr>
          <a:lstStyle/>
          <a:p>
            <a:r>
              <a:rPr lang="nl-NL" dirty="0"/>
              <a:t>Werktekeningen</a:t>
            </a:r>
          </a:p>
        </p:txBody>
      </p:sp>
      <p:sp>
        <p:nvSpPr>
          <p:cNvPr id="3" name="Tijdelijke aanduiding voor inhoud 2">
            <a:extLst>
              <a:ext uri="{FF2B5EF4-FFF2-40B4-BE49-F238E27FC236}">
                <a16:creationId xmlns:a16="http://schemas.microsoft.com/office/drawing/2014/main" id="{1468AC19-C39D-4245-AD54-4BACC07DA852}"/>
              </a:ext>
            </a:extLst>
          </p:cNvPr>
          <p:cNvSpPr>
            <a:spLocks noGrp="1"/>
          </p:cNvSpPr>
          <p:nvPr>
            <p:ph idx="1"/>
          </p:nvPr>
        </p:nvSpPr>
        <p:spPr>
          <a:xfrm>
            <a:off x="5209563" y="2160589"/>
            <a:ext cx="4064439" cy="3880773"/>
          </a:xfrm>
        </p:spPr>
        <p:txBody>
          <a:bodyPr>
            <a:normAutofit/>
          </a:bodyPr>
          <a:lstStyle/>
          <a:p>
            <a:r>
              <a:rPr lang="nl-NL" dirty="0"/>
              <a:t>Voor bestellen van binnenwanden.</a:t>
            </a:r>
          </a:p>
          <a:p>
            <a:r>
              <a:rPr lang="nl-NL" dirty="0"/>
              <a:t>De fabrikant is bekend.</a:t>
            </a:r>
          </a:p>
          <a:p>
            <a:r>
              <a:rPr lang="nl-NL" dirty="0"/>
              <a:t>Documentatie erbij zoeken.</a:t>
            </a:r>
          </a:p>
          <a:p>
            <a:r>
              <a:rPr lang="nl-NL" dirty="0"/>
              <a:t>Bepalen waar de deuren komen.</a:t>
            </a:r>
          </a:p>
          <a:p>
            <a:r>
              <a:rPr lang="nl-NL" dirty="0"/>
              <a:t>Bepalen waar glas komt. </a:t>
            </a:r>
          </a:p>
          <a:p>
            <a:r>
              <a:rPr lang="nl-NL" dirty="0"/>
              <a:t>Uitzoeken op een maat van 1200mm.</a:t>
            </a:r>
          </a:p>
          <a:p>
            <a:r>
              <a:rPr lang="nl-NL" dirty="0"/>
              <a:t>Rekening houden met de hoogte.</a:t>
            </a:r>
          </a:p>
          <a:p>
            <a:pPr lvl="1"/>
            <a:r>
              <a:rPr lang="nl-NL" dirty="0"/>
              <a:t>(voorschriften fabrikant) </a:t>
            </a:r>
          </a:p>
          <a:p>
            <a:pPr marL="0" indent="0">
              <a:buNone/>
            </a:pPr>
            <a:endParaRPr lang="nl-NL" dirty="0"/>
          </a:p>
        </p:txBody>
      </p:sp>
      <p:pic>
        <p:nvPicPr>
          <p:cNvPr id="5" name="Afbeelding 4" descr="Afbeelding met vloer, binnen, gebouw, plafond&#10;&#10;Automatisch gegenereerde beschrijving">
            <a:extLst>
              <a:ext uri="{FF2B5EF4-FFF2-40B4-BE49-F238E27FC236}">
                <a16:creationId xmlns:a16="http://schemas.microsoft.com/office/drawing/2014/main" id="{99316657-9FDA-4C84-A9E2-1AA7AB64C49F}"/>
              </a:ext>
            </a:extLst>
          </p:cNvPr>
          <p:cNvPicPr>
            <a:picLocks noChangeAspect="1"/>
          </p:cNvPicPr>
          <p:nvPr/>
        </p:nvPicPr>
        <p:blipFill rotWithShape="1">
          <a:blip r:embed="rId2"/>
          <a:srcRect l="11172" r="36317"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283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CC697-ECB5-41B5-9D1A-B7D9C976FB37}"/>
              </a:ext>
            </a:extLst>
          </p:cNvPr>
          <p:cNvSpPr>
            <a:spLocks noGrp="1"/>
          </p:cNvSpPr>
          <p:nvPr>
            <p:ph type="title"/>
          </p:nvPr>
        </p:nvSpPr>
        <p:spPr/>
        <p:txBody>
          <a:bodyPr/>
          <a:lstStyle/>
          <a:p>
            <a:r>
              <a:rPr lang="nl-NL" dirty="0" err="1"/>
              <a:t>Interwand</a:t>
            </a:r>
            <a:endParaRPr lang="nl-NL" dirty="0"/>
          </a:p>
        </p:txBody>
      </p:sp>
      <p:sp>
        <p:nvSpPr>
          <p:cNvPr id="3" name="Tijdelijke aanduiding voor inhoud 2">
            <a:extLst>
              <a:ext uri="{FF2B5EF4-FFF2-40B4-BE49-F238E27FC236}">
                <a16:creationId xmlns:a16="http://schemas.microsoft.com/office/drawing/2014/main" id="{2F96AE35-F0E2-47FB-8095-3F08845741C3}"/>
              </a:ext>
            </a:extLst>
          </p:cNvPr>
          <p:cNvSpPr>
            <a:spLocks noGrp="1"/>
          </p:cNvSpPr>
          <p:nvPr>
            <p:ph sz="half" idx="1"/>
          </p:nvPr>
        </p:nvSpPr>
        <p:spPr/>
        <p:txBody>
          <a:bodyPr/>
          <a:lstStyle/>
          <a:p>
            <a:r>
              <a:rPr lang="nl-NL" dirty="0">
                <a:hlinkClick r:id="rId2"/>
              </a:rPr>
              <a:t>https://www.interwand.nl/systeemwanden/interselect/</a:t>
            </a:r>
            <a:endParaRPr lang="nl-NL" dirty="0"/>
          </a:p>
          <a:p>
            <a:endParaRPr lang="nl-NL" dirty="0"/>
          </a:p>
        </p:txBody>
      </p:sp>
      <p:pic>
        <p:nvPicPr>
          <p:cNvPr id="9" name="Tijdelijke aanduiding voor inhoud 8">
            <a:extLst>
              <a:ext uri="{FF2B5EF4-FFF2-40B4-BE49-F238E27FC236}">
                <a16:creationId xmlns:a16="http://schemas.microsoft.com/office/drawing/2014/main" id="{4BCF52C7-9476-484E-94C9-5EFA5DCFE016}"/>
              </a:ext>
            </a:extLst>
          </p:cNvPr>
          <p:cNvPicPr>
            <a:picLocks noGrp="1" noChangeAspect="1"/>
          </p:cNvPicPr>
          <p:nvPr>
            <p:ph sz="half" idx="2"/>
          </p:nvPr>
        </p:nvPicPr>
        <p:blipFill>
          <a:blip r:embed="rId3"/>
          <a:stretch>
            <a:fillRect/>
          </a:stretch>
        </p:blipFill>
        <p:spPr>
          <a:xfrm>
            <a:off x="4975668" y="219870"/>
            <a:ext cx="5234876" cy="6496616"/>
          </a:xfrm>
        </p:spPr>
      </p:pic>
    </p:spTree>
    <p:extLst>
      <p:ext uri="{BB962C8B-B14F-4D97-AF65-F5344CB8AC3E}">
        <p14:creationId xmlns:p14="http://schemas.microsoft.com/office/powerpoint/2010/main" val="290521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CC697-ECB5-41B5-9D1A-B7D9C976FB37}"/>
              </a:ext>
            </a:extLst>
          </p:cNvPr>
          <p:cNvSpPr>
            <a:spLocks noGrp="1"/>
          </p:cNvSpPr>
          <p:nvPr>
            <p:ph type="title"/>
          </p:nvPr>
        </p:nvSpPr>
        <p:spPr/>
        <p:txBody>
          <a:bodyPr/>
          <a:lstStyle/>
          <a:p>
            <a:r>
              <a:rPr lang="nl-NL" dirty="0" err="1"/>
              <a:t>Interwand</a:t>
            </a:r>
            <a:endParaRPr lang="nl-NL" dirty="0"/>
          </a:p>
        </p:txBody>
      </p:sp>
      <p:sp>
        <p:nvSpPr>
          <p:cNvPr id="3" name="Tijdelijke aanduiding voor inhoud 2">
            <a:extLst>
              <a:ext uri="{FF2B5EF4-FFF2-40B4-BE49-F238E27FC236}">
                <a16:creationId xmlns:a16="http://schemas.microsoft.com/office/drawing/2014/main" id="{2F96AE35-F0E2-47FB-8095-3F08845741C3}"/>
              </a:ext>
            </a:extLst>
          </p:cNvPr>
          <p:cNvSpPr>
            <a:spLocks noGrp="1"/>
          </p:cNvSpPr>
          <p:nvPr>
            <p:ph sz="half" idx="1"/>
          </p:nvPr>
        </p:nvSpPr>
        <p:spPr/>
        <p:txBody>
          <a:bodyPr/>
          <a:lstStyle/>
          <a:p>
            <a:r>
              <a:rPr lang="nl-NL" dirty="0">
                <a:hlinkClick r:id="rId2"/>
              </a:rPr>
              <a:t>https://www.interwand.nl/systeemwanden/interselect/</a:t>
            </a:r>
            <a:endParaRPr lang="nl-NL" dirty="0"/>
          </a:p>
          <a:p>
            <a:endParaRPr lang="nl-NL" dirty="0"/>
          </a:p>
          <a:p>
            <a:r>
              <a:rPr lang="nl-NL" dirty="0"/>
              <a:t>Detail blad</a:t>
            </a:r>
          </a:p>
          <a:p>
            <a:endParaRPr lang="nl-NL" dirty="0"/>
          </a:p>
        </p:txBody>
      </p:sp>
      <p:pic>
        <p:nvPicPr>
          <p:cNvPr id="7" name="Tijdelijke aanduiding voor inhoud 6">
            <a:extLst>
              <a:ext uri="{FF2B5EF4-FFF2-40B4-BE49-F238E27FC236}">
                <a16:creationId xmlns:a16="http://schemas.microsoft.com/office/drawing/2014/main" id="{D3E6CA34-04A5-449C-AE94-3B0115822BE5}"/>
              </a:ext>
            </a:extLst>
          </p:cNvPr>
          <p:cNvPicPr>
            <a:picLocks noGrp="1" noChangeAspect="1"/>
          </p:cNvPicPr>
          <p:nvPr>
            <p:ph sz="half" idx="2"/>
          </p:nvPr>
        </p:nvPicPr>
        <p:blipFill>
          <a:blip r:embed="rId3"/>
          <a:stretch>
            <a:fillRect/>
          </a:stretch>
        </p:blipFill>
        <p:spPr>
          <a:xfrm>
            <a:off x="4861369" y="160268"/>
            <a:ext cx="6149514" cy="4640331"/>
          </a:xfrm>
        </p:spPr>
      </p:pic>
    </p:spTree>
    <p:extLst>
      <p:ext uri="{BB962C8B-B14F-4D97-AF65-F5344CB8AC3E}">
        <p14:creationId xmlns:p14="http://schemas.microsoft.com/office/powerpoint/2010/main" val="141044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82BBA-7369-450A-9472-807DF9EEE301}"/>
              </a:ext>
            </a:extLst>
          </p:cNvPr>
          <p:cNvSpPr>
            <a:spLocks noGrp="1"/>
          </p:cNvSpPr>
          <p:nvPr>
            <p:ph type="title"/>
          </p:nvPr>
        </p:nvSpPr>
        <p:spPr/>
        <p:txBody>
          <a:bodyPr/>
          <a:lstStyle/>
          <a:p>
            <a:r>
              <a:rPr lang="nl-NL" dirty="0"/>
              <a:t>Andere wanden</a:t>
            </a:r>
          </a:p>
        </p:txBody>
      </p:sp>
      <p:sp>
        <p:nvSpPr>
          <p:cNvPr id="5" name="Tijdelijke aanduiding voor inhoud 4">
            <a:extLst>
              <a:ext uri="{FF2B5EF4-FFF2-40B4-BE49-F238E27FC236}">
                <a16:creationId xmlns:a16="http://schemas.microsoft.com/office/drawing/2014/main" id="{8E98DA51-6FB3-4DD2-8151-60CCCF424090}"/>
              </a:ext>
            </a:extLst>
          </p:cNvPr>
          <p:cNvSpPr>
            <a:spLocks noGrp="1"/>
          </p:cNvSpPr>
          <p:nvPr>
            <p:ph idx="1"/>
          </p:nvPr>
        </p:nvSpPr>
        <p:spPr/>
        <p:txBody>
          <a:bodyPr/>
          <a:lstStyle/>
          <a:p>
            <a:r>
              <a:rPr lang="nl-NL" dirty="0">
                <a:hlinkClick r:id="rId2"/>
              </a:rPr>
              <a:t>https://maarslivingwalls.nl/</a:t>
            </a:r>
            <a:endParaRPr lang="nl-NL" dirty="0"/>
          </a:p>
          <a:p>
            <a:r>
              <a:rPr lang="nl-NL" dirty="0">
                <a:hlinkClick r:id="rId3"/>
              </a:rPr>
              <a:t>https://www.verwol.nl/</a:t>
            </a:r>
            <a:endParaRPr lang="nl-NL" dirty="0"/>
          </a:p>
          <a:p>
            <a:endParaRPr lang="nl-NL" dirty="0"/>
          </a:p>
        </p:txBody>
      </p:sp>
      <p:pic>
        <p:nvPicPr>
          <p:cNvPr id="7" name="Afbeelding 6" descr="Afbeelding met binnen, vloer, plafond, venster&#10;&#10;Automatisch gegenereerde beschrijving">
            <a:extLst>
              <a:ext uri="{FF2B5EF4-FFF2-40B4-BE49-F238E27FC236}">
                <a16:creationId xmlns:a16="http://schemas.microsoft.com/office/drawing/2014/main" id="{05A58245-962B-4FF2-B6BF-E549BB02F218}"/>
              </a:ext>
            </a:extLst>
          </p:cNvPr>
          <p:cNvPicPr>
            <a:picLocks noChangeAspect="1"/>
          </p:cNvPicPr>
          <p:nvPr/>
        </p:nvPicPr>
        <p:blipFill>
          <a:blip r:embed="rId4"/>
          <a:stretch>
            <a:fillRect/>
          </a:stretch>
        </p:blipFill>
        <p:spPr>
          <a:xfrm>
            <a:off x="2155372" y="3604551"/>
            <a:ext cx="6858000" cy="2667000"/>
          </a:xfrm>
          <a:prstGeom prst="rect">
            <a:avLst/>
          </a:prstGeom>
        </p:spPr>
      </p:pic>
    </p:spTree>
    <p:extLst>
      <p:ext uri="{BB962C8B-B14F-4D97-AF65-F5344CB8AC3E}">
        <p14:creationId xmlns:p14="http://schemas.microsoft.com/office/powerpoint/2010/main" val="251836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D17C9-FF01-4EE2-87DF-337F564B17C0}"/>
              </a:ext>
            </a:extLst>
          </p:cNvPr>
          <p:cNvSpPr>
            <a:spLocks noGrp="1"/>
          </p:cNvSpPr>
          <p:nvPr>
            <p:ph type="title"/>
          </p:nvPr>
        </p:nvSpPr>
        <p:spPr/>
        <p:txBody>
          <a:bodyPr/>
          <a:lstStyle/>
          <a:p>
            <a:r>
              <a:rPr lang="nl-NL" dirty="0"/>
              <a:t>Aansluitingen stalen dakplaat – brandwerend en geluidwerend</a:t>
            </a:r>
          </a:p>
        </p:txBody>
      </p:sp>
      <p:sp>
        <p:nvSpPr>
          <p:cNvPr id="3" name="Tijdelijke aanduiding voor inhoud 2">
            <a:extLst>
              <a:ext uri="{FF2B5EF4-FFF2-40B4-BE49-F238E27FC236}">
                <a16:creationId xmlns:a16="http://schemas.microsoft.com/office/drawing/2014/main" id="{336F7196-6A2B-4723-954F-48D17005D810}"/>
              </a:ext>
            </a:extLst>
          </p:cNvPr>
          <p:cNvSpPr>
            <a:spLocks noGrp="1"/>
          </p:cNvSpPr>
          <p:nvPr>
            <p:ph idx="1"/>
          </p:nvPr>
        </p:nvSpPr>
        <p:spPr/>
        <p:txBody>
          <a:bodyPr>
            <a:normAutofit/>
          </a:bodyPr>
          <a:lstStyle/>
          <a:p>
            <a:r>
              <a:rPr lang="nl-NL" dirty="0"/>
              <a:t>Cannelurevulling is een methode om (geperforeerde) geprofileerde staaldaken </a:t>
            </a:r>
            <a:r>
              <a:rPr lang="nl-NL" dirty="0">
                <a:hlinkClick r:id="rId2"/>
              </a:rPr>
              <a:t>akoestisch</a:t>
            </a:r>
            <a:r>
              <a:rPr lang="nl-NL" dirty="0"/>
              <a:t> te isoleren (de cannelure is de uitholling van het </a:t>
            </a:r>
            <a:r>
              <a:rPr lang="nl-NL" dirty="0" err="1"/>
              <a:t>staaldak</a:t>
            </a:r>
            <a:r>
              <a:rPr lang="nl-NL" dirty="0"/>
              <a:t>, vergelijk de </a:t>
            </a:r>
            <a:r>
              <a:rPr lang="nl-NL" dirty="0">
                <a:hlinkClick r:id="rId3"/>
              </a:rPr>
              <a:t>cannelure</a:t>
            </a:r>
            <a:r>
              <a:rPr lang="nl-NL" dirty="0"/>
              <a:t> bij een klassieke kolom). </a:t>
            </a:r>
            <a:br>
              <a:rPr lang="nl-NL" dirty="0"/>
            </a:br>
            <a:r>
              <a:rPr lang="nl-NL" dirty="0"/>
              <a:t>Cannelurevullingen zijn in profiel gesneden langwerpige blokken </a:t>
            </a:r>
            <a:r>
              <a:rPr lang="nl-NL" dirty="0">
                <a:hlinkClick r:id="rId4"/>
              </a:rPr>
              <a:t>steenwol</a:t>
            </a:r>
            <a:r>
              <a:rPr lang="nl-NL" dirty="0"/>
              <a:t> of </a:t>
            </a:r>
            <a:r>
              <a:rPr lang="nl-NL" dirty="0">
                <a:hlinkClick r:id="rId5"/>
              </a:rPr>
              <a:t>glaswol</a:t>
            </a:r>
            <a:r>
              <a:rPr lang="nl-NL" dirty="0"/>
              <a:t> met als kenmerken:</a:t>
            </a:r>
            <a:br>
              <a:rPr lang="nl-NL" dirty="0"/>
            </a:br>
            <a:r>
              <a:rPr lang="nl-NL" dirty="0"/>
              <a:t>- zorgen voor een verbetering van de </a:t>
            </a:r>
            <a:r>
              <a:rPr lang="nl-NL" i="1" dirty="0"/>
              <a:t>akoestiek</a:t>
            </a:r>
            <a:r>
              <a:rPr lang="nl-NL" dirty="0"/>
              <a:t> (de absorptie van het geluid wordt bevorderd)</a:t>
            </a:r>
            <a:br>
              <a:rPr lang="nl-NL" dirty="0"/>
            </a:br>
            <a:r>
              <a:rPr lang="nl-NL" dirty="0"/>
              <a:t>- gaan </a:t>
            </a:r>
            <a:r>
              <a:rPr lang="nl-NL" i="1" dirty="0"/>
              <a:t>warmteverlies</a:t>
            </a:r>
            <a:r>
              <a:rPr lang="nl-NL" dirty="0"/>
              <a:t> tegen</a:t>
            </a:r>
            <a:br>
              <a:rPr lang="nl-NL" dirty="0"/>
            </a:br>
            <a:r>
              <a:rPr lang="nl-NL" i="1" dirty="0"/>
              <a:t>-</a:t>
            </a:r>
            <a:r>
              <a:rPr lang="nl-NL" dirty="0"/>
              <a:t> de isolatiematerialen van de vullingen (glaswol of steenwol) werken </a:t>
            </a:r>
            <a:r>
              <a:rPr lang="nl-NL" i="1" dirty="0"/>
              <a:t>brandvertragend</a:t>
            </a:r>
            <a:r>
              <a:rPr lang="nl-NL" dirty="0"/>
              <a:t>. </a:t>
            </a:r>
            <a:br>
              <a:rPr lang="nl-NL" dirty="0"/>
            </a:br>
            <a:r>
              <a:rPr lang="nl-NL" dirty="0"/>
              <a:t>- werken gunstig tegen </a:t>
            </a:r>
            <a:r>
              <a:rPr lang="nl-NL" i="1" dirty="0"/>
              <a:t>stof</a:t>
            </a:r>
            <a:r>
              <a:rPr lang="nl-NL" dirty="0"/>
              <a:t> en </a:t>
            </a:r>
            <a:r>
              <a:rPr lang="nl-NL" i="1" dirty="0"/>
              <a:t>tocht.</a:t>
            </a:r>
            <a:br>
              <a:rPr lang="nl-NL" i="1" dirty="0"/>
            </a:br>
            <a:br>
              <a:rPr lang="nl-NL" dirty="0"/>
            </a:br>
            <a:endParaRPr lang="nl-NL" dirty="0">
              <a:hlinkClick r:id="rId6"/>
            </a:endParaRPr>
          </a:p>
        </p:txBody>
      </p:sp>
    </p:spTree>
    <p:extLst>
      <p:ext uri="{BB962C8B-B14F-4D97-AF65-F5344CB8AC3E}">
        <p14:creationId xmlns:p14="http://schemas.microsoft.com/office/powerpoint/2010/main" val="27359503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269</TotalTime>
  <Words>322</Words>
  <Application>Microsoft Office PowerPoint</Application>
  <PresentationFormat>Breedbeeld</PresentationFormat>
  <Paragraphs>52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Trebuchet MS</vt:lpstr>
      <vt:lpstr>Wingdings 3</vt:lpstr>
      <vt:lpstr>Facet</vt:lpstr>
      <vt:lpstr>Werktekening lichte scheidingwanden</vt:lpstr>
      <vt:lpstr>Voorbeeld werktekening</vt:lpstr>
      <vt:lpstr>Werktekening</vt:lpstr>
      <vt:lpstr>Waarom?</vt:lpstr>
      <vt:lpstr>Werktekeningen</vt:lpstr>
      <vt:lpstr>Interwand</vt:lpstr>
      <vt:lpstr>Interwand</vt:lpstr>
      <vt:lpstr>Andere wanden</vt:lpstr>
      <vt:lpstr>Aansluitingen stalen dakplaat – brandwerend en geluidwerend</vt:lpstr>
      <vt:lpstr>Aansluitingen stalen dakplaat – brandwerend en geluidwerend</vt:lpstr>
      <vt:lpstr>Aansluitingen stalen dakplaat – brandwerend en geluidwerend</vt:lpstr>
      <vt:lpstr>Aansluitingen stalen dakplaat – brandwerend en geluidwerend</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Werktekening lichte scheidingwanden</dc:title>
  <dc:creator>Berenschot-Postmus, Maartje</dc:creator>
  <cp:lastModifiedBy>Berenschot-Postmus, Maartje</cp:lastModifiedBy>
  <cp:revision>17</cp:revision>
  <dcterms:created xsi:type="dcterms:W3CDTF">2019-05-20T16:36:26Z</dcterms:created>
  <dcterms:modified xsi:type="dcterms:W3CDTF">2019-05-20T21:06:10Z</dcterms:modified>
</cp:coreProperties>
</file>