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64" r:id="rId2"/>
    <p:sldId id="308" r:id="rId3"/>
    <p:sldId id="313" r:id="rId4"/>
    <p:sldId id="311" r:id="rId5"/>
    <p:sldId id="312" r:id="rId6"/>
    <p:sldId id="309" r:id="rId7"/>
    <p:sldId id="314" r:id="rId8"/>
    <p:sldId id="315" r:id="rId9"/>
    <p:sldId id="318" r:id="rId10"/>
    <p:sldId id="316" r:id="rId11"/>
    <p:sldId id="317" r:id="rId12"/>
    <p:sldId id="319" r:id="rId13"/>
    <p:sldId id="320" r:id="rId14"/>
    <p:sldId id="321" r:id="rId15"/>
  </p:sldIdLst>
  <p:sldSz cx="9144000" cy="6858000" type="screen4x3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84" d="100"/>
          <a:sy n="84" d="100"/>
        </p:scale>
        <p:origin x="1382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11CD3-7CFF-49E4-814F-8FF4E5819514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D00C6-A7DF-4CF1-AD2E-1ACF47B60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5636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392" y="3105884"/>
            <a:ext cx="6645216" cy="6462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412776"/>
            <a:ext cx="6645216" cy="646232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1331640" y="764704"/>
            <a:ext cx="664542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sz="3900" b="1" dirty="0" smtClean="0"/>
              <a:t>Technische en economische kengetallen</a:t>
            </a:r>
          </a:p>
          <a:p>
            <a:endParaRPr lang="nl-NL" sz="3900" b="1" dirty="0"/>
          </a:p>
          <a:p>
            <a:r>
              <a:rPr lang="nl-NL" sz="2400" b="1" dirty="0" smtClean="0"/>
              <a:t>IBS - produceren</a:t>
            </a:r>
            <a:endParaRPr lang="nl-NL" sz="2400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704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7736" y="404664"/>
            <a:ext cx="6840760" cy="648072"/>
          </a:xfrm>
        </p:spPr>
        <p:txBody>
          <a:bodyPr/>
          <a:lstStyle/>
          <a:p>
            <a:r>
              <a:rPr lang="nl-NL" dirty="0" smtClean="0"/>
              <a:t>Betekenis technische kengetallen varkens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1136" y="980728"/>
            <a:ext cx="9144000" cy="5616624"/>
          </a:xfrm>
        </p:spPr>
        <p:txBody>
          <a:bodyPr>
            <a:normAutofit/>
          </a:bodyPr>
          <a:lstStyle/>
          <a:p>
            <a:r>
              <a:rPr lang="nl-NL" sz="2400" dirty="0" smtClean="0"/>
              <a:t>Voeding:</a:t>
            </a:r>
          </a:p>
          <a:p>
            <a:pPr lvl="1"/>
            <a:r>
              <a:rPr lang="nl-NL" sz="1200" b="1" dirty="0" smtClean="0"/>
              <a:t>Kilo zeugenvoer per g.a.z. per jaar</a:t>
            </a:r>
            <a:r>
              <a:rPr lang="nl-NL" sz="1200" dirty="0" smtClean="0"/>
              <a:t>: hoeveel kilo voer vreet een zeug per jaar</a:t>
            </a:r>
            <a:endParaRPr lang="nl-NL" sz="1200" dirty="0"/>
          </a:p>
          <a:p>
            <a:pPr lvl="1"/>
            <a:r>
              <a:rPr lang="nl-NL" sz="1200" b="1" dirty="0" smtClean="0"/>
              <a:t>Kilo voer per grootgebrachte big: </a:t>
            </a:r>
            <a:r>
              <a:rPr lang="nl-NL" sz="1200" dirty="0" smtClean="0"/>
              <a:t>hoeveel kilo voer vreet een big van geboorte tot plusminus 25 kilo</a:t>
            </a:r>
          </a:p>
          <a:p>
            <a:pPr lvl="1"/>
            <a:r>
              <a:rPr lang="nl-NL" sz="1200" b="1" dirty="0" smtClean="0"/>
              <a:t>Kilo voeropname per vleesvarken per dag</a:t>
            </a:r>
            <a:r>
              <a:rPr lang="nl-NL" sz="1200" dirty="0" smtClean="0"/>
              <a:t>: hoeveel kilo voer vreet een vleesvarken per dag</a:t>
            </a:r>
          </a:p>
          <a:p>
            <a:pPr lvl="1"/>
            <a:r>
              <a:rPr lang="nl-NL" sz="1200" b="1" dirty="0" smtClean="0"/>
              <a:t>Kilo vleesvarkenvoer per opgelegde big: </a:t>
            </a:r>
            <a:r>
              <a:rPr lang="nl-NL" sz="1200" dirty="0" smtClean="0"/>
              <a:t>hoeveel kilo voer vreet een vleesvarken gedurende 1 mestronde</a:t>
            </a:r>
          </a:p>
          <a:p>
            <a:r>
              <a:rPr lang="nl-NL" sz="2400" dirty="0" smtClean="0"/>
              <a:t>Fokkerij, Vruchtbaarheid en voortplanting:</a:t>
            </a:r>
          </a:p>
          <a:p>
            <a:pPr lvl="1"/>
            <a:r>
              <a:rPr lang="nl-NL" sz="1200" b="1" dirty="0" smtClean="0"/>
              <a:t>Worpindex</a:t>
            </a:r>
            <a:r>
              <a:rPr lang="nl-NL" sz="1200" dirty="0" smtClean="0"/>
              <a:t>: Het gemiddeld aantal worpen per jaar</a:t>
            </a:r>
          </a:p>
          <a:p>
            <a:pPr lvl="1"/>
            <a:r>
              <a:rPr lang="nl-NL" sz="1200" b="1" dirty="0" smtClean="0"/>
              <a:t>Afbigpercentage</a:t>
            </a:r>
            <a:r>
              <a:rPr lang="nl-NL" sz="1200" dirty="0" smtClean="0"/>
              <a:t>: Hoeveel zeugen komen er uiteindelijk terug</a:t>
            </a:r>
          </a:p>
          <a:p>
            <a:pPr lvl="1"/>
            <a:r>
              <a:rPr lang="nl-NL" sz="1200" b="1" dirty="0" smtClean="0"/>
              <a:t>Interval spenen tot 1</a:t>
            </a:r>
            <a:r>
              <a:rPr lang="nl-NL" sz="1200" b="1" baseline="30000" dirty="0" smtClean="0"/>
              <a:t>e</a:t>
            </a:r>
            <a:r>
              <a:rPr lang="nl-NL" sz="1200" b="1" dirty="0" smtClean="0"/>
              <a:t> inseminatie: </a:t>
            </a:r>
            <a:r>
              <a:rPr lang="nl-NL" sz="1200" dirty="0" smtClean="0"/>
              <a:t>Hoeveel dagen na het spenen duurt het voordat een zeug weer wordt geïnsemineerd</a:t>
            </a:r>
          </a:p>
          <a:p>
            <a:pPr lvl="1"/>
            <a:r>
              <a:rPr lang="nl-NL" sz="1200" b="1" dirty="0" smtClean="0"/>
              <a:t>Vervangings%: </a:t>
            </a:r>
            <a:r>
              <a:rPr lang="nl-NL" sz="1200" dirty="0" smtClean="0"/>
              <a:t>hoeveel zeugen worden er jaarlijks vervangen uitgedrukt in procenten</a:t>
            </a:r>
          </a:p>
          <a:p>
            <a:r>
              <a:rPr lang="nl-NL" sz="2400" dirty="0" smtClean="0"/>
              <a:t>Gezondheid:</a:t>
            </a:r>
          </a:p>
          <a:p>
            <a:pPr lvl="1"/>
            <a:r>
              <a:rPr lang="nl-NL" sz="1200" b="1" dirty="0" smtClean="0"/>
              <a:t>DDD</a:t>
            </a:r>
            <a:r>
              <a:rPr lang="nl-NL" sz="1200" dirty="0" smtClean="0"/>
              <a:t>: Dierdagdosering, de hoeveelheid antibioticumgebruik</a:t>
            </a:r>
          </a:p>
          <a:p>
            <a:pPr lvl="1"/>
            <a:r>
              <a:rPr lang="nl-NL" sz="1200" b="1" dirty="0" smtClean="0"/>
              <a:t>Sterfte-% tot spenen</a:t>
            </a:r>
            <a:r>
              <a:rPr lang="nl-NL" sz="1200" dirty="0" smtClean="0"/>
              <a:t>: Hoeveel biggen in procenten sterven er in de speenperiode</a:t>
            </a:r>
          </a:p>
          <a:p>
            <a:pPr lvl="1"/>
            <a:r>
              <a:rPr lang="nl-NL" sz="1200" b="1" dirty="0" smtClean="0"/>
              <a:t>Sterfte-% na spenen</a:t>
            </a:r>
            <a:r>
              <a:rPr lang="nl-NL" sz="1200" dirty="0" smtClean="0"/>
              <a:t>: Hoeveel biggen in procenten sterven er na het spenen tot aan opleg</a:t>
            </a:r>
          </a:p>
          <a:p>
            <a:pPr lvl="1"/>
            <a:r>
              <a:rPr lang="nl-NL" sz="1200" b="1" dirty="0" smtClean="0"/>
              <a:t>%-uitval vleesvarkens </a:t>
            </a:r>
            <a:r>
              <a:rPr lang="nl-NL" sz="1200" dirty="0" smtClean="0"/>
              <a:t>: Hoeveel vleesvarkens sterven er gedurende de mestperiode</a:t>
            </a:r>
            <a:endParaRPr lang="nl-NL" sz="1200" dirty="0"/>
          </a:p>
          <a:p>
            <a:r>
              <a:rPr lang="nl-NL" sz="2400" dirty="0" smtClean="0"/>
              <a:t>Productie:</a:t>
            </a:r>
          </a:p>
          <a:p>
            <a:pPr lvl="1"/>
            <a:r>
              <a:rPr lang="nl-NL" sz="1200" b="1" dirty="0" smtClean="0"/>
              <a:t>Aantal gespeende biggen per jaar</a:t>
            </a:r>
            <a:r>
              <a:rPr lang="nl-NL" sz="1200" dirty="0" smtClean="0"/>
              <a:t>: hoeveel biggen speent een zeug per jaar</a:t>
            </a:r>
          </a:p>
          <a:p>
            <a:pPr lvl="1"/>
            <a:r>
              <a:rPr lang="nl-NL" sz="1200" b="1" dirty="0" smtClean="0"/>
              <a:t>Aantal grootgebrachte biggen per jaar</a:t>
            </a:r>
            <a:r>
              <a:rPr lang="nl-NL" sz="1200" dirty="0" smtClean="0"/>
              <a:t>: hoeveel biggen (25 kilo) brengt een zeug per jaar groot</a:t>
            </a:r>
          </a:p>
          <a:p>
            <a:pPr lvl="1"/>
            <a:r>
              <a:rPr lang="nl-NL" sz="1200" b="1" dirty="0" smtClean="0"/>
              <a:t>Groei per dag</a:t>
            </a:r>
            <a:r>
              <a:rPr lang="nl-NL" sz="1200" dirty="0" smtClean="0"/>
              <a:t>: Hoeveel gram per dag groeit een vleesvarken</a:t>
            </a:r>
          </a:p>
          <a:p>
            <a:pPr lvl="1"/>
            <a:r>
              <a:rPr lang="nl-NL" sz="1200" b="1" dirty="0" smtClean="0"/>
              <a:t>Voederconversie</a:t>
            </a:r>
            <a:r>
              <a:rPr lang="nl-NL" sz="1200" dirty="0" smtClean="0"/>
              <a:t>: Hoeveel kilo voer is er nodig voor 1 kilo groei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48826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7736" y="404664"/>
            <a:ext cx="6840760" cy="648072"/>
          </a:xfrm>
        </p:spPr>
        <p:txBody>
          <a:bodyPr/>
          <a:lstStyle/>
          <a:p>
            <a:r>
              <a:rPr lang="nl-NL" dirty="0" smtClean="0"/>
              <a:t>Normen technische kengetallen melkvee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980728"/>
            <a:ext cx="7739216" cy="5616624"/>
          </a:xfrm>
        </p:spPr>
        <p:txBody>
          <a:bodyPr>
            <a:normAutofit/>
          </a:bodyPr>
          <a:lstStyle/>
          <a:p>
            <a:r>
              <a:rPr lang="nl-NL" sz="2400" dirty="0" smtClean="0"/>
              <a:t>Voeding:</a:t>
            </a:r>
          </a:p>
          <a:p>
            <a:pPr lvl="1"/>
            <a:r>
              <a:rPr lang="nl-NL" sz="1200" b="1" dirty="0" smtClean="0"/>
              <a:t>Voerefficiëntie</a:t>
            </a:r>
            <a:r>
              <a:rPr lang="nl-NL" sz="1200" dirty="0" smtClean="0"/>
              <a:t>: 1,44 – 1,50</a:t>
            </a:r>
            <a:endParaRPr lang="nl-NL" sz="1200" dirty="0"/>
          </a:p>
          <a:p>
            <a:pPr lvl="1"/>
            <a:r>
              <a:rPr lang="nl-NL" sz="1200" b="1" dirty="0" smtClean="0"/>
              <a:t>Kilo krachtvoer per 100 kilo melk</a:t>
            </a:r>
            <a:r>
              <a:rPr lang="nl-NL" sz="1200" dirty="0" smtClean="0"/>
              <a:t>: 20 – 25 kilo krachtvoer</a:t>
            </a:r>
          </a:p>
          <a:p>
            <a:pPr lvl="1"/>
            <a:r>
              <a:rPr lang="nl-NL" sz="1200" b="1" dirty="0" smtClean="0"/>
              <a:t>Kilo ds per ha gras</a:t>
            </a:r>
            <a:r>
              <a:rPr lang="nl-NL" sz="1200" dirty="0" smtClean="0"/>
              <a:t>: 10.000 – 11.000 kg ds gras per jaar</a:t>
            </a:r>
          </a:p>
          <a:p>
            <a:pPr lvl="1"/>
            <a:r>
              <a:rPr lang="nl-NL" sz="1200" b="1" dirty="0" smtClean="0"/>
              <a:t>Kilo ds per ha mais</a:t>
            </a:r>
            <a:r>
              <a:rPr lang="nl-NL" sz="1200" dirty="0" smtClean="0"/>
              <a:t>: 15.000 kg ds mais per jaar</a:t>
            </a:r>
          </a:p>
          <a:p>
            <a:r>
              <a:rPr lang="nl-NL" sz="2400" dirty="0" smtClean="0"/>
              <a:t>Fokkerij, Vruchtbaarheid en voortplanting:</a:t>
            </a:r>
          </a:p>
          <a:p>
            <a:pPr lvl="1"/>
            <a:r>
              <a:rPr lang="nl-NL" sz="1200" b="1" dirty="0" smtClean="0"/>
              <a:t>TKT</a:t>
            </a:r>
            <a:r>
              <a:rPr lang="nl-NL" sz="1200" dirty="0" smtClean="0"/>
              <a:t>: 415 dagen</a:t>
            </a:r>
          </a:p>
          <a:p>
            <a:pPr lvl="1"/>
            <a:r>
              <a:rPr lang="nl-NL" sz="1200" b="1" dirty="0" smtClean="0"/>
              <a:t>Inseminatiegetal</a:t>
            </a:r>
            <a:r>
              <a:rPr lang="nl-NL" sz="1200" dirty="0" smtClean="0"/>
              <a:t>: 1,7</a:t>
            </a:r>
          </a:p>
          <a:p>
            <a:pPr lvl="1"/>
            <a:r>
              <a:rPr lang="nl-NL" sz="1200" b="1" dirty="0" smtClean="0"/>
              <a:t>Interval afkalven tot 1</a:t>
            </a:r>
            <a:r>
              <a:rPr lang="nl-NL" sz="1200" b="1" baseline="30000" dirty="0" smtClean="0"/>
              <a:t>e</a:t>
            </a:r>
            <a:r>
              <a:rPr lang="nl-NL" sz="1200" b="1" dirty="0" smtClean="0"/>
              <a:t> inseminatie: </a:t>
            </a:r>
            <a:r>
              <a:rPr lang="nl-NL" sz="1200" dirty="0" smtClean="0"/>
              <a:t>56 dagen</a:t>
            </a:r>
          </a:p>
          <a:p>
            <a:pPr lvl="1"/>
            <a:r>
              <a:rPr lang="nl-NL" sz="1200" b="1" dirty="0" smtClean="0"/>
              <a:t>Vervangings%: </a:t>
            </a:r>
            <a:r>
              <a:rPr lang="nl-NL" sz="1200" dirty="0" smtClean="0"/>
              <a:t>tussen 20 tot 25%</a:t>
            </a:r>
          </a:p>
          <a:p>
            <a:r>
              <a:rPr lang="nl-NL" sz="2400" dirty="0" smtClean="0"/>
              <a:t>Gezondheid:</a:t>
            </a:r>
          </a:p>
          <a:p>
            <a:pPr lvl="1"/>
            <a:r>
              <a:rPr lang="nl-NL" sz="1200" b="1" dirty="0" smtClean="0"/>
              <a:t>DDD</a:t>
            </a:r>
            <a:r>
              <a:rPr lang="nl-NL" sz="1200" dirty="0" smtClean="0"/>
              <a:t>: Onder de drie</a:t>
            </a:r>
          </a:p>
          <a:p>
            <a:pPr lvl="1"/>
            <a:r>
              <a:rPr lang="nl-NL" sz="1200" b="1" dirty="0" smtClean="0"/>
              <a:t>Uitval% kalveren onder 48 uur</a:t>
            </a:r>
            <a:r>
              <a:rPr lang="nl-NL" sz="1200" dirty="0" smtClean="0"/>
              <a:t>: 11 %</a:t>
            </a:r>
          </a:p>
          <a:p>
            <a:pPr lvl="1"/>
            <a:r>
              <a:rPr lang="nl-NL" sz="1200" b="1" dirty="0"/>
              <a:t>Gemiddeld leeftijd veestapel</a:t>
            </a:r>
            <a:r>
              <a:rPr lang="nl-NL" sz="1200" dirty="0"/>
              <a:t>: </a:t>
            </a:r>
            <a:r>
              <a:rPr lang="nl-NL" sz="1200" dirty="0" smtClean="0"/>
              <a:t>4,07 jaar</a:t>
            </a:r>
          </a:p>
          <a:p>
            <a:pPr lvl="1"/>
            <a:r>
              <a:rPr lang="nl-NL" sz="1200" b="1" dirty="0" smtClean="0"/>
              <a:t>Celgetal</a:t>
            </a:r>
            <a:r>
              <a:rPr lang="nl-NL" sz="1200" dirty="0" smtClean="0"/>
              <a:t>: 173.000</a:t>
            </a:r>
            <a:endParaRPr lang="nl-NL" sz="1200" dirty="0"/>
          </a:p>
          <a:p>
            <a:r>
              <a:rPr lang="nl-NL" sz="2400" dirty="0" smtClean="0"/>
              <a:t>Productie:</a:t>
            </a:r>
          </a:p>
          <a:p>
            <a:pPr lvl="1"/>
            <a:r>
              <a:rPr lang="nl-NL" sz="1200" b="1" dirty="0" smtClean="0"/>
              <a:t>Kilo melkproductie per koe per jaar</a:t>
            </a:r>
            <a:r>
              <a:rPr lang="nl-NL" sz="1200" dirty="0" smtClean="0"/>
              <a:t>: 8.500 tot 9.000</a:t>
            </a:r>
          </a:p>
          <a:p>
            <a:pPr lvl="1"/>
            <a:r>
              <a:rPr lang="nl-NL" sz="1200" b="1" dirty="0" smtClean="0"/>
              <a:t>%vet</a:t>
            </a:r>
            <a:r>
              <a:rPr lang="nl-NL" sz="1200" dirty="0" smtClean="0"/>
              <a:t>: 4,35 %</a:t>
            </a:r>
          </a:p>
          <a:p>
            <a:pPr lvl="1"/>
            <a:r>
              <a:rPr lang="nl-NL" sz="1200" b="1" dirty="0" smtClean="0"/>
              <a:t>% eiwit</a:t>
            </a:r>
            <a:r>
              <a:rPr lang="nl-NL" sz="1200" dirty="0" smtClean="0"/>
              <a:t>: 3,57 %</a:t>
            </a:r>
          </a:p>
          <a:p>
            <a:pPr lvl="1"/>
            <a:r>
              <a:rPr lang="nl-NL" sz="1200" b="1" dirty="0" smtClean="0"/>
              <a:t>BSK</a:t>
            </a:r>
            <a:r>
              <a:rPr lang="nl-NL" sz="1200" dirty="0" smtClean="0"/>
              <a:t>: 43,1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20683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7736" y="404664"/>
            <a:ext cx="6840760" cy="648072"/>
          </a:xfrm>
        </p:spPr>
        <p:txBody>
          <a:bodyPr/>
          <a:lstStyle/>
          <a:p>
            <a:r>
              <a:rPr lang="nl-NL" dirty="0" smtClean="0"/>
              <a:t>Betekenis technische kengetallen varkens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980728"/>
            <a:ext cx="7307168" cy="5616624"/>
          </a:xfrm>
        </p:spPr>
        <p:txBody>
          <a:bodyPr>
            <a:normAutofit/>
          </a:bodyPr>
          <a:lstStyle/>
          <a:p>
            <a:r>
              <a:rPr lang="nl-NL" sz="2400" dirty="0" smtClean="0"/>
              <a:t>Voeding:</a:t>
            </a:r>
          </a:p>
          <a:p>
            <a:pPr lvl="1"/>
            <a:r>
              <a:rPr lang="nl-NL" sz="1200" b="1" dirty="0" smtClean="0"/>
              <a:t>Kilo zeugenvoer per g.a.z. per jaar</a:t>
            </a:r>
            <a:r>
              <a:rPr lang="nl-NL" sz="1200" dirty="0" smtClean="0"/>
              <a:t>: 1.200 tot 1.250 kilo per </a:t>
            </a:r>
            <a:r>
              <a:rPr lang="nl-NL" sz="1200" dirty="0" smtClean="0"/>
              <a:t>jaar</a:t>
            </a:r>
            <a:endParaRPr lang="nl-NL" sz="1200" dirty="0"/>
          </a:p>
          <a:p>
            <a:pPr lvl="1"/>
            <a:r>
              <a:rPr lang="nl-NL" sz="1200" b="1" dirty="0" smtClean="0"/>
              <a:t>Kilo voer per grootgebrachte big: </a:t>
            </a:r>
            <a:r>
              <a:rPr lang="nl-NL" sz="1200" dirty="0" smtClean="0"/>
              <a:t>25 tot 30 kilo</a:t>
            </a:r>
          </a:p>
          <a:p>
            <a:pPr lvl="1"/>
            <a:r>
              <a:rPr lang="nl-NL" sz="1200" b="1" dirty="0" smtClean="0"/>
              <a:t>Kilo voeropname per vleesvarken per dag</a:t>
            </a:r>
            <a:r>
              <a:rPr lang="nl-NL" sz="1200" dirty="0" smtClean="0"/>
              <a:t>: </a:t>
            </a:r>
            <a:r>
              <a:rPr lang="nl-NL" sz="1200" dirty="0" smtClean="0"/>
              <a:t>2,1 tot </a:t>
            </a:r>
            <a:r>
              <a:rPr lang="nl-NL" sz="1200" dirty="0" smtClean="0"/>
              <a:t>2,3 kilo per dag</a:t>
            </a:r>
          </a:p>
          <a:p>
            <a:pPr lvl="1"/>
            <a:r>
              <a:rPr lang="nl-NL" sz="1200" b="1" dirty="0" smtClean="0"/>
              <a:t>Kilo vleesvarkenvoer per opgelegde big: </a:t>
            </a:r>
            <a:r>
              <a:rPr lang="nl-NL" sz="1200" dirty="0" smtClean="0"/>
              <a:t>240 kilo per vleesvarken </a:t>
            </a:r>
          </a:p>
          <a:p>
            <a:r>
              <a:rPr lang="nl-NL" sz="2400" dirty="0" smtClean="0"/>
              <a:t>Fokkerij, Vruchtbaarheid en voortplanting:</a:t>
            </a:r>
          </a:p>
          <a:p>
            <a:pPr lvl="1"/>
            <a:r>
              <a:rPr lang="nl-NL" sz="1200" b="1" dirty="0" smtClean="0"/>
              <a:t>Worpindex</a:t>
            </a:r>
            <a:r>
              <a:rPr lang="nl-NL" sz="1200" dirty="0" smtClean="0"/>
              <a:t>: 2,35 tot 2,40</a:t>
            </a:r>
          </a:p>
          <a:p>
            <a:pPr lvl="1"/>
            <a:r>
              <a:rPr lang="nl-NL" sz="1200" b="1" dirty="0" smtClean="0"/>
              <a:t>Afbigpercentage</a:t>
            </a:r>
            <a:r>
              <a:rPr lang="nl-NL" sz="1200" dirty="0" smtClean="0"/>
              <a:t>: 85 – 90 %</a:t>
            </a:r>
          </a:p>
          <a:p>
            <a:pPr lvl="1"/>
            <a:r>
              <a:rPr lang="nl-NL" sz="1200" b="1" dirty="0" smtClean="0"/>
              <a:t>Interval spenen tot 1</a:t>
            </a:r>
            <a:r>
              <a:rPr lang="nl-NL" sz="1200" b="1" baseline="30000" dirty="0" smtClean="0"/>
              <a:t>e</a:t>
            </a:r>
            <a:r>
              <a:rPr lang="nl-NL" sz="1200" b="1" dirty="0" smtClean="0"/>
              <a:t> inseminatie: </a:t>
            </a:r>
            <a:r>
              <a:rPr lang="nl-NL" sz="1200" dirty="0" smtClean="0"/>
              <a:t>5 tot 6 dagen</a:t>
            </a:r>
          </a:p>
          <a:p>
            <a:pPr lvl="1"/>
            <a:r>
              <a:rPr lang="nl-NL" sz="1200" b="1" dirty="0" smtClean="0"/>
              <a:t>Vervangings%: </a:t>
            </a:r>
            <a:r>
              <a:rPr lang="nl-NL" sz="1200" dirty="0" smtClean="0"/>
              <a:t>40 tot 45 %</a:t>
            </a:r>
          </a:p>
          <a:p>
            <a:r>
              <a:rPr lang="nl-NL" sz="2400" dirty="0" smtClean="0"/>
              <a:t>Gezondheid:</a:t>
            </a:r>
          </a:p>
          <a:p>
            <a:pPr lvl="1"/>
            <a:r>
              <a:rPr lang="nl-NL" sz="1200" b="1" dirty="0" smtClean="0"/>
              <a:t>DDD</a:t>
            </a:r>
            <a:r>
              <a:rPr lang="nl-NL" sz="1200" dirty="0" smtClean="0"/>
              <a:t>: Onder de 10</a:t>
            </a:r>
          </a:p>
          <a:p>
            <a:pPr lvl="1"/>
            <a:r>
              <a:rPr lang="nl-NL" sz="1200" b="1" dirty="0" smtClean="0"/>
              <a:t>Sterfte-% tot spenen</a:t>
            </a:r>
            <a:r>
              <a:rPr lang="nl-NL" sz="1200" dirty="0" smtClean="0"/>
              <a:t>: 10 – 13 %</a:t>
            </a:r>
          </a:p>
          <a:p>
            <a:pPr lvl="1"/>
            <a:r>
              <a:rPr lang="nl-NL" sz="1200" b="1" dirty="0" smtClean="0"/>
              <a:t>Sterfte-% na spenen</a:t>
            </a:r>
            <a:r>
              <a:rPr lang="nl-NL" sz="1200" dirty="0" smtClean="0"/>
              <a:t>: 2 tot 3 %</a:t>
            </a:r>
          </a:p>
          <a:p>
            <a:pPr lvl="1"/>
            <a:r>
              <a:rPr lang="nl-NL" sz="1200" b="1" dirty="0" smtClean="0"/>
              <a:t>%-uitval vleesvarkens </a:t>
            </a:r>
            <a:r>
              <a:rPr lang="nl-NL" sz="1200" dirty="0" smtClean="0"/>
              <a:t>: 2 tot 3 %</a:t>
            </a:r>
            <a:endParaRPr lang="nl-NL" sz="1200" dirty="0"/>
          </a:p>
          <a:p>
            <a:r>
              <a:rPr lang="nl-NL" sz="2400" dirty="0" smtClean="0"/>
              <a:t>Productie:</a:t>
            </a:r>
          </a:p>
          <a:p>
            <a:pPr lvl="1"/>
            <a:r>
              <a:rPr lang="nl-NL" sz="1200" b="1" dirty="0" smtClean="0"/>
              <a:t>Aantal gespeende biggen per jaar</a:t>
            </a:r>
            <a:r>
              <a:rPr lang="nl-NL" sz="1200" dirty="0" smtClean="0"/>
              <a:t>: 30 gespeende biggen per zeug per jaar</a:t>
            </a:r>
          </a:p>
          <a:p>
            <a:pPr lvl="1"/>
            <a:r>
              <a:rPr lang="nl-NL" sz="1200" b="1" dirty="0" smtClean="0"/>
              <a:t>Aantal grootgebrachte biggen per jaar</a:t>
            </a:r>
            <a:r>
              <a:rPr lang="nl-NL" sz="1200" dirty="0" smtClean="0"/>
              <a:t>: 28 grootgebrachte biggen per zeug per jaar</a:t>
            </a:r>
          </a:p>
          <a:p>
            <a:pPr lvl="1"/>
            <a:r>
              <a:rPr lang="nl-NL" sz="1200" b="1" dirty="0" smtClean="0"/>
              <a:t>Groei per dag</a:t>
            </a:r>
            <a:r>
              <a:rPr lang="nl-NL" sz="1200" dirty="0" smtClean="0"/>
              <a:t>: 800 -  850 gram per dag</a:t>
            </a:r>
          </a:p>
          <a:p>
            <a:pPr lvl="1"/>
            <a:r>
              <a:rPr lang="nl-NL" sz="1200" b="1" dirty="0" smtClean="0"/>
              <a:t>Voederconversie</a:t>
            </a:r>
            <a:r>
              <a:rPr lang="nl-NL" sz="1200" dirty="0" smtClean="0"/>
              <a:t>: 2,5 - 2,6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89826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Economische kengetallen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135859"/>
              </p:ext>
            </p:extLst>
          </p:nvPr>
        </p:nvGraphicFramePr>
        <p:xfrm>
          <a:off x="1259632" y="1196975"/>
          <a:ext cx="7427169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723">
                  <a:extLst>
                    <a:ext uri="{9D8B030D-6E8A-4147-A177-3AD203B41FA5}">
                      <a16:colId xmlns:a16="http://schemas.microsoft.com/office/drawing/2014/main" val="1767849446"/>
                    </a:ext>
                  </a:extLst>
                </a:gridCol>
                <a:gridCol w="2475723">
                  <a:extLst>
                    <a:ext uri="{9D8B030D-6E8A-4147-A177-3AD203B41FA5}">
                      <a16:colId xmlns:a16="http://schemas.microsoft.com/office/drawing/2014/main" val="261574047"/>
                    </a:ext>
                  </a:extLst>
                </a:gridCol>
                <a:gridCol w="2475723">
                  <a:extLst>
                    <a:ext uri="{9D8B030D-6E8A-4147-A177-3AD203B41FA5}">
                      <a16:colId xmlns:a16="http://schemas.microsoft.com/office/drawing/2014/main" val="1575930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Melkvee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Varkens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19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Voerwinst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X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Omzet en aanwas</a:t>
                      </a:r>
                      <a:r>
                        <a:rPr lang="nl-NL" baseline="0" dirty="0" smtClean="0"/>
                        <a:t> - voerkosten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017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Saldo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Opbrengsten</a:t>
                      </a:r>
                      <a:r>
                        <a:rPr lang="nl-NL" baseline="0" dirty="0" smtClean="0"/>
                        <a:t> – toegerekende kosten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Opbrengsten</a:t>
                      </a:r>
                      <a:r>
                        <a:rPr lang="nl-NL" baseline="0" dirty="0" smtClean="0"/>
                        <a:t> – toegerekende kosten</a:t>
                      </a:r>
                      <a:endParaRPr lang="nl-NL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124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Toegerekende kosten: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Aankoop dieren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Voerkosten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Gezondheidskosten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Fokkerijkosten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Energiekosten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mestkosten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Veekosten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Etc..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775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25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Gemiddelden economische kengetallen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627111"/>
              </p:ext>
            </p:extLst>
          </p:nvPr>
        </p:nvGraphicFramePr>
        <p:xfrm>
          <a:off x="467545" y="1196975"/>
          <a:ext cx="8219256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752">
                  <a:extLst>
                    <a:ext uri="{9D8B030D-6E8A-4147-A177-3AD203B41FA5}">
                      <a16:colId xmlns:a16="http://schemas.microsoft.com/office/drawing/2014/main" val="1767849446"/>
                    </a:ext>
                  </a:extLst>
                </a:gridCol>
                <a:gridCol w="2739752">
                  <a:extLst>
                    <a:ext uri="{9D8B030D-6E8A-4147-A177-3AD203B41FA5}">
                      <a16:colId xmlns:a16="http://schemas.microsoft.com/office/drawing/2014/main" val="261574047"/>
                    </a:ext>
                  </a:extLst>
                </a:gridCol>
                <a:gridCol w="2739752">
                  <a:extLst>
                    <a:ext uri="{9D8B030D-6E8A-4147-A177-3AD203B41FA5}">
                      <a16:colId xmlns:a16="http://schemas.microsoft.com/office/drawing/2014/main" val="1575930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Melkvee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Varkens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19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Voerwinst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X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Zeugen (2018): € 516</a:t>
                      </a:r>
                    </a:p>
                    <a:p>
                      <a:pPr algn="ctr"/>
                      <a:r>
                        <a:rPr lang="nl-NL" dirty="0" smtClean="0"/>
                        <a:t>Vleesvarkens</a:t>
                      </a:r>
                      <a:r>
                        <a:rPr lang="nl-NL" baseline="0" dirty="0" smtClean="0"/>
                        <a:t> (2018): € 83 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017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Saldo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€ 2.000</a:t>
                      </a:r>
                      <a:r>
                        <a:rPr lang="nl-NL" baseline="0" dirty="0" smtClean="0"/>
                        <a:t> - € 2.300 per koe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Zeugen (2018): € 360</a:t>
                      </a:r>
                    </a:p>
                    <a:p>
                      <a:pPr algn="ctr"/>
                      <a:r>
                        <a:rPr lang="nl-NL" dirty="0" smtClean="0"/>
                        <a:t>Vleesvarkens</a:t>
                      </a:r>
                      <a:r>
                        <a:rPr lang="nl-NL" baseline="0" dirty="0" smtClean="0"/>
                        <a:t> (2018): € 78</a:t>
                      </a:r>
                      <a:endParaRPr lang="nl-NL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124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Toegerekende kosten: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Aankoop dieren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Voerkosten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Gezondheidskosten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Fokkerijkosten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Energiekosten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mestkosten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Veekosten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dirty="0" smtClean="0"/>
                        <a:t>Etc..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775751"/>
                  </a:ext>
                </a:extLst>
              </a:tr>
            </a:tbl>
          </a:graphicData>
        </a:graphic>
      </p:graphicFrame>
      <p:pic>
        <p:nvPicPr>
          <p:cNvPr id="1026" name="Picture 2" descr="Afbeeldingsresultaat voor toegerekende kos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173" y="4098607"/>
            <a:ext cx="4314825" cy="2619375"/>
          </a:xfrm>
          <a:prstGeom prst="rect">
            <a:avLst/>
          </a:prstGeom>
          <a:noFill/>
          <a:ln w="254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14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kengetallen?</a:t>
            </a:r>
            <a:endParaRPr lang="nl-NL" dirty="0"/>
          </a:p>
        </p:txBody>
      </p:sp>
      <p:pic>
        <p:nvPicPr>
          <p:cNvPr id="1026" name="Picture 2" descr="Afbeeldingsresultaat voor Vergelijke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99024"/>
            <a:ext cx="4148242" cy="276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appels met appels vergelijk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3962248"/>
            <a:ext cx="4588177" cy="263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139952" y="3398095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>
                <a:latin typeface="Bodoni MT Black" panose="02070A03080606020203" pitchFamily="18" charset="0"/>
              </a:rPr>
              <a:t>OF</a:t>
            </a:r>
            <a:endParaRPr lang="nl-NL" sz="4400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961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Nadelen 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2400" dirty="0"/>
              <a:t>Kengetallen hebben slechts betrekking op het verleden en geven geen zekerheid over de toekomst,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/>
              <a:t>Kengetallen zijn veelal slechts een </a:t>
            </a:r>
            <a:r>
              <a:rPr lang="nl-NL" sz="2400" dirty="0" smtClean="0"/>
              <a:t>momentopname,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Kengetallen </a:t>
            </a:r>
            <a:r>
              <a:rPr lang="nl-NL" sz="2400" dirty="0"/>
              <a:t>zijn vaak gebaseerd op aannames (veronderstellingen).</a:t>
            </a:r>
          </a:p>
          <a:p>
            <a:endParaRPr lang="nl-NL" dirty="0"/>
          </a:p>
        </p:txBody>
      </p:sp>
      <p:pic>
        <p:nvPicPr>
          <p:cNvPr id="3074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81128"/>
            <a:ext cx="4483323" cy="192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14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Technische 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001156"/>
            <a:ext cx="6635080" cy="4929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Geeft een beeld over m.n. de voeding, gezondheid, fokkerij, vruchtbaarheid, voortplanting en de productie van een bedrijf.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Technische kengetallen worden uitgedrukt in: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NL" sz="2000" dirty="0" smtClean="0"/>
              <a:t>Aantallen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NL" sz="2000" dirty="0" smtClean="0"/>
              <a:t>Kilo’s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NL" sz="2000" dirty="0" smtClean="0"/>
              <a:t>procenten</a:t>
            </a:r>
            <a:endParaRPr lang="nl-NL" sz="2000" dirty="0"/>
          </a:p>
        </p:txBody>
      </p:sp>
      <p:pic>
        <p:nvPicPr>
          <p:cNvPr id="2052" name="Picture 4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465862"/>
            <a:ext cx="2718765" cy="3333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9449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Economische 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</a:t>
            </a:r>
            <a:r>
              <a:rPr lang="nl-NL" dirty="0" smtClean="0"/>
              <a:t>s </a:t>
            </a:r>
            <a:r>
              <a:rPr lang="nl-NL" dirty="0"/>
              <a:t>een </a:t>
            </a:r>
            <a:r>
              <a:rPr lang="nl-NL" dirty="0" smtClean="0"/>
              <a:t>verhoudingsgetal</a:t>
            </a:r>
            <a:r>
              <a:rPr lang="nl-NL" dirty="0"/>
              <a:t> en bestaat uit louter </a:t>
            </a:r>
            <a:r>
              <a:rPr lang="nl-NL" dirty="0" smtClean="0"/>
              <a:t>financieel-economische gegevens</a:t>
            </a:r>
          </a:p>
          <a:p>
            <a:r>
              <a:rPr lang="nl-NL" dirty="0" smtClean="0"/>
              <a:t>Vaak samengesteld kengetal</a:t>
            </a:r>
          </a:p>
          <a:p>
            <a:r>
              <a:rPr lang="nl-NL" dirty="0" smtClean="0"/>
              <a:t>Wordt </a:t>
            </a:r>
            <a:r>
              <a:rPr lang="nl-NL" smtClean="0"/>
              <a:t>vaak uitgedrukt in euro’s </a:t>
            </a:r>
            <a:endParaRPr lang="nl-NL" dirty="0"/>
          </a:p>
        </p:txBody>
      </p:sp>
      <p:pic>
        <p:nvPicPr>
          <p:cNvPr id="1026" name="Picture 2" descr="Afbeeldingsresultaat voor eu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830208"/>
            <a:ext cx="3242260" cy="302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06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Primaire kengetallen = gemeten kengetallen: voorbeelden?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Secundaire kengetallen = Samengestelde kengetallen = berekende kengetallen: voorbeelden?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435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392" y="3105884"/>
            <a:ext cx="6645216" cy="6462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412776"/>
            <a:ext cx="6645216" cy="646232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1331640" y="764704"/>
            <a:ext cx="664542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sz="3900" b="1" dirty="0" smtClean="0"/>
              <a:t>Opdracht</a:t>
            </a:r>
          </a:p>
          <a:p>
            <a:r>
              <a:rPr lang="nl-NL" sz="3200" b="1" dirty="0" smtClean="0"/>
              <a:t>Technische en economische kengetallen</a:t>
            </a:r>
            <a:endParaRPr lang="nl-NL" sz="3200" b="1" dirty="0"/>
          </a:p>
          <a:p>
            <a:endParaRPr lang="nl-NL" sz="3900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963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920879" cy="648072"/>
          </a:xfrm>
        </p:spPr>
        <p:txBody>
          <a:bodyPr/>
          <a:lstStyle/>
          <a:p>
            <a:r>
              <a:rPr lang="nl-NL" dirty="0" smtClean="0"/>
              <a:t>Technische kengetallen melkvee &amp; varkens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515248"/>
              </p:ext>
            </p:extLst>
          </p:nvPr>
        </p:nvGraphicFramePr>
        <p:xfrm>
          <a:off x="107504" y="1772816"/>
          <a:ext cx="878497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5">
                  <a:extLst>
                    <a:ext uri="{9D8B030D-6E8A-4147-A177-3AD203B41FA5}">
                      <a16:colId xmlns:a16="http://schemas.microsoft.com/office/drawing/2014/main" val="3744484900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836974672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3531216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Melkvee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Varkens</a:t>
                      </a:r>
                      <a:endParaRPr lang="nl-N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10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Voeding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err="1" smtClean="0"/>
                        <a:t>Voerefficiëntìe</a:t>
                      </a:r>
                      <a:endParaRPr lang="nl-NL" sz="12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Kilo krachtvoer</a:t>
                      </a:r>
                      <a:r>
                        <a:rPr lang="nl-NL" sz="1200" baseline="0" dirty="0" smtClean="0"/>
                        <a:t> per 100 kilo melk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baseline="0" dirty="0" smtClean="0"/>
                        <a:t>Kg ds per ha gras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baseline="0" dirty="0" smtClean="0"/>
                        <a:t>Kg ds per ha mais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Kilo zeugenvoer per g.a.z. per jaar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Kilo biggenvoer per grootgebrachte big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Kilo voeropname per vleesvarken</a:t>
                      </a:r>
                      <a:r>
                        <a:rPr lang="nl-NL" sz="1200" baseline="0" dirty="0" smtClean="0"/>
                        <a:t> per dag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baseline="0" dirty="0" smtClean="0"/>
                        <a:t>Kilo  vleesvarkenvoer per opgelegde big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219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Fokkerij,</a:t>
                      </a:r>
                    </a:p>
                    <a:p>
                      <a:r>
                        <a:rPr lang="nl-NL" dirty="0" smtClean="0"/>
                        <a:t>Vruchtbaarheid</a:t>
                      </a:r>
                      <a:r>
                        <a:rPr lang="nl-NL" baseline="0" dirty="0" smtClean="0"/>
                        <a:t> en </a:t>
                      </a:r>
                    </a:p>
                    <a:p>
                      <a:r>
                        <a:rPr lang="nl-NL" baseline="0" dirty="0" smtClean="0"/>
                        <a:t>Voortplanting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baseline="0" dirty="0" smtClean="0"/>
                        <a:t>TKT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baseline="0" dirty="0" smtClean="0"/>
                        <a:t>Inseminatiegetal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Interval afkalven</a:t>
                      </a:r>
                      <a:r>
                        <a:rPr lang="nl-NL" sz="1200" baseline="0" dirty="0" smtClean="0"/>
                        <a:t> tot 1</a:t>
                      </a:r>
                      <a:r>
                        <a:rPr lang="nl-NL" sz="1200" baseline="30000" dirty="0" smtClean="0"/>
                        <a:t>e</a:t>
                      </a:r>
                      <a:r>
                        <a:rPr lang="nl-NL" sz="1200" baseline="0" dirty="0" smtClean="0"/>
                        <a:t> inseminatie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baseline="0" dirty="0" smtClean="0"/>
                        <a:t>Vervangings%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Worpindex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Afbigpercentage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Interval</a:t>
                      </a:r>
                      <a:r>
                        <a:rPr lang="nl-NL" sz="1200" baseline="0" dirty="0" smtClean="0"/>
                        <a:t> spenen – 1</a:t>
                      </a:r>
                      <a:r>
                        <a:rPr lang="nl-NL" sz="1200" baseline="30000" dirty="0" smtClean="0"/>
                        <a:t>e</a:t>
                      </a:r>
                      <a:r>
                        <a:rPr lang="nl-NL" sz="1200" baseline="0" dirty="0" smtClean="0"/>
                        <a:t> inseminatie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baseline="0" dirty="0" smtClean="0"/>
                        <a:t>Vervangings%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771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Gezondheid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DDD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Uitval% kalveren onder 48 uur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Gemiddelde leeftijd veestapel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Celgetal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DDD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dirty="0" smtClean="0"/>
                        <a:t>Sterfte-%</a:t>
                      </a:r>
                      <a:r>
                        <a:rPr lang="nl-NL" sz="1200" baseline="0" dirty="0" smtClean="0"/>
                        <a:t> tot spenen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baseline="0" dirty="0" smtClean="0"/>
                        <a:t>Sterfte-% na spenen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200" baseline="0" dirty="0" smtClean="0"/>
                        <a:t>%-uitval vleesvarkens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340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Productie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400" dirty="0" smtClean="0"/>
                        <a:t>Kg melkproductie per koe per jaar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400" dirty="0" smtClean="0"/>
                        <a:t>% vet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400" dirty="0" smtClean="0"/>
                        <a:t>% eiwit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400" dirty="0" smtClean="0"/>
                        <a:t>BSK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400" dirty="0" smtClean="0"/>
                        <a:t>Aantal gespeende biggen per jaar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400" dirty="0" smtClean="0"/>
                        <a:t>Aantal grootgebrachte biggen per jaar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400" dirty="0" smtClean="0"/>
                        <a:t>Groei per dag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400" dirty="0" smtClean="0"/>
                        <a:t>Voederconversie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631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16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7736" y="404664"/>
            <a:ext cx="6840760" cy="648072"/>
          </a:xfrm>
        </p:spPr>
        <p:txBody>
          <a:bodyPr/>
          <a:lstStyle/>
          <a:p>
            <a:r>
              <a:rPr lang="nl-NL" dirty="0" smtClean="0"/>
              <a:t>Betekenis technische kengetallen melkvee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1136" y="980728"/>
            <a:ext cx="9144000" cy="5616624"/>
          </a:xfrm>
        </p:spPr>
        <p:txBody>
          <a:bodyPr>
            <a:normAutofit/>
          </a:bodyPr>
          <a:lstStyle/>
          <a:p>
            <a:r>
              <a:rPr lang="nl-NL" sz="2400" dirty="0" smtClean="0"/>
              <a:t>Voeding:</a:t>
            </a:r>
          </a:p>
          <a:p>
            <a:pPr lvl="1"/>
            <a:r>
              <a:rPr lang="nl-NL" sz="1200" b="1" dirty="0" smtClean="0"/>
              <a:t>Voerefficiëntie</a:t>
            </a:r>
            <a:r>
              <a:rPr lang="nl-NL" sz="1200" dirty="0" smtClean="0"/>
              <a:t>: </a:t>
            </a:r>
            <a:r>
              <a:rPr lang="nl-NL" sz="1200" dirty="0"/>
              <a:t>de hoeveelheid kg </a:t>
            </a:r>
            <a:r>
              <a:rPr lang="nl-NL" sz="1200" dirty="0" smtClean="0"/>
              <a:t>melk </a:t>
            </a:r>
            <a:r>
              <a:rPr lang="nl-NL" sz="1200" dirty="0"/>
              <a:t>er geproduceerd kan worden uit 1 kg ds voer</a:t>
            </a:r>
          </a:p>
          <a:p>
            <a:pPr lvl="1"/>
            <a:r>
              <a:rPr lang="nl-NL" sz="1200" b="1" dirty="0" smtClean="0"/>
              <a:t>Kilo krachtvoer </a:t>
            </a:r>
            <a:r>
              <a:rPr lang="nl-NL" sz="1200" dirty="0" smtClean="0"/>
              <a:t>per 100 kilo melk: hoeveel kilo krachtvoer heeft een koe nodig voor het produceren van 100 kilo melk</a:t>
            </a:r>
          </a:p>
          <a:p>
            <a:pPr lvl="1"/>
            <a:r>
              <a:rPr lang="nl-NL" sz="1200" b="1" dirty="0" smtClean="0"/>
              <a:t>Kilo ds per ha gras</a:t>
            </a:r>
            <a:r>
              <a:rPr lang="nl-NL" sz="1200" dirty="0" smtClean="0"/>
              <a:t>: hoeveel kilo ds komt er van 1 ha grasland af per jaar</a:t>
            </a:r>
          </a:p>
          <a:p>
            <a:pPr lvl="1"/>
            <a:r>
              <a:rPr lang="nl-NL" sz="1200" b="1" dirty="0" smtClean="0"/>
              <a:t>Kilo ds per ha mais</a:t>
            </a:r>
            <a:r>
              <a:rPr lang="nl-NL" sz="1200" dirty="0" smtClean="0"/>
              <a:t>: </a:t>
            </a:r>
            <a:r>
              <a:rPr lang="nl-NL" sz="1200" dirty="0"/>
              <a:t>hoeveel kilo ds komt er van 1 ha </a:t>
            </a:r>
            <a:r>
              <a:rPr lang="nl-NL" sz="1200" dirty="0" smtClean="0"/>
              <a:t>maisland </a:t>
            </a:r>
            <a:r>
              <a:rPr lang="nl-NL" sz="1200" dirty="0"/>
              <a:t>af per </a:t>
            </a:r>
            <a:r>
              <a:rPr lang="nl-NL" sz="1200" dirty="0" smtClean="0"/>
              <a:t>jaar</a:t>
            </a:r>
          </a:p>
          <a:p>
            <a:r>
              <a:rPr lang="nl-NL" sz="2400" dirty="0" smtClean="0"/>
              <a:t>Fokkerij, Vruchtbaarheid en voortplanting:</a:t>
            </a:r>
          </a:p>
          <a:p>
            <a:pPr lvl="1"/>
            <a:r>
              <a:rPr lang="nl-NL" sz="1200" b="1" dirty="0" smtClean="0"/>
              <a:t>TKT</a:t>
            </a:r>
            <a:r>
              <a:rPr lang="nl-NL" sz="1200" dirty="0" smtClean="0"/>
              <a:t>: De tijd tussen twee opeenvolgende afkalvingen</a:t>
            </a:r>
          </a:p>
          <a:p>
            <a:pPr lvl="1"/>
            <a:r>
              <a:rPr lang="nl-NL" sz="1200" b="1" dirty="0" smtClean="0"/>
              <a:t>Inseminatiegetal</a:t>
            </a:r>
            <a:r>
              <a:rPr lang="nl-NL" sz="1200" dirty="0" smtClean="0"/>
              <a:t>: Het aantal inseminatie die nodig zijn om een koe dragend te krijgen</a:t>
            </a:r>
          </a:p>
          <a:p>
            <a:pPr lvl="1"/>
            <a:r>
              <a:rPr lang="nl-NL" sz="1200" b="1" dirty="0" smtClean="0"/>
              <a:t>Interval afkalven tot 1</a:t>
            </a:r>
            <a:r>
              <a:rPr lang="nl-NL" sz="1200" b="1" baseline="30000" dirty="0" smtClean="0"/>
              <a:t>e</a:t>
            </a:r>
            <a:r>
              <a:rPr lang="nl-NL" sz="1200" b="1" dirty="0" smtClean="0"/>
              <a:t> inseminatie: </a:t>
            </a:r>
            <a:r>
              <a:rPr lang="nl-NL" sz="1200" dirty="0" smtClean="0"/>
              <a:t>Hoeveel dagen na het afkalven duurt het voordat een koe weer wordt geïnsemineerd</a:t>
            </a:r>
          </a:p>
          <a:p>
            <a:pPr lvl="1"/>
            <a:r>
              <a:rPr lang="nl-NL" sz="1200" b="1" dirty="0" smtClean="0"/>
              <a:t>Vervangings%: </a:t>
            </a:r>
            <a:r>
              <a:rPr lang="nl-NL" sz="1200" dirty="0" smtClean="0"/>
              <a:t>hoeveel koeien worden er jaarlijks vervangen uitgedrukt in procenten</a:t>
            </a:r>
          </a:p>
          <a:p>
            <a:r>
              <a:rPr lang="nl-NL" sz="2400" dirty="0" smtClean="0"/>
              <a:t>Gezondheid:</a:t>
            </a:r>
          </a:p>
          <a:p>
            <a:pPr lvl="1"/>
            <a:r>
              <a:rPr lang="nl-NL" sz="1200" b="1" dirty="0" smtClean="0"/>
              <a:t>DDD</a:t>
            </a:r>
            <a:r>
              <a:rPr lang="nl-NL" sz="1200" dirty="0" smtClean="0"/>
              <a:t>: Dierdagdosering, de hoeveelheid antibioticumgebruik</a:t>
            </a:r>
          </a:p>
          <a:p>
            <a:pPr lvl="1"/>
            <a:r>
              <a:rPr lang="nl-NL" sz="1200" b="1" dirty="0" smtClean="0"/>
              <a:t>Uitval% kalveren onder 48 uur</a:t>
            </a:r>
            <a:r>
              <a:rPr lang="nl-NL" sz="1200" dirty="0" smtClean="0"/>
              <a:t>: Hoeveel procent kalveren sterven de eerste 48 uur</a:t>
            </a:r>
          </a:p>
          <a:p>
            <a:pPr lvl="1"/>
            <a:r>
              <a:rPr lang="nl-NL" sz="1200" b="1" dirty="0"/>
              <a:t>Gemiddeld leeftijd veestapel</a:t>
            </a:r>
            <a:r>
              <a:rPr lang="nl-NL" sz="1200" dirty="0"/>
              <a:t>: Hoe oud zijn de koeien </a:t>
            </a:r>
            <a:r>
              <a:rPr lang="nl-NL" sz="1200" dirty="0" smtClean="0"/>
              <a:t>gemiddeld</a:t>
            </a:r>
          </a:p>
          <a:p>
            <a:pPr lvl="1"/>
            <a:r>
              <a:rPr lang="nl-NL" sz="1200" b="1" dirty="0" smtClean="0"/>
              <a:t>Celgetal</a:t>
            </a:r>
            <a:r>
              <a:rPr lang="nl-NL" sz="1200" dirty="0" smtClean="0"/>
              <a:t>: De hoeveelheid cellen in de melk, zegt iets uiergezondheid</a:t>
            </a:r>
            <a:endParaRPr lang="nl-NL" sz="1200" dirty="0"/>
          </a:p>
          <a:p>
            <a:r>
              <a:rPr lang="nl-NL" sz="2400" dirty="0" smtClean="0"/>
              <a:t>Productie:</a:t>
            </a:r>
          </a:p>
          <a:p>
            <a:pPr lvl="1"/>
            <a:r>
              <a:rPr lang="nl-NL" sz="1200" b="1" dirty="0" smtClean="0"/>
              <a:t>Kilo melkproductie per koe per jaar</a:t>
            </a:r>
            <a:r>
              <a:rPr lang="nl-NL" sz="1200" dirty="0" smtClean="0"/>
              <a:t>: hoeveel kilo produceert een koe per jaar</a:t>
            </a:r>
          </a:p>
          <a:p>
            <a:pPr lvl="1"/>
            <a:r>
              <a:rPr lang="nl-NL" sz="1200" b="1" dirty="0" smtClean="0"/>
              <a:t>%vet</a:t>
            </a:r>
            <a:r>
              <a:rPr lang="nl-NL" sz="1200" dirty="0" smtClean="0"/>
              <a:t>: de hoeveelheid vet in de melk in procenten</a:t>
            </a:r>
          </a:p>
          <a:p>
            <a:pPr lvl="1"/>
            <a:r>
              <a:rPr lang="nl-NL" sz="1200" b="1" dirty="0" smtClean="0"/>
              <a:t>% eiwit</a:t>
            </a:r>
            <a:r>
              <a:rPr lang="nl-NL" sz="1200" dirty="0" smtClean="0"/>
              <a:t>: de hoeveelheid eiwit in de melk in procenten</a:t>
            </a:r>
          </a:p>
          <a:p>
            <a:pPr lvl="1"/>
            <a:r>
              <a:rPr lang="nl-NL" sz="1200" b="1" dirty="0" smtClean="0"/>
              <a:t>BSK</a:t>
            </a:r>
            <a:r>
              <a:rPr lang="nl-NL" sz="1200" dirty="0" smtClean="0"/>
              <a:t>: </a:t>
            </a:r>
            <a:r>
              <a:rPr lang="nl-NL" sz="1200" dirty="0" err="1" smtClean="0"/>
              <a:t>BedrijfsStandaardKoe</a:t>
            </a:r>
            <a:r>
              <a:rPr lang="nl-NL" sz="1200" dirty="0" smtClean="0"/>
              <a:t>, hoeveel kilo melk produceert gestandaardiseerd koe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405789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gemene powerpoint Sterk Merk 2014-2015.pptx" id="{00CBBA46-BF44-41D2-ACA5-835B31DC845C}" vid="{90BE0B73-40E1-4A2C-AA6C-067AE43913A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Algemene powerpoint Sterk Merk 2014-2015</Template>
  <TotalTime>9948</TotalTime>
  <Words>1052</Words>
  <Application>Microsoft Office PowerPoint</Application>
  <PresentationFormat>Diavoorstelling (4:3)</PresentationFormat>
  <Paragraphs>187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Bodoni MT Black</vt:lpstr>
      <vt:lpstr>Calibri</vt:lpstr>
      <vt:lpstr>Wingdings</vt:lpstr>
      <vt:lpstr>Kantoorthema</vt:lpstr>
      <vt:lpstr>PowerPoint-presentatie</vt:lpstr>
      <vt:lpstr>Waarom kengetallen?</vt:lpstr>
      <vt:lpstr>Nadelen kengetallen</vt:lpstr>
      <vt:lpstr>Technische kengetallen</vt:lpstr>
      <vt:lpstr>Economische kengetallen</vt:lpstr>
      <vt:lpstr>Soorten kengetallen</vt:lpstr>
      <vt:lpstr>PowerPoint-presentatie</vt:lpstr>
      <vt:lpstr>Technische kengetallen melkvee &amp; varkens</vt:lpstr>
      <vt:lpstr>Betekenis technische kengetallen melkvee</vt:lpstr>
      <vt:lpstr>Betekenis technische kengetallen varkens</vt:lpstr>
      <vt:lpstr>Normen technische kengetallen melkvee</vt:lpstr>
      <vt:lpstr>Betekenis technische kengetallen varkens</vt:lpstr>
      <vt:lpstr>Economische kengetallen</vt:lpstr>
      <vt:lpstr>Gemiddelden economische kengetallen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Wijnstok</dc:creator>
  <cp:lastModifiedBy>Wim Vugteveen</cp:lastModifiedBy>
  <cp:revision>115</cp:revision>
  <cp:lastPrinted>2018-09-19T13:48:29Z</cp:lastPrinted>
  <dcterms:created xsi:type="dcterms:W3CDTF">2016-01-26T10:40:10Z</dcterms:created>
  <dcterms:modified xsi:type="dcterms:W3CDTF">2019-06-04T12:46:39Z</dcterms:modified>
</cp:coreProperties>
</file>