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7" r:id="rId2"/>
    <p:sldId id="302" r:id="rId3"/>
    <p:sldId id="259" r:id="rId4"/>
    <p:sldId id="266" r:id="rId5"/>
    <p:sldId id="304" r:id="rId6"/>
    <p:sldId id="262" r:id="rId7"/>
    <p:sldId id="305" r:id="rId8"/>
    <p:sldId id="306" r:id="rId9"/>
    <p:sldId id="268" r:id="rId10"/>
    <p:sldId id="269" r:id="rId11"/>
    <p:sldId id="263" r:id="rId12"/>
    <p:sldId id="272" r:id="rId13"/>
    <p:sldId id="270" r:id="rId14"/>
    <p:sldId id="274" r:id="rId15"/>
    <p:sldId id="307" r:id="rId16"/>
    <p:sldId id="308" r:id="rId17"/>
    <p:sldId id="273" r:id="rId18"/>
    <p:sldId id="275" r:id="rId19"/>
    <p:sldId id="276" r:id="rId20"/>
    <p:sldId id="303" r:id="rId21"/>
    <p:sldId id="309" r:id="rId22"/>
    <p:sldId id="310" r:id="rId23"/>
    <p:sldId id="260" r:id="rId24"/>
    <p:sldId id="264" r:id="rId25"/>
    <p:sldId id="265" r:id="rId26"/>
    <p:sldId id="311"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95"/>
    <p:restoredTop sz="94626"/>
  </p:normalViewPr>
  <p:slideViewPr>
    <p:cSldViewPr snapToGrid="0" snapToObjects="1">
      <p:cViewPr varScale="1">
        <p:scale>
          <a:sx n="104" d="100"/>
          <a:sy n="104" d="100"/>
        </p:scale>
        <p:origin x="768" y="200"/>
      </p:cViewPr>
      <p:guideLst/>
    </p:cSldViewPr>
  </p:slideViewPr>
  <p:outlineViewPr>
    <p:cViewPr>
      <p:scale>
        <a:sx n="33" d="100"/>
        <a:sy n="33" d="100"/>
      </p:scale>
      <p:origin x="0" y="-708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A7749-9EE3-284E-81CA-C3D2BCD20AF4}" type="datetimeFigureOut">
              <a:rPr lang="nl-NL" smtClean="0"/>
              <a:t>06-06-19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C3F16-15DF-8243-8634-F46A6DCCBE97}" type="slidenum">
              <a:rPr lang="nl-NL" smtClean="0"/>
              <a:t>‹nr.›</a:t>
            </a:fld>
            <a:endParaRPr lang="nl-NL"/>
          </a:p>
        </p:txBody>
      </p:sp>
    </p:spTree>
    <p:extLst>
      <p:ext uri="{BB962C8B-B14F-4D97-AF65-F5344CB8AC3E}">
        <p14:creationId xmlns:p14="http://schemas.microsoft.com/office/powerpoint/2010/main" val="240667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1927 tot ca. 1948 bepaalde het Hollywood filmstudie systeem welke films in het land getoond konden en mochten worden. </a:t>
            </a:r>
          </a:p>
          <a:p>
            <a:endParaRPr lang="nl-NL" dirty="0"/>
          </a:p>
          <a:p>
            <a:r>
              <a:rPr lang="nl-NL" dirty="0"/>
              <a:t>Vijf grote Hollywood studio’s bezaten grandtheaters, waar zij alleen films lieten zien die geproduceerd waren door hun studio’s en gespeeld door acteurs die bij hun onder contract stonden. </a:t>
            </a:r>
          </a:p>
          <a:p>
            <a:endParaRPr lang="nl-NL" dirty="0"/>
          </a:p>
          <a:p>
            <a:r>
              <a:rPr lang="nl-NL" dirty="0"/>
              <a:t>Steracteurs hadden hierdoor weinig keus en moesten wel contracten sluiten bij deze studio’s tijdens deze gouden periode. </a:t>
            </a:r>
          </a:p>
          <a:p>
            <a:endParaRPr lang="nl-NL" dirty="0"/>
          </a:p>
        </p:txBody>
      </p:sp>
      <p:sp>
        <p:nvSpPr>
          <p:cNvPr id="4" name="Tijdelijke aanduiding voor dianummer 3"/>
          <p:cNvSpPr>
            <a:spLocks noGrp="1"/>
          </p:cNvSpPr>
          <p:nvPr>
            <p:ph type="sldNum" sz="quarter" idx="5"/>
          </p:nvPr>
        </p:nvSpPr>
        <p:spPr/>
        <p:txBody>
          <a:bodyPr/>
          <a:lstStyle/>
          <a:p>
            <a:fld id="{4B9C3F16-15DF-8243-8634-F46A6DCCBE97}" type="slidenum">
              <a:rPr lang="nl-NL" smtClean="0"/>
              <a:t>3</a:t>
            </a:fld>
            <a:endParaRPr lang="nl-NL"/>
          </a:p>
        </p:txBody>
      </p:sp>
    </p:spTree>
    <p:extLst>
      <p:ext uri="{BB962C8B-B14F-4D97-AF65-F5344CB8AC3E}">
        <p14:creationId xmlns:p14="http://schemas.microsoft.com/office/powerpoint/2010/main" val="319014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B9C3F16-15DF-8243-8634-F46A6DCCBE97}" type="slidenum">
              <a:rPr lang="nl-NL" smtClean="0"/>
              <a:t>5</a:t>
            </a:fld>
            <a:endParaRPr lang="nl-NL"/>
          </a:p>
        </p:txBody>
      </p:sp>
    </p:spTree>
    <p:extLst>
      <p:ext uri="{BB962C8B-B14F-4D97-AF65-F5344CB8AC3E}">
        <p14:creationId xmlns:p14="http://schemas.microsoft.com/office/powerpoint/2010/main" val="1115386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333333"/>
                </a:solidFill>
                <a:latin typeface="vpro_vesta"/>
              </a:rPr>
              <a:t>'De' moord uit de filmgeschiedenis is 45 seconden lang vanuit zeventig verschillende camerastandpunten gedraaid. En eigenlijk valt er niets te zien. De meeste mensen zwéren achteraf dieprood bloed het doucheputje te hebben zien instromen, maar </a:t>
            </a:r>
            <a:r>
              <a:rPr lang="nl-NL" dirty="0" err="1">
                <a:solidFill>
                  <a:srgbClr val="333333"/>
                </a:solidFill>
                <a:latin typeface="vpro_vesta"/>
              </a:rPr>
              <a:t>Psycho</a:t>
            </a:r>
            <a:r>
              <a:rPr lang="nl-NL" dirty="0">
                <a:solidFill>
                  <a:srgbClr val="333333"/>
                </a:solidFill>
                <a:latin typeface="vpro_vesta"/>
              </a:rPr>
              <a:t> werd in zwart-wit gemaakt: u kijkt naar chocoladesiroop.</a:t>
            </a:r>
            <a:endParaRPr lang="nl-NL" dirty="0"/>
          </a:p>
          <a:p>
            <a:endParaRPr lang="nl-NL" dirty="0"/>
          </a:p>
        </p:txBody>
      </p:sp>
      <p:sp>
        <p:nvSpPr>
          <p:cNvPr id="4" name="Tijdelijke aanduiding voor dianummer 3"/>
          <p:cNvSpPr>
            <a:spLocks noGrp="1"/>
          </p:cNvSpPr>
          <p:nvPr>
            <p:ph type="sldNum" sz="quarter" idx="5"/>
          </p:nvPr>
        </p:nvSpPr>
        <p:spPr/>
        <p:txBody>
          <a:bodyPr/>
          <a:lstStyle/>
          <a:p>
            <a:fld id="{4B9C3F16-15DF-8243-8634-F46A6DCCBE97}" type="slidenum">
              <a:rPr lang="nl-NL" smtClean="0"/>
              <a:t>6</a:t>
            </a:fld>
            <a:endParaRPr lang="nl-NL"/>
          </a:p>
        </p:txBody>
      </p:sp>
    </p:spTree>
    <p:extLst>
      <p:ext uri="{BB962C8B-B14F-4D97-AF65-F5344CB8AC3E}">
        <p14:creationId xmlns:p14="http://schemas.microsoft.com/office/powerpoint/2010/main" val="10183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B9C3F16-15DF-8243-8634-F46A6DCCBE97}" type="slidenum">
              <a:rPr lang="nl-NL" smtClean="0"/>
              <a:t>14</a:t>
            </a:fld>
            <a:endParaRPr lang="nl-NL"/>
          </a:p>
        </p:txBody>
      </p:sp>
    </p:spTree>
    <p:extLst>
      <p:ext uri="{BB962C8B-B14F-4D97-AF65-F5344CB8AC3E}">
        <p14:creationId xmlns:p14="http://schemas.microsoft.com/office/powerpoint/2010/main" val="153135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B9C3F16-15DF-8243-8634-F46A6DCCBE97}" type="slidenum">
              <a:rPr lang="nl-NL" smtClean="0"/>
              <a:t>17</a:t>
            </a:fld>
            <a:endParaRPr lang="nl-NL"/>
          </a:p>
        </p:txBody>
      </p:sp>
    </p:spTree>
    <p:extLst>
      <p:ext uri="{BB962C8B-B14F-4D97-AF65-F5344CB8AC3E}">
        <p14:creationId xmlns:p14="http://schemas.microsoft.com/office/powerpoint/2010/main" val="3808605210"/>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6" Type="http://schemas.microsoft.com/office/2007/relationships/hdphoto" Target="../media/hdphoto4.wdp"/><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7.wdp"/><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9.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4" cstate="email">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4" cstate="email">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7" cstate="email">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9"/>
                  <a:srcRect/>
                  <a:tile tx="6350" ty="-127000" sx="65000" sy="64000" flip="none" algn="tl"/>
                </a:blipFill>
              </a:defRPr>
            </a:lvl1pPr>
          </a:lstStyle>
          <a:p>
            <a:r>
              <a:rPr lang="nl-NL"/>
              <a:t>Klik om stijl te bewerken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005A335-5482-6144-8D74-6DCB0FE28F3A}" type="datetimeFigureOut">
              <a:rPr lang="nl-NL" smtClean="0"/>
              <a:t>06-06-19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0AA49794-F516-E240-B785-329ECDC92152}" type="slidenum">
              <a:rPr lang="nl-NL" smtClean="0"/>
              <a:t>‹nr.›</a:t>
            </a:fld>
            <a:endParaRPr lang="nl-NL"/>
          </a:p>
        </p:txBody>
      </p:sp>
    </p:spTree>
    <p:extLst>
      <p:ext uri="{BB962C8B-B14F-4D97-AF65-F5344CB8AC3E}">
        <p14:creationId xmlns:p14="http://schemas.microsoft.com/office/powerpoint/2010/main" val="200968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p:txBody>
          <a:bodyPr/>
          <a:lstStyle/>
          <a:p>
            <a:fld id="{4005A335-5482-6144-8D74-6DCB0FE28F3A}" type="datetimeFigureOut">
              <a:rPr lang="nl-NL" smtClean="0"/>
              <a:t>06-06-19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AA49794-F516-E240-B785-329ECDC92152}" type="slidenum">
              <a:rPr lang="nl-NL" smtClean="0"/>
              <a:t>‹nr.›</a:t>
            </a:fld>
            <a:endParaRPr lang="nl-NL"/>
          </a:p>
        </p:txBody>
      </p:sp>
    </p:spTree>
    <p:extLst>
      <p:ext uri="{BB962C8B-B14F-4D97-AF65-F5344CB8AC3E}">
        <p14:creationId xmlns:p14="http://schemas.microsoft.com/office/powerpoint/2010/main" val="525810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4005A335-5482-6144-8D74-6DCB0FE28F3A}" type="datetimeFigureOut">
              <a:rPr lang="nl-NL" smtClean="0"/>
              <a:t>06-06-19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AA49794-F516-E240-B785-329ECDC92152}" type="slidenum">
              <a:rPr lang="nl-NL" smtClean="0"/>
              <a:t>‹nr.›</a:t>
            </a:fld>
            <a:endParaRPr lang="nl-NL"/>
          </a:p>
        </p:txBody>
      </p:sp>
    </p:spTree>
    <p:extLst>
      <p:ext uri="{BB962C8B-B14F-4D97-AF65-F5344CB8AC3E}">
        <p14:creationId xmlns:p14="http://schemas.microsoft.com/office/powerpoint/2010/main" val="260809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4005A335-5482-6144-8D74-6DCB0FE28F3A}" type="datetimeFigureOut">
              <a:rPr lang="nl-NL" smtClean="0"/>
              <a:t>06-06-19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AA49794-F516-E240-B785-329ECDC92152}" type="slidenum">
              <a:rPr lang="nl-NL" smtClean="0"/>
              <a:t>‹nr.›</a:t>
            </a:fld>
            <a:endParaRPr lang="nl-NL"/>
          </a:p>
        </p:txBody>
      </p:sp>
    </p:spTree>
    <p:extLst>
      <p:ext uri="{BB962C8B-B14F-4D97-AF65-F5344CB8AC3E}">
        <p14:creationId xmlns:p14="http://schemas.microsoft.com/office/powerpoint/2010/main" val="128728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nl-NL"/>
              <a:t>Klik om stijl te bewerken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a:xfrm>
            <a:off x="8593667" y="6272784"/>
            <a:ext cx="2644309" cy="365125"/>
          </a:xfrm>
        </p:spPr>
        <p:txBody>
          <a:bodyPr/>
          <a:lstStyle/>
          <a:p>
            <a:fld id="{4005A335-5482-6144-8D74-6DCB0FE28F3A}" type="datetimeFigureOut">
              <a:rPr lang="nl-NL" smtClean="0"/>
              <a:t>06-06-19</a:t>
            </a:fld>
            <a:endParaRPr lang="nl-NL"/>
          </a:p>
        </p:txBody>
      </p:sp>
      <p:sp>
        <p:nvSpPr>
          <p:cNvPr id="5" name="Footer Placeholder 4"/>
          <p:cNvSpPr>
            <a:spLocks noGrp="1"/>
          </p:cNvSpPr>
          <p:nvPr>
            <p:ph type="ftr" sz="quarter" idx="11"/>
          </p:nvPr>
        </p:nvSpPr>
        <p:spPr>
          <a:xfrm>
            <a:off x="2182708" y="6272784"/>
            <a:ext cx="6327648" cy="365125"/>
          </a:xfrm>
        </p:spPr>
        <p:txBody>
          <a:bodyPr/>
          <a:lstStyle/>
          <a:p>
            <a:endParaRPr lang="nl-NL"/>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AA49794-F516-E240-B785-329ECDC92152}" type="slidenum">
              <a:rPr lang="nl-NL" smtClean="0"/>
              <a:t>‹nr.›</a:t>
            </a:fld>
            <a:endParaRPr lang="nl-NL"/>
          </a:p>
        </p:txBody>
      </p:sp>
    </p:spTree>
    <p:extLst>
      <p:ext uri="{BB962C8B-B14F-4D97-AF65-F5344CB8AC3E}">
        <p14:creationId xmlns:p14="http://schemas.microsoft.com/office/powerpoint/2010/main" val="360233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4005A335-5482-6144-8D74-6DCB0FE28F3A}" type="datetimeFigureOut">
              <a:rPr lang="nl-NL" smtClean="0"/>
              <a:t>06-06-19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AA49794-F516-E240-B785-329ECDC92152}" type="slidenum">
              <a:rPr lang="nl-NL" smtClean="0"/>
              <a:t>‹nr.›</a:t>
            </a:fld>
            <a:endParaRPr lang="nl-NL"/>
          </a:p>
        </p:txBody>
      </p:sp>
    </p:spTree>
    <p:extLst>
      <p:ext uri="{BB962C8B-B14F-4D97-AF65-F5344CB8AC3E}">
        <p14:creationId xmlns:p14="http://schemas.microsoft.com/office/powerpoint/2010/main" val="2920410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4005A335-5482-6144-8D74-6DCB0FE28F3A}" type="datetimeFigureOut">
              <a:rPr lang="nl-NL" smtClean="0"/>
              <a:t>06-06-19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AA49794-F516-E240-B785-329ECDC92152}" type="slidenum">
              <a:rPr lang="nl-NL" smtClean="0"/>
              <a:t>‹nr.›</a:t>
            </a:fld>
            <a:endParaRPr lang="nl-NL"/>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3913589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05A335-5482-6144-8D74-6DCB0FE28F3A}" type="datetimeFigureOut">
              <a:rPr lang="nl-NL" smtClean="0"/>
              <a:t>06-06-19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AA49794-F516-E240-B785-329ECDC92152}" type="slidenum">
              <a:rPr lang="nl-NL" smtClean="0"/>
              <a:t>‹nr.›</a:t>
            </a:fld>
            <a:endParaRPr lang="nl-NL"/>
          </a:p>
        </p:txBody>
      </p:sp>
      <p:sp>
        <p:nvSpPr>
          <p:cNvPr id="6" name="Title 5"/>
          <p:cNvSpPr>
            <a:spLocks noGrp="1"/>
          </p:cNvSpPr>
          <p:nvPr>
            <p:ph type="title"/>
          </p:nvPr>
        </p:nvSpPr>
        <p:spPr/>
        <p:txBody>
          <a:bodyPr/>
          <a:lstStyle/>
          <a:p>
            <a:r>
              <a:rPr lang="nl-NL"/>
              <a:t>Klik om stijl te bewerken</a:t>
            </a:r>
            <a:endParaRPr lang="en-US"/>
          </a:p>
        </p:txBody>
      </p:sp>
    </p:spTree>
    <p:extLst>
      <p:ext uri="{BB962C8B-B14F-4D97-AF65-F5344CB8AC3E}">
        <p14:creationId xmlns:p14="http://schemas.microsoft.com/office/powerpoint/2010/main" val="913711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5A335-5482-6144-8D74-6DCB0FE28F3A}" type="datetimeFigureOut">
              <a:rPr lang="nl-NL" smtClean="0"/>
              <a:t>06-06-19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AA49794-F516-E240-B785-329ECDC92152}" type="slidenum">
              <a:rPr lang="nl-NL" smtClean="0"/>
              <a:t>‹nr.›</a:t>
            </a:fld>
            <a:endParaRPr lang="nl-NL"/>
          </a:p>
        </p:txBody>
      </p:sp>
    </p:spTree>
    <p:extLst>
      <p:ext uri="{BB962C8B-B14F-4D97-AF65-F5344CB8AC3E}">
        <p14:creationId xmlns:p14="http://schemas.microsoft.com/office/powerpoint/2010/main" val="3261363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cstate="email">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stijl te bewerken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p>
            <a:fld id="{4005A335-5482-6144-8D74-6DCB0FE28F3A}" type="datetimeFigureOut">
              <a:rPr lang="nl-NL" smtClean="0"/>
              <a:t>06-06-19</a:t>
            </a:fld>
            <a:endParaRPr lang="nl-NL"/>
          </a:p>
        </p:txBody>
      </p:sp>
      <p:sp>
        <p:nvSpPr>
          <p:cNvPr id="6" name="Footer Placeholder 5"/>
          <p:cNvSpPr>
            <a:spLocks noGrp="1"/>
          </p:cNvSpPr>
          <p:nvPr>
            <p:ph type="ftr" sz="quarter" idx="11"/>
          </p:nvPr>
        </p:nvSpPr>
        <p:spPr/>
        <p:txBody>
          <a:bodyPr/>
          <a:lstStyle/>
          <a:p>
            <a:endParaRPr lang="nl-NL"/>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0AA49794-F516-E240-B785-329ECDC92152}" type="slidenum">
              <a:rPr lang="nl-NL" smtClean="0"/>
              <a:t>‹nr.›</a:t>
            </a:fld>
            <a:endParaRPr lang="nl-NL"/>
          </a:p>
        </p:txBody>
      </p:sp>
    </p:spTree>
    <p:extLst>
      <p:ext uri="{BB962C8B-B14F-4D97-AF65-F5344CB8AC3E}">
        <p14:creationId xmlns:p14="http://schemas.microsoft.com/office/powerpoint/2010/main" val="4227987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cstate="email">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stijl te bewerken</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p>
            <a:fld id="{4005A335-5482-6144-8D74-6DCB0FE28F3A}" type="datetimeFigureOut">
              <a:rPr lang="nl-NL" smtClean="0"/>
              <a:t>06-06-19</a:t>
            </a:fld>
            <a:endParaRPr lang="nl-NL"/>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0AA49794-F516-E240-B785-329ECDC92152}" type="slidenum">
              <a:rPr lang="nl-NL" smtClean="0"/>
              <a:t>‹nr.›</a:t>
            </a:fld>
            <a:endParaRPr lang="nl-NL"/>
          </a:p>
        </p:txBody>
      </p:sp>
    </p:spTree>
    <p:extLst>
      <p:ext uri="{BB962C8B-B14F-4D97-AF65-F5344CB8AC3E}">
        <p14:creationId xmlns:p14="http://schemas.microsoft.com/office/powerpoint/2010/main" val="1665842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005A335-5482-6144-8D74-6DCB0FE28F3A}" type="datetimeFigureOut">
              <a:rPr lang="nl-NL" smtClean="0"/>
              <a:t>06-06-19</a:t>
            </a:fld>
            <a:endParaRPr lang="nl-NL"/>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nl-NL"/>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cstate="email">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0AA49794-F516-E240-B785-329ECDC92152}" type="slidenum">
              <a:rPr lang="nl-NL" smtClean="0"/>
              <a:t>‹nr.›</a:t>
            </a:fld>
            <a:endParaRPr lang="nl-NL"/>
          </a:p>
        </p:txBody>
      </p:sp>
    </p:spTree>
    <p:extLst>
      <p:ext uri="{BB962C8B-B14F-4D97-AF65-F5344CB8AC3E}">
        <p14:creationId xmlns:p14="http://schemas.microsoft.com/office/powerpoint/2010/main" val="492205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736CcdvsR0g" TargetMode="External"/><Relationship Id="rId2" Type="http://schemas.openxmlformats.org/officeDocument/2006/relationships/hyperlink" Target="https://www.youtube.com/watch?v=vayksn4Y93A"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6-v1b9waHWY"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youtube.com/watch?v=XWSTl6uV4qc"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0r6bOMOczn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youtube.com/watch?v=OQVgSaSHXg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cI1A405jBq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cI1A405jBq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3.xml"/><Relationship Id="rId4" Type="http://schemas.openxmlformats.org/officeDocument/2006/relationships/image" Target="../media/image13.tiff"/></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youtube.com/watch?v=r94AJzJZZaU"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moZLZXl7B8c" TargetMode="External"/><Relationship Id="rId2" Type="http://schemas.openxmlformats.org/officeDocument/2006/relationships/hyperlink" Target="https://www.youtube.com/watch?v=0B6qr5veR2Q" TargetMode="Externa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tzhb3U2cON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hyperlink" Target="https://www.youtube.com/watch?v=OqGDruqXV5g" TargetMode="External"/><Relationship Id="rId4" Type="http://schemas.openxmlformats.org/officeDocument/2006/relationships/hyperlink" Target="https://www.youtube.com/watch?v=wXRgAXU1-T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hyperlink" Target="https://muziek-en-film.infonu.nl/filmsterren/110827-acteurs-die-method-acting-gebruiken.html" TargetMode="External"/><Relationship Id="rId4" Type="http://schemas.openxmlformats.org/officeDocument/2006/relationships/hyperlink" Target="https://www.youtube.com/watch?v=yCENBce_dl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hyperlink" Target="https://www.youtube.com/watch?v=0WtDmbr9xy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3129221" y="3408419"/>
            <a:ext cx="7391400" cy="1752600"/>
          </a:xfrm>
        </p:spPr>
        <p:txBody>
          <a:bodyPr>
            <a:normAutofit/>
          </a:bodyPr>
          <a:lstStyle/>
          <a:p>
            <a:pPr algn="l"/>
            <a:r>
              <a:rPr lang="nl-NL" dirty="0">
                <a:latin typeface="Arial" panose="020B0604020202020204" pitchFamily="34" charset="0"/>
                <a:cs typeface="Arial" panose="020B0604020202020204" pitchFamily="34" charset="0"/>
              </a:rPr>
              <a:t>Massa media , Commercie, Vermaak, Radio en TV</a:t>
            </a:r>
          </a:p>
          <a:p>
            <a:endParaRPr lang="nl-NL" dirty="0"/>
          </a:p>
        </p:txBody>
      </p:sp>
      <p:pic>
        <p:nvPicPr>
          <p:cNvPr id="4" name="Afbeelding 3"/>
          <p:cNvPicPr>
            <a:picLocks noChangeAspect="1"/>
          </p:cNvPicPr>
          <p:nvPr/>
        </p:nvPicPr>
        <p:blipFill>
          <a:blip r:embed="rId2"/>
          <a:stretch>
            <a:fillRect/>
          </a:stretch>
        </p:blipFill>
        <p:spPr>
          <a:xfrm>
            <a:off x="2983255" y="4468030"/>
            <a:ext cx="2125957" cy="1952015"/>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816" y="4468031"/>
            <a:ext cx="1931695" cy="1918817"/>
          </a:xfrm>
          <a:prstGeom prst="rect">
            <a:avLst/>
          </a:prstGeom>
        </p:spPr>
      </p:pic>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24957" y="4468029"/>
            <a:ext cx="1284220" cy="1952015"/>
          </a:xfrm>
          <a:prstGeom prst="rect">
            <a:avLst/>
          </a:prstGeom>
        </p:spPr>
      </p:pic>
      <p:sp>
        <p:nvSpPr>
          <p:cNvPr id="8" name="Titel 7">
            <a:extLst>
              <a:ext uri="{FF2B5EF4-FFF2-40B4-BE49-F238E27FC236}">
                <a16:creationId xmlns:a16="http://schemas.microsoft.com/office/drawing/2014/main" id="{5C417D32-BDE3-1346-9758-11F4B5170FA2}"/>
              </a:ext>
            </a:extLst>
          </p:cNvPr>
          <p:cNvSpPr>
            <a:spLocks noGrp="1"/>
          </p:cNvSpPr>
          <p:nvPr>
            <p:ph type="ctrTitle"/>
          </p:nvPr>
        </p:nvSpPr>
        <p:spPr>
          <a:xfrm>
            <a:off x="2336800" y="1065602"/>
            <a:ext cx="7601228" cy="3035808"/>
          </a:xfrm>
        </p:spPr>
        <p:txBody>
          <a:bodyPr/>
          <a:lstStyle/>
          <a:p>
            <a:pPr algn="ctr"/>
            <a:r>
              <a:rPr lang="nl-NL" sz="8000" dirty="0"/>
              <a:t>ONTWIKKELING VAN Film en tv</a:t>
            </a:r>
          </a:p>
        </p:txBody>
      </p:sp>
      <p:pic>
        <p:nvPicPr>
          <p:cNvPr id="9" name="Afbeelding 8">
            <a:extLst>
              <a:ext uri="{FF2B5EF4-FFF2-40B4-BE49-F238E27FC236}">
                <a16:creationId xmlns:a16="http://schemas.microsoft.com/office/drawing/2014/main" id="{4B446B27-EEF5-DF4D-83D1-1E22E22CB6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4921" y="4468029"/>
            <a:ext cx="2606548" cy="1952015"/>
          </a:xfrm>
          <a:prstGeom prst="rect">
            <a:avLst/>
          </a:prstGeom>
        </p:spPr>
      </p:pic>
    </p:spTree>
    <p:extLst>
      <p:ext uri="{BB962C8B-B14F-4D97-AF65-F5344CB8AC3E}">
        <p14:creationId xmlns:p14="http://schemas.microsoft.com/office/powerpoint/2010/main" val="152025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36448" y="44380"/>
            <a:ext cx="10515600" cy="1325563"/>
          </a:xfrm>
        </p:spPr>
        <p:txBody>
          <a:bodyPr>
            <a:normAutofit/>
          </a:bodyPr>
          <a:lstStyle/>
          <a:p>
            <a:pPr algn="ctr"/>
            <a:r>
              <a:rPr lang="nl-NL" sz="5800" b="1" dirty="0">
                <a:cs typeface="Arial" panose="020B0604020202020204" pitchFamily="34" charset="0"/>
              </a:rPr>
              <a:t>Star Wars Referenties </a:t>
            </a:r>
          </a:p>
        </p:txBody>
      </p:sp>
      <p:sp>
        <p:nvSpPr>
          <p:cNvPr id="3" name="Tijdelijke aanduiding voor inhoud 2"/>
          <p:cNvSpPr>
            <a:spLocks noGrp="1"/>
          </p:cNvSpPr>
          <p:nvPr>
            <p:ph idx="1"/>
          </p:nvPr>
        </p:nvSpPr>
        <p:spPr>
          <a:xfrm>
            <a:off x="1981200" y="1600200"/>
            <a:ext cx="8229600" cy="5257800"/>
          </a:xfrm>
        </p:spPr>
        <p:txBody>
          <a:bodyPr>
            <a:normAutofit/>
          </a:bodyPr>
          <a:lstStyle/>
          <a:p>
            <a:endParaRPr lang="nl-NL" i="1" dirty="0"/>
          </a:p>
          <a:p>
            <a:endParaRPr lang="nl-NL" dirty="0"/>
          </a:p>
          <a:p>
            <a:endParaRPr lang="nl-NL" dirty="0"/>
          </a:p>
          <a:p>
            <a:endParaRPr lang="nl-NL" dirty="0"/>
          </a:p>
        </p:txBody>
      </p:sp>
      <p:pic>
        <p:nvPicPr>
          <p:cNvPr id="5" name="Afbeelding 4">
            <a:extLst>
              <a:ext uri="{FF2B5EF4-FFF2-40B4-BE49-F238E27FC236}">
                <a16:creationId xmlns:a16="http://schemas.microsoft.com/office/drawing/2014/main" id="{5C55697D-82BD-7B48-9207-BBF2F4DB30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84" y="1139687"/>
            <a:ext cx="3938232" cy="5718313"/>
          </a:xfrm>
          <a:prstGeom prst="rect">
            <a:avLst/>
          </a:prstGeom>
        </p:spPr>
      </p:pic>
      <p:pic>
        <p:nvPicPr>
          <p:cNvPr id="7" name="Afbeelding 6">
            <a:extLst>
              <a:ext uri="{FF2B5EF4-FFF2-40B4-BE49-F238E27FC236}">
                <a16:creationId xmlns:a16="http://schemas.microsoft.com/office/drawing/2014/main" id="{02D6E15E-5AB4-B941-A7A7-0E50BAC951EA}"/>
              </a:ext>
            </a:extLst>
          </p:cNvPr>
          <p:cNvPicPr>
            <a:picLocks noChangeAspect="1"/>
          </p:cNvPicPr>
          <p:nvPr/>
        </p:nvPicPr>
        <p:blipFill>
          <a:blip r:embed="rId3"/>
          <a:stretch>
            <a:fillRect/>
          </a:stretch>
        </p:blipFill>
        <p:spPr>
          <a:xfrm>
            <a:off x="4021352" y="1232452"/>
            <a:ext cx="3921475" cy="5552661"/>
          </a:xfrm>
          <a:prstGeom prst="rect">
            <a:avLst/>
          </a:prstGeom>
        </p:spPr>
      </p:pic>
      <p:pic>
        <p:nvPicPr>
          <p:cNvPr id="11" name="Afbeelding 10">
            <a:extLst>
              <a:ext uri="{FF2B5EF4-FFF2-40B4-BE49-F238E27FC236}">
                <a16:creationId xmlns:a16="http://schemas.microsoft.com/office/drawing/2014/main" id="{909190C4-2A07-184C-AD15-9362945B9634}"/>
              </a:ext>
            </a:extLst>
          </p:cNvPr>
          <p:cNvPicPr>
            <a:picLocks noChangeAspect="1"/>
          </p:cNvPicPr>
          <p:nvPr/>
        </p:nvPicPr>
        <p:blipFill>
          <a:blip r:embed="rId4"/>
          <a:stretch>
            <a:fillRect/>
          </a:stretch>
        </p:blipFill>
        <p:spPr>
          <a:xfrm>
            <a:off x="8135784" y="1232452"/>
            <a:ext cx="3903815" cy="5520044"/>
          </a:xfrm>
          <a:prstGeom prst="rect">
            <a:avLst/>
          </a:prstGeom>
        </p:spPr>
      </p:pic>
    </p:spTree>
    <p:extLst>
      <p:ext uri="{BB962C8B-B14F-4D97-AF65-F5344CB8AC3E}">
        <p14:creationId xmlns:p14="http://schemas.microsoft.com/office/powerpoint/2010/main" val="346029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1960" y="457395"/>
            <a:ext cx="8229600" cy="841370"/>
          </a:xfrm>
        </p:spPr>
        <p:txBody>
          <a:bodyPr>
            <a:normAutofit fontScale="90000"/>
          </a:bodyPr>
          <a:lstStyle/>
          <a:p>
            <a:r>
              <a:rPr lang="nl-NL" sz="6400" dirty="0">
                <a:cs typeface="Arial" panose="020B0604020202020204" pitchFamily="34" charset="0"/>
              </a:rPr>
              <a:t>Quentin </a:t>
            </a:r>
            <a:r>
              <a:rPr lang="nl-NL" sz="6400" dirty="0" err="1">
                <a:cs typeface="Arial" panose="020B0604020202020204" pitchFamily="34" charset="0"/>
              </a:rPr>
              <a:t>Tarantino</a:t>
            </a:r>
            <a:br>
              <a:rPr lang="nl-NL" sz="3600" b="1"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441960" y="1298765"/>
            <a:ext cx="9768840" cy="5559235"/>
          </a:xfrm>
        </p:spPr>
        <p:txBody>
          <a:bodyPr>
            <a:noAutofit/>
          </a:bodyPr>
          <a:lstStyle/>
          <a:p>
            <a:pPr marL="0" indent="0">
              <a:buNone/>
            </a:pPr>
            <a:r>
              <a:rPr lang="nl-NL" sz="2400" b="1" dirty="0">
                <a:cs typeface="Arial" panose="020B0604020202020204" pitchFamily="34" charset="0"/>
              </a:rPr>
              <a:t>Film: Reservoir </a:t>
            </a:r>
            <a:r>
              <a:rPr lang="nl-NL" sz="2400" b="1" dirty="0" err="1">
                <a:cs typeface="Arial" panose="020B0604020202020204" pitchFamily="34" charset="0"/>
              </a:rPr>
              <a:t>dogs</a:t>
            </a:r>
            <a:r>
              <a:rPr lang="nl-NL" sz="2400" b="1" dirty="0">
                <a:cs typeface="Arial" panose="020B0604020202020204" pitchFamily="34" charset="0"/>
              </a:rPr>
              <a:t> (1992)</a:t>
            </a:r>
          </a:p>
          <a:p>
            <a:pPr marL="0" indent="0">
              <a:buNone/>
            </a:pPr>
            <a:endParaRPr lang="nl-NL" sz="2400" b="1" dirty="0">
              <a:cs typeface="Arial" panose="020B0604020202020204" pitchFamily="34" charset="0"/>
            </a:endParaRPr>
          </a:p>
          <a:p>
            <a:pPr marL="0" indent="0">
              <a:buNone/>
            </a:pPr>
            <a:r>
              <a:rPr lang="nl-NL" b="1" dirty="0">
                <a:cs typeface="Arial" panose="020B0604020202020204" pitchFamily="34" charset="0"/>
              </a:rPr>
              <a:t>Trailer</a:t>
            </a:r>
          </a:p>
          <a:p>
            <a:pPr marL="0" indent="0">
              <a:buNone/>
            </a:pPr>
            <a:r>
              <a:rPr lang="nl-NL" b="1" dirty="0">
                <a:cs typeface="Arial" panose="020B0604020202020204" pitchFamily="34" charset="0"/>
                <a:hlinkClick r:id="rId2"/>
              </a:rPr>
              <a:t>https://www.youtube.com/watch?v=vayksn4Y93A</a:t>
            </a:r>
            <a:endParaRPr lang="nl-NL" b="1" dirty="0">
              <a:cs typeface="Arial" panose="020B0604020202020204" pitchFamily="34" charset="0"/>
            </a:endParaRPr>
          </a:p>
          <a:p>
            <a:pPr marL="0" indent="0">
              <a:buNone/>
            </a:pPr>
            <a:endParaRPr lang="nl-NL" b="1" dirty="0">
              <a:cs typeface="Arial" panose="020B0604020202020204" pitchFamily="34" charset="0"/>
            </a:endParaRPr>
          </a:p>
          <a:p>
            <a:pPr marL="0" indent="0">
              <a:buNone/>
            </a:pPr>
            <a:r>
              <a:rPr lang="nl-NL" b="1" dirty="0">
                <a:cs typeface="Arial" panose="020B0604020202020204" pitchFamily="34" charset="0"/>
              </a:rPr>
              <a:t>Inspiratiebronnen: stijlcitaten uit de massacultuur</a:t>
            </a:r>
            <a:endParaRPr lang="nl-NL" dirty="0">
              <a:cs typeface="Arial" panose="020B0604020202020204" pitchFamily="34" charset="0"/>
            </a:endParaRPr>
          </a:p>
          <a:p>
            <a:pPr marL="0" indent="0">
              <a:buNone/>
            </a:pPr>
            <a:r>
              <a:rPr lang="nl-NL" dirty="0">
                <a:cs typeface="Arial" panose="020B0604020202020204" pitchFamily="34" charset="0"/>
              </a:rPr>
              <a:t>- Actiefilm</a:t>
            </a:r>
          </a:p>
          <a:p>
            <a:pPr marL="0" indent="0">
              <a:buNone/>
            </a:pPr>
            <a:r>
              <a:rPr lang="nl-NL" dirty="0">
                <a:cs typeface="Arial" panose="020B0604020202020204" pitchFamily="34" charset="0"/>
              </a:rPr>
              <a:t>- Klassiek drama</a:t>
            </a:r>
          </a:p>
          <a:p>
            <a:pPr marL="0" indent="0">
              <a:buNone/>
            </a:pPr>
            <a:r>
              <a:rPr lang="nl-NL" dirty="0">
                <a:cs typeface="Arial" panose="020B0604020202020204" pitchFamily="34" charset="0"/>
              </a:rPr>
              <a:t>- </a:t>
            </a:r>
            <a:r>
              <a:rPr lang="nl-NL" dirty="0" err="1">
                <a:cs typeface="Arial" panose="020B0604020202020204" pitchFamily="34" charset="0"/>
              </a:rPr>
              <a:t>Hypergeweldadig</a:t>
            </a:r>
            <a:r>
              <a:rPr lang="nl-NL" dirty="0">
                <a:cs typeface="Arial" panose="020B0604020202020204" pitchFamily="34" charset="0"/>
              </a:rPr>
              <a:t>: </a:t>
            </a:r>
            <a:r>
              <a:rPr lang="nl-NL" b="1" dirty="0">
                <a:cs typeface="Arial" panose="020B0604020202020204" pitchFamily="34" charset="0"/>
                <a:hlinkClick r:id="rId3"/>
              </a:rPr>
              <a:t>https://www.youtube.com/watch?v=736CcdvsR0g</a:t>
            </a:r>
            <a:endParaRPr lang="nl-NL" dirty="0">
              <a:cs typeface="Arial" panose="020B0604020202020204" pitchFamily="34" charset="0"/>
            </a:endParaRPr>
          </a:p>
          <a:p>
            <a:pPr marL="0" indent="0">
              <a:buNone/>
            </a:pPr>
            <a:r>
              <a:rPr lang="nl-NL" dirty="0">
                <a:cs typeface="Arial" panose="020B0604020202020204" pitchFamily="34" charset="0"/>
              </a:rPr>
              <a:t>- Nadruk op dialogen</a:t>
            </a:r>
          </a:p>
        </p:txBody>
      </p:sp>
      <p:pic>
        <p:nvPicPr>
          <p:cNvPr id="4" name="Afbeelding 3" descr="fbeeldingsresultaat voor reservoir dogs"/>
          <p:cNvPicPr/>
          <p:nvPr/>
        </p:nvPicPr>
        <p:blipFill>
          <a:blip r:embed="rId4" cstate="email">
            <a:extLst>
              <a:ext uri="{28A0092B-C50C-407E-A947-70E740481C1C}">
                <a14:useLocalDpi xmlns:a14="http://schemas.microsoft.com/office/drawing/2010/main"/>
              </a:ext>
            </a:extLst>
          </a:blip>
          <a:srcRect/>
          <a:stretch>
            <a:fillRect/>
          </a:stretch>
        </p:blipFill>
        <p:spPr bwMode="auto">
          <a:xfrm>
            <a:off x="8708572" y="609600"/>
            <a:ext cx="3004455" cy="5011057"/>
          </a:xfrm>
          <a:prstGeom prst="rect">
            <a:avLst/>
          </a:prstGeom>
          <a:noFill/>
          <a:ln>
            <a:noFill/>
          </a:ln>
        </p:spPr>
      </p:pic>
    </p:spTree>
    <p:extLst>
      <p:ext uri="{BB962C8B-B14F-4D97-AF65-F5344CB8AC3E}">
        <p14:creationId xmlns:p14="http://schemas.microsoft.com/office/powerpoint/2010/main" val="2289308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2299" y="454546"/>
            <a:ext cx="10515600" cy="1325563"/>
          </a:xfrm>
        </p:spPr>
        <p:txBody>
          <a:bodyPr>
            <a:normAutofit/>
          </a:bodyPr>
          <a:lstStyle/>
          <a:p>
            <a:r>
              <a:rPr lang="nl-NL" sz="5800" dirty="0">
                <a:cs typeface="Arial" panose="020B0604020202020204" pitchFamily="34" charset="0"/>
              </a:rPr>
              <a:t>Stijlcitaten </a:t>
            </a:r>
            <a:r>
              <a:rPr lang="nl-NL" sz="5800" dirty="0" err="1">
                <a:cs typeface="Arial" panose="020B0604020202020204" pitchFamily="34" charset="0"/>
              </a:rPr>
              <a:t>tarantino</a:t>
            </a:r>
            <a:endParaRPr lang="nl-NL" sz="5800" dirty="0">
              <a:cs typeface="Arial" panose="020B0604020202020204" pitchFamily="34" charset="0"/>
            </a:endParaRPr>
          </a:p>
        </p:txBody>
      </p:sp>
      <p:sp>
        <p:nvSpPr>
          <p:cNvPr id="3" name="Tijdelijke aanduiding voor inhoud 2"/>
          <p:cNvSpPr>
            <a:spLocks noGrp="1"/>
          </p:cNvSpPr>
          <p:nvPr>
            <p:ph idx="1"/>
          </p:nvPr>
        </p:nvSpPr>
        <p:spPr>
          <a:xfrm>
            <a:off x="419100" y="1276985"/>
            <a:ext cx="11353800" cy="5581015"/>
          </a:xfrm>
        </p:spPr>
        <p:txBody>
          <a:bodyPr>
            <a:normAutofit fontScale="92500"/>
          </a:bodyPr>
          <a:lstStyle/>
          <a:p>
            <a:pPr marL="0" indent="0">
              <a:buNone/>
            </a:pPr>
            <a:endParaRPr lang="nl-NL" sz="2000" dirty="0"/>
          </a:p>
          <a:p>
            <a:r>
              <a:rPr lang="nl-NL" sz="2100" dirty="0"/>
              <a:t>Kenmerkend voor het werk van </a:t>
            </a:r>
            <a:r>
              <a:rPr lang="nl-NL" sz="2100" dirty="0" err="1"/>
              <a:t>Tarantino</a:t>
            </a:r>
            <a:r>
              <a:rPr lang="nl-NL" sz="2100" dirty="0"/>
              <a:t> zijn de talloze verwijzingen naar andere films. (In Pulp Fiction zegt Samuel L Jackson dat hij de wereld wil gaan zien, net als in de film Kung Fu)</a:t>
            </a:r>
          </a:p>
          <a:p>
            <a:r>
              <a:rPr lang="nl-NL" sz="2100" dirty="0"/>
              <a:t>Een dansje van John </a:t>
            </a:r>
            <a:r>
              <a:rPr lang="nl-NL" sz="2100" dirty="0" err="1"/>
              <a:t>Travolta</a:t>
            </a:r>
            <a:r>
              <a:rPr lang="nl-NL" sz="2100" dirty="0"/>
              <a:t> uit </a:t>
            </a:r>
            <a:r>
              <a:rPr lang="nl-NL" sz="2100" dirty="0" err="1"/>
              <a:t>Grease</a:t>
            </a:r>
            <a:r>
              <a:rPr lang="nl-NL" sz="2100" dirty="0"/>
              <a:t>/</a:t>
            </a:r>
            <a:r>
              <a:rPr lang="nl-NL" sz="2100" dirty="0" err="1"/>
              <a:t>Saturday</a:t>
            </a:r>
            <a:r>
              <a:rPr lang="nl-NL" sz="2100" dirty="0"/>
              <a:t> </a:t>
            </a:r>
            <a:r>
              <a:rPr lang="nl-NL" sz="2100" dirty="0" err="1"/>
              <a:t>Night</a:t>
            </a:r>
            <a:r>
              <a:rPr lang="nl-NL" sz="2100" dirty="0"/>
              <a:t> Fever wordt gebruikt in Pulp Fiction.</a:t>
            </a:r>
          </a:p>
          <a:p>
            <a:r>
              <a:rPr lang="nl-NL" sz="2100" dirty="0"/>
              <a:t>Gebruik van bestaande muziek in zijn films (lied van George Baker: </a:t>
            </a:r>
            <a:r>
              <a:rPr lang="nl-NL" sz="2100" dirty="0" err="1"/>
              <a:t>little</a:t>
            </a:r>
            <a:r>
              <a:rPr lang="nl-NL" sz="2100" dirty="0"/>
              <a:t> green bag ) </a:t>
            </a:r>
          </a:p>
          <a:p>
            <a:r>
              <a:rPr lang="nl-NL" sz="2100" dirty="0"/>
              <a:t>Muziek en filmbeelden staan los van elkaar</a:t>
            </a:r>
          </a:p>
          <a:p>
            <a:r>
              <a:rPr lang="nl-NL" sz="2100" dirty="0" err="1"/>
              <a:t>Tarantino</a:t>
            </a:r>
            <a:r>
              <a:rPr lang="nl-NL" sz="2100" dirty="0"/>
              <a:t> heeft zelf vaak een bijrol in zijn films</a:t>
            </a:r>
          </a:p>
          <a:p>
            <a:r>
              <a:rPr lang="nl-NL" sz="2100" dirty="0"/>
              <a:t>De verhaallijn is niet chronologisch, veel gebruik van flash backs.</a:t>
            </a:r>
          </a:p>
          <a:p>
            <a:r>
              <a:rPr lang="nl-NL" sz="2100" dirty="0"/>
              <a:t>Gebruik van verschillende filmgenres door elkaar: b.v. combi van western met film over slavernij.</a:t>
            </a:r>
          </a:p>
          <a:p>
            <a:r>
              <a:rPr lang="nl-NL" sz="2100" dirty="0"/>
              <a:t>Gebeurtenissen die niet in dezelfde tijd plaats vinden worden met elkaar gecombineerd: de </a:t>
            </a:r>
            <a:r>
              <a:rPr lang="nl-NL" sz="2100" dirty="0" err="1"/>
              <a:t>Klu</a:t>
            </a:r>
            <a:r>
              <a:rPr lang="nl-NL" sz="2100" dirty="0"/>
              <a:t> </a:t>
            </a:r>
            <a:r>
              <a:rPr lang="nl-NL" sz="2100" dirty="0" err="1"/>
              <a:t>Klux</a:t>
            </a:r>
            <a:r>
              <a:rPr lang="nl-NL" sz="2100" dirty="0"/>
              <a:t> Klan in een westernfilm</a:t>
            </a:r>
          </a:p>
          <a:p>
            <a:r>
              <a:rPr lang="nl-NL" sz="2100" dirty="0"/>
              <a:t>Veel overdreven geweld scenes, waardoor het gewelddadige effect verdwijnt.</a:t>
            </a:r>
          </a:p>
          <a:p>
            <a:r>
              <a:rPr lang="nl-NL" sz="2100" dirty="0"/>
              <a:t>Geweld wordt daardoor vermaak</a:t>
            </a:r>
          </a:p>
          <a:p>
            <a:r>
              <a:rPr lang="nl-NL" sz="2100" dirty="0"/>
              <a:t>Gebruik van voorwerpen uit een andere tijd (beugelflesje van Grolsch bier in Django </a:t>
            </a:r>
            <a:r>
              <a:rPr lang="nl-NL" sz="2100" dirty="0" err="1"/>
              <a:t>Unchained</a:t>
            </a:r>
            <a:r>
              <a:rPr lang="nl-NL" sz="2100" dirty="0"/>
              <a:t> )</a:t>
            </a:r>
          </a:p>
          <a:p>
            <a:endParaRPr lang="nl-NL" sz="2000" dirty="0"/>
          </a:p>
          <a:p>
            <a:endParaRPr lang="nl-NL" dirty="0"/>
          </a:p>
        </p:txBody>
      </p:sp>
    </p:spTree>
    <p:extLst>
      <p:ext uri="{BB962C8B-B14F-4D97-AF65-F5344CB8AC3E}">
        <p14:creationId xmlns:p14="http://schemas.microsoft.com/office/powerpoint/2010/main" val="1191024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50031"/>
            <a:ext cx="6126480" cy="1325563"/>
          </a:xfrm>
        </p:spPr>
        <p:txBody>
          <a:bodyPr>
            <a:normAutofit/>
          </a:bodyPr>
          <a:lstStyle/>
          <a:p>
            <a:r>
              <a:rPr lang="nl-NL" sz="5800" dirty="0">
                <a:cs typeface="Arial" panose="020B0604020202020204" pitchFamily="34" charset="0"/>
              </a:rPr>
              <a:t>The Matrix</a:t>
            </a:r>
          </a:p>
        </p:txBody>
      </p:sp>
      <p:sp>
        <p:nvSpPr>
          <p:cNvPr id="3" name="Tijdelijke aanduiding voor inhoud 2"/>
          <p:cNvSpPr>
            <a:spLocks noGrp="1"/>
          </p:cNvSpPr>
          <p:nvPr>
            <p:ph idx="1"/>
          </p:nvPr>
        </p:nvSpPr>
        <p:spPr>
          <a:xfrm>
            <a:off x="838200" y="1825625"/>
            <a:ext cx="11353800" cy="4351338"/>
          </a:xfrm>
        </p:spPr>
        <p:txBody>
          <a:bodyPr>
            <a:noAutofit/>
          </a:bodyPr>
          <a:lstStyle/>
          <a:p>
            <a:pPr marL="0" indent="0">
              <a:buNone/>
            </a:pPr>
            <a:r>
              <a:rPr lang="nl-NL" dirty="0" err="1">
                <a:cs typeface="Arial" panose="020B0604020202020204" pitchFamily="34" charset="0"/>
              </a:rPr>
              <a:t>Science</a:t>
            </a:r>
            <a:r>
              <a:rPr lang="nl-NL" dirty="0">
                <a:cs typeface="Arial" panose="020B0604020202020204" pitchFamily="34" charset="0"/>
              </a:rPr>
              <a:t> fiction (1999): </a:t>
            </a:r>
          </a:p>
          <a:p>
            <a:pPr marL="0" indent="0">
              <a:buNone/>
            </a:pPr>
            <a:r>
              <a:rPr lang="nl-NL" dirty="0">
                <a:cs typeface="Arial" panose="020B0604020202020204" pitchFamily="34" charset="0"/>
              </a:rPr>
              <a:t>conflict echte wereld en schijnwereld</a:t>
            </a:r>
          </a:p>
          <a:p>
            <a:r>
              <a:rPr lang="nl-NL" dirty="0">
                <a:cs typeface="Arial" panose="020B0604020202020204" pitchFamily="34" charset="0"/>
              </a:rPr>
              <a:t>Computertechnieken</a:t>
            </a:r>
          </a:p>
          <a:p>
            <a:r>
              <a:rPr lang="nl-NL" dirty="0">
                <a:cs typeface="Arial" panose="020B0604020202020204" pitchFamily="34" charset="0"/>
              </a:rPr>
              <a:t>Virtual </a:t>
            </a:r>
            <a:r>
              <a:rPr lang="nl-NL" dirty="0" err="1">
                <a:cs typeface="Arial" panose="020B0604020202020204" pitchFamily="34" charset="0"/>
              </a:rPr>
              <a:t>reality</a:t>
            </a:r>
            <a:endParaRPr lang="nl-NL" dirty="0">
              <a:cs typeface="Arial" panose="020B0604020202020204" pitchFamily="34" charset="0"/>
            </a:endParaRPr>
          </a:p>
          <a:p>
            <a:pPr marL="0" indent="0">
              <a:buNone/>
            </a:pPr>
            <a:endParaRPr lang="nl-NL" dirty="0">
              <a:cs typeface="Arial" panose="020B0604020202020204" pitchFamily="34" charset="0"/>
            </a:endParaRPr>
          </a:p>
          <a:p>
            <a:pPr marL="0" indent="0">
              <a:buNone/>
            </a:pPr>
            <a:r>
              <a:rPr lang="nl-NL" dirty="0" err="1">
                <a:cs typeface="Arial" panose="020B0604020202020204" pitchFamily="34" charset="0"/>
              </a:rPr>
              <a:t>Baudrillard</a:t>
            </a:r>
            <a:r>
              <a:rPr lang="nl-NL" dirty="0">
                <a:cs typeface="Arial" panose="020B0604020202020204" pitchFamily="34" charset="0"/>
              </a:rPr>
              <a:t> (filosoof): </a:t>
            </a:r>
            <a:r>
              <a:rPr lang="nl-NL" b="1" dirty="0">
                <a:cs typeface="Arial" panose="020B0604020202020204" pitchFamily="34" charset="0"/>
              </a:rPr>
              <a:t>Hyperrealiteit</a:t>
            </a:r>
          </a:p>
          <a:p>
            <a:pPr marL="0" indent="0">
              <a:buNone/>
            </a:pPr>
            <a:r>
              <a:rPr lang="nl-NL" dirty="0">
                <a:cs typeface="Arial" panose="020B0604020202020204" pitchFamily="34" charset="0"/>
              </a:rPr>
              <a:t>Een realiteit gevormd door beelden die we zelf hebben gemaakt. Heeft niets meer met de werkelijkheid te maken.</a:t>
            </a:r>
          </a:p>
          <a:p>
            <a:pPr marL="0" indent="0">
              <a:buNone/>
            </a:pPr>
            <a:endParaRPr lang="nl-NL" dirty="0">
              <a:cs typeface="Arial" panose="020B0604020202020204" pitchFamily="34" charset="0"/>
            </a:endParaRPr>
          </a:p>
          <a:p>
            <a:pPr marL="0" indent="0">
              <a:buNone/>
            </a:pPr>
            <a:r>
              <a:rPr lang="nl-NL" dirty="0">
                <a:cs typeface="Arial" panose="020B0604020202020204" pitchFamily="34" charset="0"/>
              </a:rPr>
              <a:t>Afkomstig uit </a:t>
            </a:r>
            <a:r>
              <a:rPr lang="nl-NL" dirty="0" err="1">
                <a:cs typeface="Arial" panose="020B0604020202020204" pitchFamily="34" charset="0"/>
              </a:rPr>
              <a:t>simulacrumtheorie</a:t>
            </a:r>
            <a:r>
              <a:rPr lang="nl-NL" dirty="0">
                <a:cs typeface="Arial" panose="020B0604020202020204" pitchFamily="34" charset="0"/>
              </a:rPr>
              <a:t>: Een </a:t>
            </a:r>
            <a:r>
              <a:rPr lang="nl-NL" dirty="0" err="1">
                <a:cs typeface="Arial" panose="020B0604020202020204" pitchFamily="34" charset="0"/>
              </a:rPr>
              <a:t>simulacrum</a:t>
            </a:r>
            <a:r>
              <a:rPr lang="nl-NL" dirty="0">
                <a:cs typeface="Arial" panose="020B0604020202020204" pitchFamily="34" charset="0"/>
              </a:rPr>
              <a:t> is een kopie zonder origineel, het is dus niet meer te linken aan iets origineels, iets echts.</a:t>
            </a:r>
          </a:p>
          <a:p>
            <a:endParaRPr lang="nl-NL" dirty="0">
              <a:latin typeface="Arial" panose="020B0604020202020204" pitchFamily="34" charset="0"/>
              <a:cs typeface="Arial" panose="020B0604020202020204" pitchFamily="34" charset="0"/>
            </a:endParaRPr>
          </a:p>
        </p:txBody>
      </p:sp>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7649" y="512858"/>
            <a:ext cx="2522809" cy="3488436"/>
          </a:xfrm>
          <a:prstGeom prst="rect">
            <a:avLst/>
          </a:prstGeom>
        </p:spPr>
      </p:pic>
    </p:spTree>
    <p:extLst>
      <p:ext uri="{BB962C8B-B14F-4D97-AF65-F5344CB8AC3E}">
        <p14:creationId xmlns:p14="http://schemas.microsoft.com/office/powerpoint/2010/main" val="3180325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3"/>
            <a:extLst>
              <a:ext uri="{FF2B5EF4-FFF2-40B4-BE49-F238E27FC236}">
                <a16:creationId xmlns:a16="http://schemas.microsoft.com/office/drawing/2014/main" id="{2A2DED0E-C89E-1A4F-9D54-CDF5BC9C99E3}"/>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23025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FFB5A-D16E-2E4F-A676-626BC317F740}"/>
              </a:ext>
            </a:extLst>
          </p:cNvPr>
          <p:cNvSpPr>
            <a:spLocks noGrp="1"/>
          </p:cNvSpPr>
          <p:nvPr>
            <p:ph type="title"/>
          </p:nvPr>
        </p:nvSpPr>
        <p:spPr>
          <a:xfrm>
            <a:off x="486791" y="512064"/>
            <a:ext cx="10058400" cy="1609344"/>
          </a:xfrm>
        </p:spPr>
        <p:txBody>
          <a:bodyPr/>
          <a:lstStyle/>
          <a:p>
            <a:r>
              <a:rPr lang="nl-NL" dirty="0"/>
              <a:t>SCOTT PILGRIM</a:t>
            </a:r>
          </a:p>
        </p:txBody>
      </p:sp>
      <p:sp>
        <p:nvSpPr>
          <p:cNvPr id="3" name="Tijdelijke aanduiding voor inhoud 2">
            <a:extLst>
              <a:ext uri="{FF2B5EF4-FFF2-40B4-BE49-F238E27FC236}">
                <a16:creationId xmlns:a16="http://schemas.microsoft.com/office/drawing/2014/main" id="{08AB0758-7B6F-7141-A573-00AB5A4C60BA}"/>
              </a:ext>
            </a:extLst>
          </p:cNvPr>
          <p:cNvSpPr>
            <a:spLocks noGrp="1"/>
          </p:cNvSpPr>
          <p:nvPr>
            <p:ph idx="1"/>
          </p:nvPr>
        </p:nvSpPr>
        <p:spPr>
          <a:xfrm>
            <a:off x="9210107" y="1657217"/>
            <a:ext cx="2299722" cy="4050792"/>
          </a:xfrm>
        </p:spPr>
        <p:txBody>
          <a:bodyPr>
            <a:normAutofit lnSpcReduction="10000"/>
          </a:bodyPr>
          <a:lstStyle/>
          <a:p>
            <a:pPr marL="0" indent="0">
              <a:buNone/>
            </a:pPr>
            <a:r>
              <a:rPr lang="nl-NL" dirty="0"/>
              <a:t>Scott </a:t>
            </a:r>
            <a:r>
              <a:rPr lang="nl-NL" dirty="0" err="1"/>
              <a:t>Pilgrim</a:t>
            </a:r>
            <a:r>
              <a:rPr lang="nl-NL" dirty="0"/>
              <a:t> vs. The World (2010)</a:t>
            </a:r>
          </a:p>
          <a:p>
            <a:pPr marL="0" indent="0">
              <a:buNone/>
            </a:pPr>
            <a:r>
              <a:rPr lang="nl-NL" dirty="0"/>
              <a:t>De film experimenteert met het integreren van de grondelementen van:</a:t>
            </a:r>
          </a:p>
          <a:p>
            <a:pPr marL="0" indent="0">
              <a:buNone/>
            </a:pPr>
            <a:r>
              <a:rPr lang="nl-NL" dirty="0"/>
              <a:t>Game (</a:t>
            </a:r>
            <a:r>
              <a:rPr lang="nl-NL" dirty="0" err="1"/>
              <a:t>zelda</a:t>
            </a:r>
            <a:r>
              <a:rPr lang="nl-NL" dirty="0"/>
              <a:t>), </a:t>
            </a:r>
          </a:p>
          <a:p>
            <a:pPr marL="0" indent="0">
              <a:buNone/>
            </a:pPr>
            <a:r>
              <a:rPr lang="nl-NL" dirty="0"/>
              <a:t>Televisie, </a:t>
            </a:r>
          </a:p>
          <a:p>
            <a:pPr marL="0" indent="0">
              <a:buNone/>
            </a:pPr>
            <a:r>
              <a:rPr lang="nl-NL" dirty="0"/>
              <a:t>Strip </a:t>
            </a:r>
          </a:p>
          <a:p>
            <a:pPr marL="0" indent="0">
              <a:buNone/>
            </a:pPr>
            <a:r>
              <a:rPr lang="nl-NL" dirty="0"/>
              <a:t>Film.</a:t>
            </a:r>
          </a:p>
        </p:txBody>
      </p:sp>
      <p:pic>
        <p:nvPicPr>
          <p:cNvPr id="4" name="Afbeelding 3">
            <a:hlinkClick r:id="rId2"/>
            <a:extLst>
              <a:ext uri="{FF2B5EF4-FFF2-40B4-BE49-F238E27FC236}">
                <a16:creationId xmlns:a16="http://schemas.microsoft.com/office/drawing/2014/main" id="{4A646F19-20BD-2241-8A83-465518B7D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791" y="1640380"/>
            <a:ext cx="8554346" cy="5012847"/>
          </a:xfrm>
          <a:prstGeom prst="rect">
            <a:avLst/>
          </a:prstGeom>
        </p:spPr>
      </p:pic>
    </p:spTree>
    <p:extLst>
      <p:ext uri="{BB962C8B-B14F-4D97-AF65-F5344CB8AC3E}">
        <p14:creationId xmlns:p14="http://schemas.microsoft.com/office/powerpoint/2010/main" val="2820052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2DF72-BFAE-BA41-9415-CD91A686E235}"/>
              </a:ext>
            </a:extLst>
          </p:cNvPr>
          <p:cNvSpPr>
            <a:spLocks noGrp="1"/>
          </p:cNvSpPr>
          <p:nvPr>
            <p:ph type="title"/>
          </p:nvPr>
        </p:nvSpPr>
        <p:spPr/>
        <p:txBody>
          <a:bodyPr>
            <a:normAutofit/>
          </a:bodyPr>
          <a:lstStyle/>
          <a:p>
            <a:pPr algn="ctr"/>
            <a:r>
              <a:rPr lang="nl-NL" sz="7200" dirty="0"/>
              <a:t>3. GLOBALISERING</a:t>
            </a:r>
          </a:p>
        </p:txBody>
      </p:sp>
    </p:spTree>
    <p:extLst>
      <p:ext uri="{BB962C8B-B14F-4D97-AF65-F5344CB8AC3E}">
        <p14:creationId xmlns:p14="http://schemas.microsoft.com/office/powerpoint/2010/main" val="1369222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2439" y="229116"/>
            <a:ext cx="8229600" cy="744370"/>
          </a:xfrm>
        </p:spPr>
        <p:txBody>
          <a:bodyPr>
            <a:noAutofit/>
          </a:bodyPr>
          <a:lstStyle/>
          <a:p>
            <a:r>
              <a:rPr lang="nl-NL" sz="5800" dirty="0">
                <a:cs typeface="Arial" panose="020B0604020202020204" pitchFamily="34" charset="0"/>
              </a:rPr>
              <a:t>India: BOLLYWOOD</a:t>
            </a:r>
          </a:p>
        </p:txBody>
      </p:sp>
      <p:sp>
        <p:nvSpPr>
          <p:cNvPr id="3" name="Tijdelijke aanduiding voor inhoud 2"/>
          <p:cNvSpPr>
            <a:spLocks noGrp="1"/>
          </p:cNvSpPr>
          <p:nvPr>
            <p:ph idx="1"/>
          </p:nvPr>
        </p:nvSpPr>
        <p:spPr>
          <a:xfrm>
            <a:off x="472439" y="1135124"/>
            <a:ext cx="11576125" cy="5107155"/>
          </a:xfrm>
        </p:spPr>
        <p:txBody>
          <a:bodyPr>
            <a:noAutofit/>
          </a:bodyPr>
          <a:lstStyle/>
          <a:p>
            <a:pPr marL="0" indent="0">
              <a:buNone/>
            </a:pPr>
            <a:r>
              <a:rPr lang="nl-NL" b="1" dirty="0">
                <a:cs typeface="Arial" panose="020B0604020202020204" pitchFamily="34" charset="0"/>
              </a:rPr>
              <a:t>Kenmerken:</a:t>
            </a:r>
          </a:p>
          <a:p>
            <a:pPr>
              <a:buFontTx/>
              <a:buChar char="-"/>
            </a:pPr>
            <a:r>
              <a:rPr lang="nl-NL" dirty="0">
                <a:cs typeface="Arial" panose="020B0604020202020204" pitchFamily="34" charset="0"/>
              </a:rPr>
              <a:t>Combinatie van film, zang en dans (Musicalstijl)</a:t>
            </a:r>
          </a:p>
          <a:p>
            <a:pPr>
              <a:buFontTx/>
              <a:buChar char="-"/>
            </a:pPr>
            <a:r>
              <a:rPr lang="nl-NL" dirty="0">
                <a:cs typeface="Arial" panose="020B0604020202020204" pitchFamily="34" charset="0"/>
              </a:rPr>
              <a:t>Taal is Hindi</a:t>
            </a:r>
          </a:p>
          <a:p>
            <a:pPr marL="0" indent="0">
              <a:buNone/>
            </a:pPr>
            <a:r>
              <a:rPr lang="nl-NL" dirty="0">
                <a:cs typeface="Arial" panose="020B0604020202020204" pitchFamily="34" charset="0"/>
              </a:rPr>
              <a:t>- Liefdesverhaal met overspel en moord: romantische </a:t>
            </a:r>
          </a:p>
          <a:p>
            <a:pPr marL="0" indent="0">
              <a:buNone/>
            </a:pPr>
            <a:r>
              <a:rPr lang="nl-NL" dirty="0">
                <a:cs typeface="Arial" panose="020B0604020202020204" pitchFamily="34" charset="0"/>
              </a:rPr>
              <a:t>komedie</a:t>
            </a:r>
          </a:p>
          <a:p>
            <a:pPr marL="0" indent="0">
              <a:buNone/>
            </a:pPr>
            <a:r>
              <a:rPr lang="nl-NL" dirty="0">
                <a:cs typeface="Arial" panose="020B0604020202020204" pitchFamily="34" charset="0"/>
              </a:rPr>
              <a:t>- Happy end</a:t>
            </a:r>
          </a:p>
          <a:p>
            <a:pPr>
              <a:buFontTx/>
              <a:buChar char="-"/>
            </a:pPr>
            <a:r>
              <a:rPr lang="nl-NL" dirty="0">
                <a:cs typeface="Arial" panose="020B0604020202020204" pitchFamily="34" charset="0"/>
              </a:rPr>
              <a:t>Publiek: over de hele wereld</a:t>
            </a:r>
          </a:p>
          <a:p>
            <a:pPr>
              <a:buFontTx/>
              <a:buChar char="-"/>
            </a:pPr>
            <a:r>
              <a:rPr lang="nl-NL" dirty="0">
                <a:cs typeface="Arial" panose="020B0604020202020204" pitchFamily="34" charset="0"/>
              </a:rPr>
              <a:t>Grootste/productiefste filmindustrie van de wereld</a:t>
            </a:r>
          </a:p>
          <a:p>
            <a:pPr marL="0" indent="0">
              <a:buNone/>
            </a:pPr>
            <a:endParaRPr lang="nl-NL" dirty="0">
              <a:cs typeface="Arial" panose="020B0604020202020204" pitchFamily="34" charset="0"/>
            </a:endParaRPr>
          </a:p>
          <a:p>
            <a:pPr marL="0" indent="0">
              <a:buNone/>
            </a:pPr>
            <a:r>
              <a:rPr lang="nl-NL" b="1" dirty="0">
                <a:cs typeface="Arial" panose="020B0604020202020204" pitchFamily="34" charset="0"/>
              </a:rPr>
              <a:t>klassiek voorbeeld:</a:t>
            </a:r>
          </a:p>
          <a:p>
            <a:pPr marL="0" indent="0">
              <a:buNone/>
            </a:pPr>
            <a:r>
              <a:rPr lang="nl-NL" b="1" dirty="0">
                <a:cs typeface="Arial" panose="020B0604020202020204" pitchFamily="34" charset="0"/>
                <a:hlinkClick r:id="rId3"/>
              </a:rPr>
              <a:t>https://www.youtube.com/watch?v=0r6bOMOczn0</a:t>
            </a:r>
            <a:r>
              <a:rPr lang="nl-NL" b="1" dirty="0">
                <a:cs typeface="Arial" panose="020B0604020202020204" pitchFamily="34" charset="0"/>
              </a:rPr>
              <a:t> </a:t>
            </a:r>
            <a:endParaRPr lang="nl-NL" dirty="0">
              <a:cs typeface="Arial" panose="020B0604020202020204" pitchFamily="34" charset="0"/>
            </a:endParaRPr>
          </a:p>
          <a:p>
            <a:pPr marL="0" indent="0">
              <a:buNone/>
            </a:pPr>
            <a:r>
              <a:rPr lang="nl-NL" b="1" dirty="0">
                <a:cs typeface="Arial" panose="020B0604020202020204" pitchFamily="34" charset="0"/>
              </a:rPr>
              <a:t>Modern voorbeeld </a:t>
            </a:r>
            <a:r>
              <a:rPr lang="nl-NL" b="1" i="1" dirty="0" err="1">
                <a:cs typeface="Arial" panose="020B0604020202020204" pitchFamily="34" charset="0"/>
              </a:rPr>
              <a:t>Anjabee</a:t>
            </a:r>
            <a:r>
              <a:rPr lang="nl-NL" b="1" dirty="0">
                <a:cs typeface="Arial" panose="020B0604020202020204" pitchFamily="34" charset="0"/>
              </a:rPr>
              <a:t>:</a:t>
            </a:r>
          </a:p>
          <a:p>
            <a:pPr marL="0" indent="0">
              <a:buNone/>
            </a:pPr>
            <a:r>
              <a:rPr lang="nl-NL" b="1" dirty="0">
                <a:cs typeface="Arial" panose="020B0604020202020204" pitchFamily="34" charset="0"/>
                <a:hlinkClick r:id="rId4"/>
              </a:rPr>
              <a:t>https://www.youtube.com/watch?v=OQVgSaSHXgY</a:t>
            </a:r>
            <a:r>
              <a:rPr lang="nl-NL" b="1" dirty="0">
                <a:latin typeface="Arial" panose="020B0604020202020204" pitchFamily="34" charset="0"/>
                <a:cs typeface="Arial" panose="020B0604020202020204" pitchFamily="34" charset="0"/>
              </a:rPr>
              <a:t> </a:t>
            </a:r>
          </a:p>
        </p:txBody>
      </p:sp>
      <p:pic>
        <p:nvPicPr>
          <p:cNvPr id="4" name="Afbeelding 3"/>
          <p:cNvPicPr>
            <a:picLocks noChangeAspect="1"/>
          </p:cNvPicPr>
          <p:nvPr/>
        </p:nvPicPr>
        <p:blipFill>
          <a:blip r:embed="rId5"/>
          <a:stretch>
            <a:fillRect/>
          </a:stretch>
        </p:blipFill>
        <p:spPr>
          <a:xfrm>
            <a:off x="7864877" y="1549400"/>
            <a:ext cx="3369180" cy="4854517"/>
          </a:xfrm>
          <a:prstGeom prst="rect">
            <a:avLst/>
          </a:prstGeom>
        </p:spPr>
      </p:pic>
    </p:spTree>
    <p:extLst>
      <p:ext uri="{BB962C8B-B14F-4D97-AF65-F5344CB8AC3E}">
        <p14:creationId xmlns:p14="http://schemas.microsoft.com/office/powerpoint/2010/main" val="1083021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2"/>
            <a:extLst>
              <a:ext uri="{FF2B5EF4-FFF2-40B4-BE49-F238E27FC236}">
                <a16:creationId xmlns:a16="http://schemas.microsoft.com/office/drawing/2014/main" id="{AF45616D-01DB-A74D-8118-48710254F8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03960"/>
            <a:ext cx="12192000" cy="5166360"/>
          </a:xfrm>
          <a:prstGeom prst="rect">
            <a:avLst/>
          </a:prstGeom>
        </p:spPr>
      </p:pic>
      <p:sp>
        <p:nvSpPr>
          <p:cNvPr id="4" name="Tekstvak 3">
            <a:extLst>
              <a:ext uri="{FF2B5EF4-FFF2-40B4-BE49-F238E27FC236}">
                <a16:creationId xmlns:a16="http://schemas.microsoft.com/office/drawing/2014/main" id="{9EEEEFF7-5737-AC4E-AF10-95E77376F85F}"/>
              </a:ext>
            </a:extLst>
          </p:cNvPr>
          <p:cNvSpPr txBox="1"/>
          <p:nvPr/>
        </p:nvSpPr>
        <p:spPr>
          <a:xfrm>
            <a:off x="1417320" y="0"/>
            <a:ext cx="9357360" cy="1015663"/>
          </a:xfrm>
          <a:prstGeom prst="rect">
            <a:avLst/>
          </a:prstGeom>
          <a:noFill/>
        </p:spPr>
        <p:txBody>
          <a:bodyPr wrap="square" rtlCol="0">
            <a:spAutoFit/>
          </a:bodyPr>
          <a:lstStyle/>
          <a:p>
            <a:r>
              <a:rPr lang="nl-NL" sz="6000" b="1" dirty="0">
                <a:latin typeface="Arial" panose="020B0604020202020204" pitchFamily="34" charset="0"/>
                <a:cs typeface="Arial" panose="020B0604020202020204" pitchFamily="34" charset="0"/>
              </a:rPr>
              <a:t>IGGY AZALEA - BOUNCE</a:t>
            </a:r>
          </a:p>
        </p:txBody>
      </p:sp>
    </p:spTree>
    <p:extLst>
      <p:ext uri="{BB962C8B-B14F-4D97-AF65-F5344CB8AC3E}">
        <p14:creationId xmlns:p14="http://schemas.microsoft.com/office/powerpoint/2010/main" val="2593411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2"/>
            <a:extLst>
              <a:ext uri="{FF2B5EF4-FFF2-40B4-BE49-F238E27FC236}">
                <a16:creationId xmlns:a16="http://schemas.microsoft.com/office/drawing/2014/main" id="{AF45616D-01DB-A74D-8118-48710254F8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03960"/>
            <a:ext cx="12192000" cy="5166360"/>
          </a:xfrm>
          <a:prstGeom prst="rect">
            <a:avLst/>
          </a:prstGeom>
        </p:spPr>
      </p:pic>
      <p:sp>
        <p:nvSpPr>
          <p:cNvPr id="4" name="Tekstvak 3">
            <a:extLst>
              <a:ext uri="{FF2B5EF4-FFF2-40B4-BE49-F238E27FC236}">
                <a16:creationId xmlns:a16="http://schemas.microsoft.com/office/drawing/2014/main" id="{9EEEEFF7-5737-AC4E-AF10-95E77376F85F}"/>
              </a:ext>
            </a:extLst>
          </p:cNvPr>
          <p:cNvSpPr txBox="1"/>
          <p:nvPr/>
        </p:nvSpPr>
        <p:spPr>
          <a:xfrm>
            <a:off x="1417320" y="0"/>
            <a:ext cx="9357360" cy="1015663"/>
          </a:xfrm>
          <a:prstGeom prst="rect">
            <a:avLst/>
          </a:prstGeom>
          <a:noFill/>
        </p:spPr>
        <p:txBody>
          <a:bodyPr wrap="square" rtlCol="0">
            <a:spAutoFit/>
          </a:bodyPr>
          <a:lstStyle/>
          <a:p>
            <a:r>
              <a:rPr lang="nl-NL" sz="6000" b="1" dirty="0">
                <a:latin typeface="Arial" panose="020B0604020202020204" pitchFamily="34" charset="0"/>
                <a:cs typeface="Arial" panose="020B0604020202020204" pitchFamily="34" charset="0"/>
              </a:rPr>
              <a:t>IGGY AZALEA - BOUNCE</a:t>
            </a:r>
          </a:p>
        </p:txBody>
      </p:sp>
      <p:sp>
        <p:nvSpPr>
          <p:cNvPr id="5" name="Rechthoek 4">
            <a:extLst>
              <a:ext uri="{FF2B5EF4-FFF2-40B4-BE49-F238E27FC236}">
                <a16:creationId xmlns:a16="http://schemas.microsoft.com/office/drawing/2014/main" id="{7944B623-4077-6844-A4AD-7F54563670ED}"/>
              </a:ext>
            </a:extLst>
          </p:cNvPr>
          <p:cNvSpPr/>
          <p:nvPr/>
        </p:nvSpPr>
        <p:spPr>
          <a:xfrm rot="20189574">
            <a:off x="-363460" y="2967335"/>
            <a:ext cx="12918921" cy="923330"/>
          </a:xfrm>
          <a:prstGeom prst="rect">
            <a:avLst/>
          </a:prstGeom>
          <a:noFill/>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nl-NL" sz="5400" b="1" cap="none" spc="0" dirty="0" err="1">
                <a:ln w="22225">
                  <a:solidFill>
                    <a:schemeClr val="accent2"/>
                  </a:solidFill>
                  <a:prstDash val="solid"/>
                </a:ln>
                <a:solidFill>
                  <a:sysClr val="windowText" lastClr="000000"/>
                </a:solidFill>
                <a:effectLst>
                  <a:glow rad="101600">
                    <a:schemeClr val="accent2">
                      <a:satMod val="175000"/>
                      <a:alpha val="40000"/>
                    </a:schemeClr>
                  </a:glow>
                </a:effectLst>
                <a:latin typeface="Arial" panose="020B0604020202020204" pitchFamily="34" charset="0"/>
                <a:cs typeface="Arial" panose="020B0604020202020204" pitchFamily="34" charset="0"/>
              </a:rPr>
              <a:t>Cultural</a:t>
            </a:r>
            <a:r>
              <a:rPr lang="nl-NL" sz="5400" b="1" cap="none" spc="0" dirty="0">
                <a:ln w="22225">
                  <a:solidFill>
                    <a:schemeClr val="accent2"/>
                  </a:solidFill>
                  <a:prstDash val="solid"/>
                </a:ln>
                <a:solidFill>
                  <a:sysClr val="windowText" lastClr="000000"/>
                </a:solidFill>
                <a:effectLst>
                  <a:glow rad="101600">
                    <a:schemeClr val="accent2">
                      <a:satMod val="175000"/>
                      <a:alpha val="40000"/>
                    </a:schemeClr>
                  </a:glow>
                </a:effectLst>
                <a:latin typeface="Arial" panose="020B0604020202020204" pitchFamily="34" charset="0"/>
                <a:cs typeface="Arial" panose="020B0604020202020204" pitchFamily="34" charset="0"/>
              </a:rPr>
              <a:t> </a:t>
            </a:r>
            <a:r>
              <a:rPr lang="nl-NL" sz="5400" b="1" cap="none" spc="0" dirty="0" err="1">
                <a:ln w="22225">
                  <a:solidFill>
                    <a:schemeClr val="accent2"/>
                  </a:solidFill>
                  <a:prstDash val="solid"/>
                </a:ln>
                <a:solidFill>
                  <a:sysClr val="windowText" lastClr="000000"/>
                </a:solidFill>
                <a:effectLst>
                  <a:glow rad="101600">
                    <a:schemeClr val="accent2">
                      <a:satMod val="175000"/>
                      <a:alpha val="40000"/>
                    </a:schemeClr>
                  </a:glow>
                </a:effectLst>
                <a:latin typeface="Arial" panose="020B0604020202020204" pitchFamily="34" charset="0"/>
                <a:cs typeface="Arial" panose="020B0604020202020204" pitchFamily="34" charset="0"/>
              </a:rPr>
              <a:t>appropriation</a:t>
            </a:r>
            <a:r>
              <a:rPr lang="nl-NL" sz="5400" b="1" cap="none" spc="0" dirty="0">
                <a:ln w="22225">
                  <a:solidFill>
                    <a:schemeClr val="accent2"/>
                  </a:solidFill>
                  <a:prstDash val="solid"/>
                </a:ln>
                <a:solidFill>
                  <a:sysClr val="windowText" lastClr="000000"/>
                </a:solidFill>
                <a:effectLst>
                  <a:glow rad="101600">
                    <a:schemeClr val="accent2">
                      <a:satMod val="175000"/>
                      <a:alpha val="40000"/>
                    </a:schemeClr>
                  </a:glow>
                </a:effectLst>
                <a:latin typeface="Arial" panose="020B0604020202020204" pitchFamily="34" charset="0"/>
                <a:cs typeface="Arial" panose="020B0604020202020204" pitchFamily="34" charset="0"/>
              </a:rPr>
              <a:t> of postmodern?</a:t>
            </a:r>
            <a:endParaRPr lang="nl-NL" sz="5400" b="1" cap="none" spc="0" dirty="0">
              <a:ln w="22225">
                <a:solidFill>
                  <a:schemeClr val="accent2"/>
                </a:solidFill>
                <a:prstDash val="solid"/>
              </a:ln>
              <a:solidFill>
                <a:sysClr val="windowText" lastClr="000000"/>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111387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2DF72-BFAE-BA41-9415-CD91A686E235}"/>
              </a:ext>
            </a:extLst>
          </p:cNvPr>
          <p:cNvSpPr>
            <a:spLocks noGrp="1"/>
          </p:cNvSpPr>
          <p:nvPr>
            <p:ph type="title"/>
          </p:nvPr>
        </p:nvSpPr>
        <p:spPr/>
        <p:txBody>
          <a:bodyPr>
            <a:normAutofit/>
          </a:bodyPr>
          <a:lstStyle/>
          <a:p>
            <a:pPr algn="ctr"/>
            <a:r>
              <a:rPr lang="nl-NL" sz="7200" dirty="0"/>
              <a:t>1. Ontwikkeling </a:t>
            </a:r>
            <a:r>
              <a:rPr lang="nl-NL" sz="7200" dirty="0" err="1"/>
              <a:t>vd</a:t>
            </a:r>
            <a:r>
              <a:rPr lang="nl-NL" sz="7200" dirty="0"/>
              <a:t> film jaren ‘50 -‘60</a:t>
            </a:r>
          </a:p>
        </p:txBody>
      </p:sp>
      <p:pic>
        <p:nvPicPr>
          <p:cNvPr id="3" name="Afbeelding 2">
            <a:extLst>
              <a:ext uri="{FF2B5EF4-FFF2-40B4-BE49-F238E27FC236}">
                <a16:creationId xmlns:a16="http://schemas.microsoft.com/office/drawing/2014/main" id="{60202C29-8A53-E141-97B7-A75BE51645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85815" y="5391918"/>
            <a:ext cx="3906185" cy="1161197"/>
          </a:xfrm>
          <a:prstGeom prst="rect">
            <a:avLst/>
          </a:prstGeom>
        </p:spPr>
      </p:pic>
      <p:pic>
        <p:nvPicPr>
          <p:cNvPr id="7" name="Afbeelding 6">
            <a:extLst>
              <a:ext uri="{FF2B5EF4-FFF2-40B4-BE49-F238E27FC236}">
                <a16:creationId xmlns:a16="http://schemas.microsoft.com/office/drawing/2014/main" id="{00AE0C7B-8D03-A742-A6DB-4A94944287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16102" y="5379448"/>
            <a:ext cx="4011858" cy="1186136"/>
          </a:xfrm>
          <a:prstGeom prst="rect">
            <a:avLst/>
          </a:prstGeom>
        </p:spPr>
      </p:pic>
      <p:pic>
        <p:nvPicPr>
          <p:cNvPr id="9" name="Afbeelding 8">
            <a:extLst>
              <a:ext uri="{FF2B5EF4-FFF2-40B4-BE49-F238E27FC236}">
                <a16:creationId xmlns:a16="http://schemas.microsoft.com/office/drawing/2014/main" id="{3D3394DA-D176-004D-A2A2-B449FE8682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062" y="5366977"/>
            <a:ext cx="3906185" cy="1144956"/>
          </a:xfrm>
          <a:prstGeom prst="rect">
            <a:avLst/>
          </a:prstGeom>
        </p:spPr>
      </p:pic>
    </p:spTree>
    <p:extLst>
      <p:ext uri="{BB962C8B-B14F-4D97-AF65-F5344CB8AC3E}">
        <p14:creationId xmlns:p14="http://schemas.microsoft.com/office/powerpoint/2010/main" val="121163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2DF72-BFAE-BA41-9415-CD91A686E235}"/>
              </a:ext>
            </a:extLst>
          </p:cNvPr>
          <p:cNvSpPr>
            <a:spLocks noGrp="1"/>
          </p:cNvSpPr>
          <p:nvPr>
            <p:ph type="title"/>
          </p:nvPr>
        </p:nvSpPr>
        <p:spPr/>
        <p:txBody>
          <a:bodyPr>
            <a:normAutofit/>
          </a:bodyPr>
          <a:lstStyle/>
          <a:p>
            <a:r>
              <a:rPr lang="nl-NL" sz="7200" dirty="0"/>
              <a:t>2. Ontwikkeling tv</a:t>
            </a:r>
          </a:p>
        </p:txBody>
      </p:sp>
      <p:pic>
        <p:nvPicPr>
          <p:cNvPr id="4" name="Afbeelding 3">
            <a:extLst>
              <a:ext uri="{FF2B5EF4-FFF2-40B4-BE49-F238E27FC236}">
                <a16:creationId xmlns:a16="http://schemas.microsoft.com/office/drawing/2014/main" id="{45D5F67A-64D8-634F-AE98-F89B6B9939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3712" y="4167775"/>
            <a:ext cx="2718052" cy="2527788"/>
          </a:xfrm>
          <a:prstGeom prst="rect">
            <a:avLst/>
          </a:prstGeom>
        </p:spPr>
      </p:pic>
      <p:pic>
        <p:nvPicPr>
          <p:cNvPr id="5" name="Afbeelding 4">
            <a:extLst>
              <a:ext uri="{FF2B5EF4-FFF2-40B4-BE49-F238E27FC236}">
                <a16:creationId xmlns:a16="http://schemas.microsoft.com/office/drawing/2014/main" id="{7D9714F7-74BA-3141-AF89-02D934BD2A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420" y="1225296"/>
            <a:ext cx="1270000" cy="1270000"/>
          </a:xfrm>
          <a:prstGeom prst="rect">
            <a:avLst/>
          </a:prstGeom>
        </p:spPr>
      </p:pic>
      <p:pic>
        <p:nvPicPr>
          <p:cNvPr id="6" name="Afbeelding 5">
            <a:extLst>
              <a:ext uri="{FF2B5EF4-FFF2-40B4-BE49-F238E27FC236}">
                <a16:creationId xmlns:a16="http://schemas.microsoft.com/office/drawing/2014/main" id="{3113E509-D515-5C41-86B1-95144B32F9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6057" y="4167775"/>
            <a:ext cx="1298939" cy="2309225"/>
          </a:xfrm>
          <a:prstGeom prst="rect">
            <a:avLst/>
          </a:prstGeom>
        </p:spPr>
      </p:pic>
    </p:spTree>
    <p:extLst>
      <p:ext uri="{BB962C8B-B14F-4D97-AF65-F5344CB8AC3E}">
        <p14:creationId xmlns:p14="http://schemas.microsoft.com/office/powerpoint/2010/main" val="406461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3B36B-FD4B-8B47-9092-2CC69E58D227}"/>
              </a:ext>
            </a:extLst>
          </p:cNvPr>
          <p:cNvSpPr>
            <a:spLocks noGrp="1"/>
          </p:cNvSpPr>
          <p:nvPr>
            <p:ph type="title"/>
          </p:nvPr>
        </p:nvSpPr>
        <p:spPr>
          <a:xfrm>
            <a:off x="526923" y="512064"/>
            <a:ext cx="10058400" cy="1609344"/>
          </a:xfrm>
        </p:spPr>
        <p:txBody>
          <a:bodyPr/>
          <a:lstStyle/>
          <a:p>
            <a:r>
              <a:rPr lang="nl-NL" dirty="0"/>
              <a:t>Geschiedenis tv</a:t>
            </a:r>
          </a:p>
        </p:txBody>
      </p:sp>
      <p:sp>
        <p:nvSpPr>
          <p:cNvPr id="3" name="Tijdelijke aanduiding voor inhoud 2">
            <a:extLst>
              <a:ext uri="{FF2B5EF4-FFF2-40B4-BE49-F238E27FC236}">
                <a16:creationId xmlns:a16="http://schemas.microsoft.com/office/drawing/2014/main" id="{4E065E6B-C1BE-2548-9345-0A820B4F3FEE}"/>
              </a:ext>
            </a:extLst>
          </p:cNvPr>
          <p:cNvSpPr>
            <a:spLocks noGrp="1"/>
          </p:cNvSpPr>
          <p:nvPr>
            <p:ph idx="1"/>
          </p:nvPr>
        </p:nvSpPr>
        <p:spPr>
          <a:xfrm>
            <a:off x="526923" y="2121408"/>
            <a:ext cx="10058400" cy="4050792"/>
          </a:xfrm>
        </p:spPr>
        <p:txBody>
          <a:bodyPr/>
          <a:lstStyle/>
          <a:p>
            <a:r>
              <a:rPr lang="nl-NL" dirty="0"/>
              <a:t>Jaren ’40: de geboorte van tv-kijken in Nederland</a:t>
            </a:r>
          </a:p>
          <a:p>
            <a:r>
              <a:rPr lang="nl-NL" dirty="0"/>
              <a:t>Jaren ’50: </a:t>
            </a:r>
            <a:r>
              <a:rPr lang="nl-NL" dirty="0" err="1"/>
              <a:t>for</a:t>
            </a:r>
            <a:r>
              <a:rPr lang="nl-NL" dirty="0"/>
              <a:t> </a:t>
            </a:r>
            <a:r>
              <a:rPr lang="nl-NL" dirty="0" err="1"/>
              <a:t>the</a:t>
            </a:r>
            <a:r>
              <a:rPr lang="nl-NL" dirty="0"/>
              <a:t> </a:t>
            </a:r>
            <a:r>
              <a:rPr lang="nl-NL" dirty="0" err="1"/>
              <a:t>lucky</a:t>
            </a:r>
            <a:r>
              <a:rPr lang="nl-NL" dirty="0"/>
              <a:t> few</a:t>
            </a:r>
          </a:p>
          <a:p>
            <a:r>
              <a:rPr lang="nl-NL" dirty="0"/>
              <a:t>Jaren ’60: tv-kijken als sociaal uitje</a:t>
            </a:r>
          </a:p>
          <a:p>
            <a:r>
              <a:rPr lang="nl-NL" dirty="0"/>
              <a:t>aren ’70: tv in de lift</a:t>
            </a:r>
          </a:p>
          <a:p>
            <a:r>
              <a:rPr lang="nl-NL" dirty="0"/>
              <a:t>Jaren ’80: populaire tv-shows vieren hoogtij</a:t>
            </a:r>
          </a:p>
          <a:p>
            <a:r>
              <a:rPr lang="nl-NL" dirty="0"/>
              <a:t>Jaren ’90: transitie van gezinsleven naar individualisme</a:t>
            </a:r>
          </a:p>
          <a:p>
            <a:r>
              <a:rPr lang="nl-NL" dirty="0"/>
              <a:t>2000-2010: breed aanbod binnen- en buitenlandse content</a:t>
            </a:r>
          </a:p>
          <a:p>
            <a:r>
              <a:rPr lang="nl-NL" dirty="0"/>
              <a:t>2010-2015: </a:t>
            </a:r>
            <a:r>
              <a:rPr lang="nl-NL" dirty="0" err="1"/>
              <a:t>customized</a:t>
            </a:r>
            <a:r>
              <a:rPr lang="nl-NL" dirty="0"/>
              <a:t> content</a:t>
            </a:r>
          </a:p>
          <a:p>
            <a:r>
              <a:rPr lang="nl-NL" dirty="0"/>
              <a:t>2015: </a:t>
            </a:r>
            <a:r>
              <a:rPr lang="nl-NL" dirty="0" err="1"/>
              <a:t>the</a:t>
            </a:r>
            <a:r>
              <a:rPr lang="nl-NL" dirty="0"/>
              <a:t> </a:t>
            </a:r>
            <a:r>
              <a:rPr lang="nl-NL" dirty="0" err="1"/>
              <a:t>future</a:t>
            </a:r>
            <a:r>
              <a:rPr lang="nl-NL" dirty="0"/>
              <a:t> is </a:t>
            </a:r>
            <a:r>
              <a:rPr lang="nl-NL" dirty="0" err="1"/>
              <a:t>now</a:t>
            </a:r>
            <a:r>
              <a:rPr lang="nl-NL" dirty="0"/>
              <a:t> – wat, waar, waarmee en wanneer je wilt tv-kijken</a:t>
            </a:r>
          </a:p>
        </p:txBody>
      </p:sp>
    </p:spTree>
    <p:extLst>
      <p:ext uri="{BB962C8B-B14F-4D97-AF65-F5344CB8AC3E}">
        <p14:creationId xmlns:p14="http://schemas.microsoft.com/office/powerpoint/2010/main" val="2646312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1D74F-62F7-C348-AB93-5124FE510670}"/>
              </a:ext>
            </a:extLst>
          </p:cNvPr>
          <p:cNvSpPr>
            <a:spLocks noGrp="1"/>
          </p:cNvSpPr>
          <p:nvPr>
            <p:ph type="title"/>
          </p:nvPr>
        </p:nvSpPr>
        <p:spPr/>
        <p:txBody>
          <a:bodyPr/>
          <a:lstStyle/>
          <a:p>
            <a:r>
              <a:rPr lang="nl-NL" dirty="0"/>
              <a:t>Vanaf jaren ‘60</a:t>
            </a:r>
          </a:p>
        </p:txBody>
      </p:sp>
      <p:sp>
        <p:nvSpPr>
          <p:cNvPr id="6" name="Tekstvak 5">
            <a:extLst>
              <a:ext uri="{FF2B5EF4-FFF2-40B4-BE49-F238E27FC236}">
                <a16:creationId xmlns:a16="http://schemas.microsoft.com/office/drawing/2014/main" id="{22209045-F6C3-3F4C-801F-FF96EA046AE7}"/>
              </a:ext>
            </a:extLst>
          </p:cNvPr>
          <p:cNvSpPr txBox="1"/>
          <p:nvPr/>
        </p:nvSpPr>
        <p:spPr>
          <a:xfrm>
            <a:off x="1165741" y="1915297"/>
            <a:ext cx="4283590" cy="3139321"/>
          </a:xfrm>
          <a:prstGeom prst="rect">
            <a:avLst/>
          </a:prstGeom>
          <a:noFill/>
        </p:spPr>
        <p:txBody>
          <a:bodyPr wrap="square" rtlCol="0">
            <a:spAutoFit/>
          </a:bodyPr>
          <a:lstStyle/>
          <a:p>
            <a:r>
              <a:rPr lang="nl-NL" dirty="0"/>
              <a:t>Live verslag/nieuws</a:t>
            </a:r>
          </a:p>
          <a:p>
            <a:endParaRPr lang="nl-NL" dirty="0"/>
          </a:p>
          <a:p>
            <a:r>
              <a:rPr lang="nl-NL" dirty="0"/>
              <a:t>Entertainment (muziek, series en </a:t>
            </a:r>
            <a:r>
              <a:rPr lang="nl-NL" dirty="0" err="1"/>
              <a:t>sticoms</a:t>
            </a:r>
            <a:r>
              <a:rPr lang="nl-NL" dirty="0"/>
              <a:t>, en shows)</a:t>
            </a:r>
          </a:p>
          <a:p>
            <a:endParaRPr lang="nl-NL" dirty="0"/>
          </a:p>
          <a:p>
            <a:r>
              <a:rPr lang="nl-NL" dirty="0"/>
              <a:t>Sport</a:t>
            </a:r>
          </a:p>
          <a:p>
            <a:endParaRPr lang="nl-NL" dirty="0"/>
          </a:p>
          <a:p>
            <a:r>
              <a:rPr lang="nl-NL" dirty="0"/>
              <a:t>Soap</a:t>
            </a:r>
          </a:p>
          <a:p>
            <a:endParaRPr lang="nl-NL" dirty="0"/>
          </a:p>
          <a:p>
            <a:r>
              <a:rPr lang="nl-NL" dirty="0"/>
              <a:t>Reclame</a:t>
            </a:r>
          </a:p>
          <a:p>
            <a:endParaRPr lang="nl-NL" dirty="0"/>
          </a:p>
        </p:txBody>
      </p:sp>
      <p:pic>
        <p:nvPicPr>
          <p:cNvPr id="10" name="Afbeelding 9">
            <a:extLst>
              <a:ext uri="{FF2B5EF4-FFF2-40B4-BE49-F238E27FC236}">
                <a16:creationId xmlns:a16="http://schemas.microsoft.com/office/drawing/2014/main" id="{BF3F6D7A-E310-4E4D-BC6B-157F57B0EB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0128" y="1692877"/>
            <a:ext cx="5967923" cy="4196852"/>
          </a:xfrm>
          <a:prstGeom prst="rect">
            <a:avLst/>
          </a:prstGeom>
        </p:spPr>
      </p:pic>
    </p:spTree>
    <p:extLst>
      <p:ext uri="{BB962C8B-B14F-4D97-AF65-F5344CB8AC3E}">
        <p14:creationId xmlns:p14="http://schemas.microsoft.com/office/powerpoint/2010/main" val="1349814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374" y="492354"/>
            <a:ext cx="9455426" cy="702169"/>
          </a:xfrm>
        </p:spPr>
        <p:txBody>
          <a:bodyPr>
            <a:noAutofit/>
          </a:bodyPr>
          <a:lstStyle/>
          <a:p>
            <a:r>
              <a:rPr lang="nl-NL" sz="5800" dirty="0">
                <a:cs typeface="Arial" panose="020B0604020202020204" pitchFamily="34" charset="0"/>
              </a:rPr>
              <a:t>Series</a:t>
            </a:r>
          </a:p>
        </p:txBody>
      </p:sp>
      <p:sp>
        <p:nvSpPr>
          <p:cNvPr id="3" name="Tijdelijke aanduiding voor inhoud 2"/>
          <p:cNvSpPr>
            <a:spLocks noGrp="1"/>
          </p:cNvSpPr>
          <p:nvPr>
            <p:ph idx="1"/>
          </p:nvPr>
        </p:nvSpPr>
        <p:spPr>
          <a:xfrm>
            <a:off x="735755" y="1550953"/>
            <a:ext cx="8229600" cy="5453840"/>
          </a:xfrm>
        </p:spPr>
        <p:txBody>
          <a:bodyPr>
            <a:normAutofit/>
          </a:bodyPr>
          <a:lstStyle/>
          <a:p>
            <a:pPr marL="0" indent="0">
              <a:buNone/>
            </a:pPr>
            <a:r>
              <a:rPr lang="nl-NL" sz="1600" b="1" dirty="0">
                <a:cs typeface="Arial" panose="020B0604020202020204" pitchFamily="34" charset="0"/>
              </a:rPr>
              <a:t>Gaat concurrentie aan met film</a:t>
            </a:r>
          </a:p>
          <a:p>
            <a:r>
              <a:rPr lang="nl-NL" sz="1600" dirty="0">
                <a:cs typeface="Arial" panose="020B0604020202020204" pitchFamily="34" charset="0"/>
              </a:rPr>
              <a:t>Andere concentratie voor nodig</a:t>
            </a:r>
          </a:p>
          <a:p>
            <a:r>
              <a:rPr lang="nl-NL" sz="1600" dirty="0">
                <a:cs typeface="Arial" panose="020B0604020202020204" pitchFamily="34" charset="0"/>
              </a:rPr>
              <a:t>Korte blokken en veel reclame</a:t>
            </a:r>
          </a:p>
          <a:p>
            <a:pPr marL="0" indent="0">
              <a:buNone/>
            </a:pPr>
            <a:endParaRPr lang="nl-NL" sz="1600" dirty="0">
              <a:cs typeface="Arial" panose="020B0604020202020204" pitchFamily="34" charset="0"/>
            </a:endParaRPr>
          </a:p>
          <a:p>
            <a:pPr marL="0" indent="0">
              <a:buNone/>
            </a:pPr>
            <a:r>
              <a:rPr lang="nl-NL" sz="1600" b="1" dirty="0">
                <a:cs typeface="Arial" panose="020B0604020202020204" pitchFamily="34" charset="0"/>
              </a:rPr>
              <a:t>Voorbeeld: TV serie Batman (1965-1966)</a:t>
            </a:r>
          </a:p>
          <a:p>
            <a:r>
              <a:rPr lang="nl-NL" sz="1600" dirty="0">
                <a:cs typeface="Arial" panose="020B0604020202020204" pitchFamily="34" charset="0"/>
              </a:rPr>
              <a:t>Inspiratie strip van Bob Kane</a:t>
            </a:r>
          </a:p>
          <a:p>
            <a:r>
              <a:rPr lang="nl-NL" sz="1600" dirty="0">
                <a:cs typeface="Arial" panose="020B0604020202020204" pitchFamily="34" charset="0"/>
              </a:rPr>
              <a:t>Overdrijven van strip elementen: tekstballonnen</a:t>
            </a:r>
          </a:p>
          <a:p>
            <a:r>
              <a:rPr lang="nl-NL" sz="1600" dirty="0">
                <a:cs typeface="Arial" panose="020B0604020202020204" pitchFamily="34" charset="0"/>
              </a:rPr>
              <a:t>Cliffhanger</a:t>
            </a:r>
          </a:p>
          <a:p>
            <a:pPr marL="0" indent="0">
              <a:buNone/>
            </a:pPr>
            <a:endParaRPr lang="nl-NL" sz="1600" dirty="0">
              <a:cs typeface="Arial" panose="020B0604020202020204" pitchFamily="34" charset="0"/>
            </a:endParaRPr>
          </a:p>
          <a:p>
            <a:pPr marL="0" indent="0">
              <a:buNone/>
            </a:pPr>
            <a:r>
              <a:rPr lang="nl-NL" sz="1600" dirty="0">
                <a:cs typeface="Arial" panose="020B0604020202020204" pitchFamily="34" charset="0"/>
              </a:rPr>
              <a:t>Trouw aan de strip met effecten:</a:t>
            </a:r>
          </a:p>
          <a:p>
            <a:pPr marL="0" indent="0">
              <a:buNone/>
            </a:pPr>
            <a:r>
              <a:rPr lang="nl-NL" sz="1600" b="1" dirty="0">
                <a:cs typeface="Arial" panose="020B0604020202020204" pitchFamily="34" charset="0"/>
                <a:hlinkClick r:id="rId2"/>
              </a:rPr>
              <a:t>https://www.youtube.com/watch?v=r94AJzJZZaU</a:t>
            </a:r>
            <a:r>
              <a:rPr lang="nl-NL" sz="1600" b="1" dirty="0">
                <a:cs typeface="Arial" panose="020B0604020202020204" pitchFamily="34" charset="0"/>
              </a:rPr>
              <a:t> </a:t>
            </a:r>
          </a:p>
          <a:p>
            <a:endParaRPr lang="nl-NL" sz="2400" dirty="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AC93E8F0-A844-934F-B6C5-0DF0B163F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7433" y="393695"/>
            <a:ext cx="3095844" cy="3985998"/>
          </a:xfrm>
          <a:prstGeom prst="rect">
            <a:avLst/>
          </a:prstGeom>
        </p:spPr>
      </p:pic>
      <p:pic>
        <p:nvPicPr>
          <p:cNvPr id="8" name="Afbeelding 7">
            <a:extLst>
              <a:ext uri="{FF2B5EF4-FFF2-40B4-BE49-F238E27FC236}">
                <a16:creationId xmlns:a16="http://schemas.microsoft.com/office/drawing/2014/main" id="{B66C22B7-5882-0844-96E3-50F1E772AF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7433" y="4659974"/>
            <a:ext cx="3135081" cy="1841860"/>
          </a:xfrm>
          <a:prstGeom prst="rect">
            <a:avLst/>
          </a:prstGeom>
        </p:spPr>
      </p:pic>
    </p:spTree>
    <p:extLst>
      <p:ext uri="{BB962C8B-B14F-4D97-AF65-F5344CB8AC3E}">
        <p14:creationId xmlns:p14="http://schemas.microsoft.com/office/powerpoint/2010/main" val="397526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583" y="212035"/>
            <a:ext cx="10850217" cy="1478654"/>
          </a:xfrm>
        </p:spPr>
        <p:txBody>
          <a:bodyPr>
            <a:noAutofit/>
          </a:bodyPr>
          <a:lstStyle/>
          <a:p>
            <a:pPr algn="l"/>
            <a:r>
              <a:rPr lang="nl-NL" sz="5800" dirty="0" err="1">
                <a:cs typeface="Arial" panose="020B0604020202020204" pitchFamily="34" charset="0"/>
              </a:rPr>
              <a:t>soapS</a:t>
            </a:r>
            <a:br>
              <a:rPr lang="nl-NL" sz="4000" b="1" dirty="0">
                <a:latin typeface="Arial" panose="020B0604020202020204" pitchFamily="34" charset="0"/>
                <a:cs typeface="Arial" panose="020B0604020202020204" pitchFamily="34" charset="0"/>
              </a:rPr>
            </a:br>
            <a:endParaRPr lang="nl-NL" sz="2800" b="1" dirty="0">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602437" y="1376749"/>
            <a:ext cx="8808263" cy="4564064"/>
          </a:xfrm>
        </p:spPr>
        <p:txBody>
          <a:bodyPr>
            <a:noAutofit/>
          </a:bodyPr>
          <a:lstStyle/>
          <a:p>
            <a:pPr marL="0" indent="0">
              <a:buNone/>
            </a:pPr>
            <a:r>
              <a:rPr lang="nl-NL" b="1" dirty="0">
                <a:cs typeface="Arial" panose="020B0604020202020204" pitchFamily="34" charset="0"/>
              </a:rPr>
              <a:t>Drama gericht op relaties en familie</a:t>
            </a:r>
          </a:p>
          <a:p>
            <a:pPr>
              <a:buFontTx/>
              <a:buChar char="-"/>
            </a:pPr>
            <a:r>
              <a:rPr lang="nl-NL" dirty="0">
                <a:cs typeface="Arial" panose="020B0604020202020204" pitchFamily="34" charset="0"/>
              </a:rPr>
              <a:t>Bedoeld voor de huisvrouw (in eerste instantie)</a:t>
            </a:r>
          </a:p>
          <a:p>
            <a:pPr>
              <a:buFontTx/>
              <a:buChar char="-"/>
            </a:pPr>
            <a:r>
              <a:rPr lang="nl-NL" dirty="0" err="1">
                <a:cs typeface="Arial" panose="020B0604020202020204" pitchFamily="34" charset="0"/>
              </a:rPr>
              <a:t>Meedere</a:t>
            </a:r>
            <a:r>
              <a:rPr lang="nl-NL" dirty="0">
                <a:cs typeface="Arial" panose="020B0604020202020204" pitchFamily="34" charset="0"/>
              </a:rPr>
              <a:t> malen onderbroken door sponsorende reclames. </a:t>
            </a:r>
            <a:r>
              <a:rPr lang="nl-NL" dirty="0" err="1">
                <a:cs typeface="Arial" panose="020B0604020202020204" pitchFamily="34" charset="0"/>
              </a:rPr>
              <a:t>Bijvootbeeld</a:t>
            </a:r>
            <a:r>
              <a:rPr lang="nl-NL" dirty="0">
                <a:cs typeface="Arial" panose="020B0604020202020204" pitchFamily="34" charset="0"/>
              </a:rPr>
              <a:t> reclames voor zeep (Tide)</a:t>
            </a:r>
          </a:p>
          <a:p>
            <a:pPr marL="0" indent="0">
              <a:buNone/>
            </a:pPr>
            <a:endParaRPr lang="nl-NL" dirty="0">
              <a:cs typeface="Arial" panose="020B0604020202020204" pitchFamily="34" charset="0"/>
            </a:endParaRPr>
          </a:p>
          <a:p>
            <a:pPr marL="0" indent="0">
              <a:buNone/>
            </a:pPr>
            <a:r>
              <a:rPr lang="nl-NL" b="1" dirty="0">
                <a:cs typeface="Arial" panose="020B0604020202020204" pitchFamily="34" charset="0"/>
              </a:rPr>
              <a:t>Voorbeeld1950: commercial; aansluitend: The </a:t>
            </a:r>
            <a:r>
              <a:rPr lang="nl-NL" b="1" dirty="0" err="1">
                <a:cs typeface="Arial" panose="020B0604020202020204" pitchFamily="34" charset="0"/>
              </a:rPr>
              <a:t>edge</a:t>
            </a:r>
            <a:r>
              <a:rPr lang="nl-NL" b="1" dirty="0">
                <a:cs typeface="Arial" panose="020B0604020202020204" pitchFamily="34" charset="0"/>
              </a:rPr>
              <a:t> of </a:t>
            </a:r>
            <a:r>
              <a:rPr lang="nl-NL" b="1" dirty="0" err="1">
                <a:cs typeface="Arial" panose="020B0604020202020204" pitchFamily="34" charset="0"/>
              </a:rPr>
              <a:t>night</a:t>
            </a:r>
            <a:r>
              <a:rPr lang="nl-NL" b="1" dirty="0">
                <a:cs typeface="Arial" panose="020B0604020202020204" pitchFamily="34" charset="0"/>
              </a:rPr>
              <a:t> </a:t>
            </a:r>
          </a:p>
          <a:p>
            <a:pPr marL="0" indent="0">
              <a:buNone/>
            </a:pPr>
            <a:r>
              <a:rPr lang="nl-NL" dirty="0">
                <a:cs typeface="Arial" panose="020B0604020202020204" pitchFamily="34" charset="0"/>
                <a:hlinkClick r:id="rId2"/>
              </a:rPr>
              <a:t>https://www.youtube.com/watch?v=0B6qr5veR2Q</a:t>
            </a:r>
            <a:endParaRPr lang="nl-NL" dirty="0">
              <a:cs typeface="Arial" panose="020B0604020202020204" pitchFamily="34" charset="0"/>
            </a:endParaRPr>
          </a:p>
          <a:p>
            <a:endParaRPr lang="nl-NL" dirty="0">
              <a:cs typeface="Arial" panose="020B0604020202020204" pitchFamily="34" charset="0"/>
            </a:endParaRPr>
          </a:p>
          <a:p>
            <a:pPr marL="0" indent="0">
              <a:buNone/>
            </a:pPr>
            <a:r>
              <a:rPr lang="nl-NL" b="1" dirty="0">
                <a:cs typeface="Arial" panose="020B0604020202020204" pitchFamily="34" charset="0"/>
              </a:rPr>
              <a:t>Pioniers of </a:t>
            </a:r>
            <a:r>
              <a:rPr lang="nl-NL" b="1" dirty="0" err="1">
                <a:cs typeface="Arial" panose="020B0604020202020204" pitchFamily="34" charset="0"/>
              </a:rPr>
              <a:t>television</a:t>
            </a:r>
            <a:r>
              <a:rPr lang="nl-NL" b="1" dirty="0">
                <a:cs typeface="Arial" panose="020B0604020202020204" pitchFamily="34" charset="0"/>
              </a:rPr>
              <a:t>: </a:t>
            </a:r>
          </a:p>
          <a:p>
            <a:pPr marL="0" indent="0">
              <a:buNone/>
            </a:pPr>
            <a:r>
              <a:rPr lang="nl-NL" dirty="0">
                <a:cs typeface="Arial" panose="020B0604020202020204" pitchFamily="34" charset="0"/>
              </a:rPr>
              <a:t>Dallas, The </a:t>
            </a:r>
            <a:r>
              <a:rPr lang="nl-NL" dirty="0" err="1">
                <a:cs typeface="Arial" panose="020B0604020202020204" pitchFamily="34" charset="0"/>
              </a:rPr>
              <a:t>bold</a:t>
            </a:r>
            <a:r>
              <a:rPr lang="nl-NL" dirty="0">
                <a:cs typeface="Arial" panose="020B0604020202020204" pitchFamily="34" charset="0"/>
              </a:rPr>
              <a:t> </a:t>
            </a:r>
            <a:r>
              <a:rPr lang="nl-NL" dirty="0" err="1">
                <a:cs typeface="Arial" panose="020B0604020202020204" pitchFamily="34" charset="0"/>
              </a:rPr>
              <a:t>and</a:t>
            </a:r>
            <a:r>
              <a:rPr lang="nl-NL" dirty="0">
                <a:cs typeface="Arial" panose="020B0604020202020204" pitchFamily="34" charset="0"/>
              </a:rPr>
              <a:t> the </a:t>
            </a:r>
            <a:r>
              <a:rPr lang="nl-NL" dirty="0" err="1">
                <a:cs typeface="Arial" panose="020B0604020202020204" pitchFamily="34" charset="0"/>
              </a:rPr>
              <a:t>beautiful</a:t>
            </a:r>
            <a:r>
              <a:rPr lang="nl-NL" dirty="0">
                <a:cs typeface="Arial" panose="020B0604020202020204" pitchFamily="34" charset="0"/>
              </a:rPr>
              <a:t>, </a:t>
            </a:r>
            <a:r>
              <a:rPr lang="nl-NL" dirty="0" err="1">
                <a:cs typeface="Arial" panose="020B0604020202020204" pitchFamily="34" charset="0"/>
              </a:rPr>
              <a:t>Dynasty</a:t>
            </a:r>
            <a:r>
              <a:rPr lang="nl-NL" dirty="0">
                <a:cs typeface="Arial" panose="020B0604020202020204" pitchFamily="34" charset="0"/>
              </a:rPr>
              <a:t> </a:t>
            </a:r>
          </a:p>
          <a:p>
            <a:pPr marL="0" indent="0">
              <a:buNone/>
            </a:pPr>
            <a:r>
              <a:rPr lang="nl-NL" dirty="0">
                <a:cs typeface="Arial" panose="020B0604020202020204" pitchFamily="34" charset="0"/>
                <a:hlinkClick r:id="" action="ppaction://noaction"/>
              </a:rPr>
              <a:t>https</a:t>
            </a:r>
            <a:r>
              <a:rPr lang="nl-NL" dirty="0">
                <a:cs typeface="Arial" panose="020B0604020202020204" pitchFamily="34" charset="0"/>
                <a:hlinkClick r:id="rId3"/>
              </a:rPr>
              <a:t>://www.youtube.com/watch?v=moZLZXl7B8c</a:t>
            </a:r>
            <a:endParaRPr lang="nl-NL" dirty="0">
              <a:cs typeface="Arial" panose="020B0604020202020204" pitchFamily="34" charset="0"/>
            </a:endParaRPr>
          </a:p>
          <a:p>
            <a:pPr marL="0" indent="0">
              <a:buNone/>
            </a:pP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p:txBody>
      </p:sp>
      <p:pic>
        <p:nvPicPr>
          <p:cNvPr id="4" name="Afbeelding 3" descr="eclame voor waspoeder Tide | Huis van Alijn"/>
          <p:cNvPicPr/>
          <p:nvPr/>
        </p:nvPicPr>
        <p:blipFill>
          <a:blip r:embed="rId4">
            <a:extLst>
              <a:ext uri="{28A0092B-C50C-407E-A947-70E740481C1C}">
                <a14:useLocalDpi xmlns:a14="http://schemas.microsoft.com/office/drawing/2010/main"/>
              </a:ext>
            </a:extLst>
          </a:blip>
          <a:srcRect/>
          <a:stretch>
            <a:fillRect/>
          </a:stretch>
        </p:blipFill>
        <p:spPr bwMode="auto">
          <a:xfrm>
            <a:off x="9410700" y="228843"/>
            <a:ext cx="2514600" cy="3026093"/>
          </a:xfrm>
          <a:prstGeom prst="rect">
            <a:avLst/>
          </a:prstGeom>
          <a:noFill/>
          <a:ln>
            <a:noFill/>
          </a:ln>
        </p:spPr>
      </p:pic>
      <p:pic>
        <p:nvPicPr>
          <p:cNvPr id="5" name="Afbeelding 4" descr="ttp://www.mytvnews.co.za/wp-content/uploads/2014/12/the-bold.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9435076" y="3441598"/>
            <a:ext cx="2625120" cy="1464033"/>
          </a:xfrm>
          <a:prstGeom prst="rect">
            <a:avLst/>
          </a:prstGeom>
          <a:noFill/>
          <a:ln>
            <a:noFill/>
          </a:ln>
        </p:spPr>
      </p:pic>
    </p:spTree>
    <p:extLst>
      <p:ext uri="{BB962C8B-B14F-4D97-AF65-F5344CB8AC3E}">
        <p14:creationId xmlns:p14="http://schemas.microsoft.com/office/powerpoint/2010/main" val="1940229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71061" y="1436688"/>
            <a:ext cx="11820939" cy="5801140"/>
          </a:xfrm>
        </p:spPr>
        <p:txBody>
          <a:bodyPr>
            <a:noAutofit/>
          </a:bodyPr>
          <a:lstStyle/>
          <a:p>
            <a:pPr marL="0" indent="0">
              <a:buNone/>
            </a:pPr>
            <a:r>
              <a:rPr lang="nl-NL" sz="2400" b="1" dirty="0">
                <a:latin typeface="Arial" panose="020B0604020202020204" pitchFamily="34" charset="0"/>
                <a:cs typeface="Arial" panose="020B0604020202020204" pitchFamily="34" charset="0"/>
              </a:rPr>
              <a:t>Voorbeeld </a:t>
            </a:r>
            <a:r>
              <a:rPr lang="nl-NL" sz="2400" b="1" dirty="0" err="1">
                <a:latin typeface="Arial" panose="020B0604020202020204" pitchFamily="34" charset="0"/>
                <a:cs typeface="Arial" panose="020B0604020202020204" pitchFamily="34" charset="0"/>
              </a:rPr>
              <a:t>gtst</a:t>
            </a:r>
            <a:r>
              <a:rPr lang="nl-NL" sz="2400" b="1" dirty="0">
                <a:latin typeface="Arial" panose="020B0604020202020204" pitchFamily="34" charset="0"/>
                <a:cs typeface="Arial" panose="020B0604020202020204" pitchFamily="34" charset="0"/>
              </a:rPr>
              <a:t>: start 1990 (meer dan 6000 afleveringen)</a:t>
            </a:r>
          </a:p>
          <a:p>
            <a:r>
              <a:rPr lang="nl-NL" dirty="0">
                <a:latin typeface="Arial" panose="020B0604020202020204" pitchFamily="34" charset="0"/>
                <a:cs typeface="Arial" panose="020B0604020202020204" pitchFamily="34" charset="0"/>
              </a:rPr>
              <a:t>Korte teksten ( 1 week vooraf bekend )</a:t>
            </a:r>
          </a:p>
          <a:p>
            <a:r>
              <a:rPr lang="nl-NL" dirty="0">
                <a:latin typeface="Arial" panose="020B0604020202020204" pitchFamily="34" charset="0"/>
                <a:cs typeface="Arial" panose="020B0604020202020204" pitchFamily="34" charset="0"/>
              </a:rPr>
              <a:t>Beperkt aantal decors</a:t>
            </a:r>
          </a:p>
          <a:p>
            <a:r>
              <a:rPr lang="nl-NL" dirty="0">
                <a:latin typeface="Arial" panose="020B0604020202020204" pitchFamily="34" charset="0"/>
                <a:cs typeface="Arial" panose="020B0604020202020204" pitchFamily="34" charset="0"/>
              </a:rPr>
              <a:t>Twee gesprek</a:t>
            </a:r>
          </a:p>
          <a:p>
            <a:r>
              <a:rPr lang="nl-NL" dirty="0">
                <a:latin typeface="Arial" panose="020B0604020202020204" pitchFamily="34" charset="0"/>
                <a:cs typeface="Arial" panose="020B0604020202020204" pitchFamily="34" charset="0"/>
              </a:rPr>
              <a:t>Close ups</a:t>
            </a:r>
          </a:p>
          <a:p>
            <a:r>
              <a:rPr lang="nl-NL" dirty="0">
                <a:latin typeface="Arial" panose="020B0604020202020204" pitchFamily="34" charset="0"/>
                <a:cs typeface="Arial" panose="020B0604020202020204" pitchFamily="34" charset="0"/>
              </a:rPr>
              <a:t>Weergeven van emoties</a:t>
            </a:r>
          </a:p>
          <a:p>
            <a:r>
              <a:rPr lang="nl-NL" dirty="0">
                <a:latin typeface="Arial" panose="020B0604020202020204" pitchFamily="34" charset="0"/>
                <a:cs typeface="Arial" panose="020B0604020202020204" pitchFamily="34" charset="0"/>
              </a:rPr>
              <a:t>Diverse verhaallijnen naast elkaar</a:t>
            </a:r>
          </a:p>
          <a:p>
            <a:r>
              <a:rPr lang="nl-NL" dirty="0">
                <a:latin typeface="Arial" panose="020B0604020202020204" pitchFamily="34" charset="0"/>
                <a:cs typeface="Arial" panose="020B0604020202020204" pitchFamily="34" charset="0"/>
              </a:rPr>
              <a:t>Stereotype personages, evenveel belangrijke personages</a:t>
            </a:r>
          </a:p>
          <a:p>
            <a:r>
              <a:rPr lang="nl-NL" dirty="0">
                <a:latin typeface="Arial" panose="020B0604020202020204" pitchFamily="34" charset="0"/>
                <a:cs typeface="Arial" panose="020B0604020202020204" pitchFamily="34" charset="0"/>
              </a:rPr>
              <a:t>Geen vooraf bepaald begin of einde</a:t>
            </a:r>
          </a:p>
          <a:p>
            <a:r>
              <a:rPr lang="nl-NL" dirty="0">
                <a:latin typeface="Arial" panose="020B0604020202020204" pitchFamily="34" charset="0"/>
                <a:cs typeface="Arial" panose="020B0604020202020204" pitchFamily="34" charset="0"/>
              </a:rPr>
              <a:t>Echte gebeurtenissen worden vaak niet getoond maar wel besproken (b.v. ongeval)</a:t>
            </a:r>
          </a:p>
          <a:p>
            <a:r>
              <a:rPr lang="nl-NL" dirty="0">
                <a:latin typeface="Arial" panose="020B0604020202020204" pitchFamily="34" charset="0"/>
                <a:cs typeface="Arial" panose="020B0604020202020204" pitchFamily="34" charset="0"/>
              </a:rPr>
              <a:t>Acteurswissels</a:t>
            </a:r>
          </a:p>
          <a:p>
            <a:r>
              <a:rPr lang="nl-NL" dirty="0">
                <a:latin typeface="Arial" panose="020B0604020202020204" pitchFamily="34" charset="0"/>
                <a:cs typeface="Arial" panose="020B0604020202020204" pitchFamily="34" charset="0"/>
              </a:rPr>
              <a:t>Ingewikkelde relaties </a:t>
            </a:r>
            <a:endParaRPr lang="nl-NL" b="1"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313E5B1-0D8A-A449-BDC6-81A871AFD504}"/>
              </a:ext>
            </a:extLst>
          </p:cNvPr>
          <p:cNvSpPr txBox="1">
            <a:spLocks/>
          </p:cNvSpPr>
          <p:nvPr/>
        </p:nvSpPr>
        <p:spPr>
          <a:xfrm>
            <a:off x="503583" y="212035"/>
            <a:ext cx="11144466" cy="1478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nl-NL" sz="5800" b="1" dirty="0">
                <a:cs typeface="Arial" panose="020B0604020202020204" pitchFamily="34" charset="0"/>
              </a:rPr>
              <a:t>Wat maakt een soap succesvol?</a:t>
            </a:r>
            <a:br>
              <a:rPr lang="nl-NL" sz="4000" b="1" dirty="0">
                <a:latin typeface="Arial" panose="020B0604020202020204" pitchFamily="34" charset="0"/>
                <a:cs typeface="Arial" panose="020B0604020202020204" pitchFamily="34" charset="0"/>
              </a:rPr>
            </a:br>
            <a:endParaRPr lang="nl-NL" sz="2800" b="1" dirty="0">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D5999C82-4B6B-5E41-9DE3-96FC27C6A3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7583" y="2099415"/>
            <a:ext cx="3990466" cy="2241835"/>
          </a:xfrm>
          <a:prstGeom prst="rect">
            <a:avLst/>
          </a:prstGeom>
        </p:spPr>
      </p:pic>
      <p:sp>
        <p:nvSpPr>
          <p:cNvPr id="9" name="Rechthoek 8">
            <a:extLst>
              <a:ext uri="{FF2B5EF4-FFF2-40B4-BE49-F238E27FC236}">
                <a16:creationId xmlns:a16="http://schemas.microsoft.com/office/drawing/2014/main" id="{F69FC32D-0A37-0248-B017-1989B800B1F3}"/>
              </a:ext>
            </a:extLst>
          </p:cNvPr>
          <p:cNvSpPr/>
          <p:nvPr/>
        </p:nvSpPr>
        <p:spPr>
          <a:xfrm>
            <a:off x="7657583" y="4337258"/>
            <a:ext cx="6096000" cy="646331"/>
          </a:xfrm>
          <a:prstGeom prst="rect">
            <a:avLst/>
          </a:prstGeom>
        </p:spPr>
        <p:txBody>
          <a:bodyPr>
            <a:spAutoFit/>
          </a:bodyPr>
          <a:lstStyle/>
          <a:p>
            <a:r>
              <a:rPr lang="nl-NL" b="1" dirty="0">
                <a:solidFill>
                  <a:srgbClr val="000000"/>
                </a:solidFill>
                <a:latin typeface="Roboto"/>
              </a:rPr>
              <a:t>Jette van der Meij</a:t>
            </a:r>
          </a:p>
          <a:p>
            <a:r>
              <a:rPr lang="nl-NL" b="1" dirty="0">
                <a:solidFill>
                  <a:srgbClr val="73716F"/>
                </a:solidFill>
                <a:latin typeface="Roboto"/>
              </a:rPr>
              <a:t>Laura </a:t>
            </a:r>
            <a:r>
              <a:rPr lang="nl-NL" b="1" dirty="0" err="1">
                <a:solidFill>
                  <a:srgbClr val="73716F"/>
                </a:solidFill>
                <a:latin typeface="Roboto"/>
              </a:rPr>
              <a:t>Selmhorst</a:t>
            </a:r>
            <a:r>
              <a:rPr lang="nl-NL" b="1" dirty="0">
                <a:solidFill>
                  <a:srgbClr val="73716F"/>
                </a:solidFill>
                <a:latin typeface="Roboto"/>
              </a:rPr>
              <a:t> – speelt 28 jaar in </a:t>
            </a:r>
            <a:r>
              <a:rPr lang="nl-NL" b="1" dirty="0" err="1">
                <a:solidFill>
                  <a:srgbClr val="73716F"/>
                </a:solidFill>
                <a:latin typeface="Roboto"/>
              </a:rPr>
              <a:t>gtst</a:t>
            </a:r>
            <a:endParaRPr lang="nl-NL" b="1" i="0" dirty="0">
              <a:solidFill>
                <a:srgbClr val="73716F"/>
              </a:solidFill>
              <a:effectLst/>
              <a:latin typeface="Roboto"/>
            </a:endParaRPr>
          </a:p>
        </p:txBody>
      </p:sp>
    </p:spTree>
    <p:extLst>
      <p:ext uri="{BB962C8B-B14F-4D97-AF65-F5344CB8AC3E}">
        <p14:creationId xmlns:p14="http://schemas.microsoft.com/office/powerpoint/2010/main" val="2724074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9CF69-DA57-5E47-84B1-F3F7A6C2BF68}"/>
              </a:ext>
            </a:extLst>
          </p:cNvPr>
          <p:cNvSpPr>
            <a:spLocks noGrp="1"/>
          </p:cNvSpPr>
          <p:nvPr>
            <p:ph type="title"/>
          </p:nvPr>
        </p:nvSpPr>
        <p:spPr>
          <a:xfrm>
            <a:off x="1069848" y="484632"/>
            <a:ext cx="10916206" cy="1609344"/>
          </a:xfrm>
        </p:spPr>
        <p:txBody>
          <a:bodyPr/>
          <a:lstStyle/>
          <a:p>
            <a:r>
              <a:rPr lang="nl-NL" dirty="0" err="1"/>
              <a:t>Reality</a:t>
            </a:r>
            <a:r>
              <a:rPr lang="nl-NL" dirty="0"/>
              <a:t> tv (drama/leedvermaak)</a:t>
            </a:r>
          </a:p>
        </p:txBody>
      </p:sp>
      <p:sp>
        <p:nvSpPr>
          <p:cNvPr id="3" name="Tijdelijke aanduiding voor inhoud 2">
            <a:extLst>
              <a:ext uri="{FF2B5EF4-FFF2-40B4-BE49-F238E27FC236}">
                <a16:creationId xmlns:a16="http://schemas.microsoft.com/office/drawing/2014/main" id="{AB22219F-5938-D943-A72E-16C0C3AF2AF6}"/>
              </a:ext>
            </a:extLst>
          </p:cNvPr>
          <p:cNvSpPr>
            <a:spLocks noGrp="1"/>
          </p:cNvSpPr>
          <p:nvPr>
            <p:ph idx="1"/>
          </p:nvPr>
        </p:nvSpPr>
        <p:spPr/>
        <p:txBody>
          <a:bodyPr/>
          <a:lstStyle/>
          <a:p>
            <a:pPr marL="0" indent="0">
              <a:buNone/>
            </a:pPr>
            <a:r>
              <a:rPr lang="nl-NL" dirty="0"/>
              <a:t>Van </a:t>
            </a:r>
            <a:r>
              <a:rPr lang="nl-NL" dirty="0" err="1"/>
              <a:t>Temptation</a:t>
            </a:r>
            <a:r>
              <a:rPr lang="nl-NL" dirty="0"/>
              <a:t> Island tot Boer Zoekt Vrouw. Televisieprogramma's met 'gewone' mensen in de hoofdrol zijn niet meer weg te denken van de Nederlandse televisie. </a:t>
            </a:r>
          </a:p>
          <a:p>
            <a:pPr marL="0" indent="0">
              <a:buNone/>
            </a:pPr>
            <a:endParaRPr lang="nl-NL" b="1" u="sng" dirty="0"/>
          </a:p>
          <a:p>
            <a:pPr marL="0" indent="0">
              <a:buNone/>
            </a:pPr>
            <a:r>
              <a:rPr lang="nl-NL" b="1" u="sng" dirty="0"/>
              <a:t>In jaren 60: </a:t>
            </a:r>
          </a:p>
          <a:p>
            <a:pPr marL="0" indent="0">
              <a:buNone/>
            </a:pPr>
            <a:r>
              <a:rPr lang="nl-NL" dirty="0"/>
              <a:t>3 categorieën te onderscheiden: spelprogramma’s, datingprogramma’s en talentenjachten.</a:t>
            </a:r>
          </a:p>
          <a:p>
            <a:r>
              <a:rPr lang="nl-NL" dirty="0"/>
              <a:t>1999 (big </a:t>
            </a:r>
            <a:r>
              <a:rPr lang="nl-NL" dirty="0" err="1"/>
              <a:t>brother</a:t>
            </a:r>
            <a:r>
              <a:rPr lang="nl-NL" dirty="0"/>
              <a:t> groot succes):</a:t>
            </a:r>
          </a:p>
          <a:p>
            <a:r>
              <a:rPr lang="nl-NL" dirty="0"/>
              <a:t>Voorloper van </a:t>
            </a:r>
            <a:r>
              <a:rPr lang="nl-NL" dirty="0" err="1"/>
              <a:t>Vloggen</a:t>
            </a:r>
            <a:r>
              <a:rPr lang="nl-NL" dirty="0"/>
              <a:t> op </a:t>
            </a:r>
            <a:r>
              <a:rPr lang="nl-NL" dirty="0" err="1"/>
              <a:t>Youtube</a:t>
            </a:r>
            <a:endParaRPr lang="nl-NL" dirty="0"/>
          </a:p>
        </p:txBody>
      </p:sp>
      <p:pic>
        <p:nvPicPr>
          <p:cNvPr id="4" name="Afbeelding 3">
            <a:extLst>
              <a:ext uri="{FF2B5EF4-FFF2-40B4-BE49-F238E27FC236}">
                <a16:creationId xmlns:a16="http://schemas.microsoft.com/office/drawing/2014/main" id="{60437280-984F-224E-9758-5E881B7C95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2909" y="4751832"/>
            <a:ext cx="2457125" cy="1867415"/>
          </a:xfrm>
          <a:prstGeom prst="rect">
            <a:avLst/>
          </a:prstGeom>
        </p:spPr>
      </p:pic>
      <p:pic>
        <p:nvPicPr>
          <p:cNvPr id="5" name="Afbeelding 4">
            <a:extLst>
              <a:ext uri="{FF2B5EF4-FFF2-40B4-BE49-F238E27FC236}">
                <a16:creationId xmlns:a16="http://schemas.microsoft.com/office/drawing/2014/main" id="{0E50D688-B685-174B-AB1A-CD1EA0BD9F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3982" y="4751832"/>
            <a:ext cx="2804266" cy="1867415"/>
          </a:xfrm>
          <a:prstGeom prst="rect">
            <a:avLst/>
          </a:prstGeom>
        </p:spPr>
      </p:pic>
    </p:spTree>
    <p:extLst>
      <p:ext uri="{BB962C8B-B14F-4D97-AF65-F5344CB8AC3E}">
        <p14:creationId xmlns:p14="http://schemas.microsoft.com/office/powerpoint/2010/main" val="4293064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3FAD59B4-27D4-544A-BCE5-26A865325E48}"/>
              </a:ext>
            </a:extLst>
          </p:cNvPr>
          <p:cNvSpPr>
            <a:spLocks noGrp="1"/>
          </p:cNvSpPr>
          <p:nvPr>
            <p:ph type="title"/>
          </p:nvPr>
        </p:nvSpPr>
        <p:spPr>
          <a:xfrm>
            <a:off x="417286" y="376327"/>
            <a:ext cx="7772400" cy="1609344"/>
          </a:xfrm>
        </p:spPr>
        <p:txBody>
          <a:bodyPr>
            <a:normAutofit/>
          </a:bodyPr>
          <a:lstStyle/>
          <a:p>
            <a:r>
              <a:rPr lang="nl-NL" sz="5400" dirty="0"/>
              <a:t>GOLDEN AGE OF HOLLYWOOD</a:t>
            </a:r>
          </a:p>
        </p:txBody>
      </p:sp>
      <p:sp>
        <p:nvSpPr>
          <p:cNvPr id="9" name="Tekstvak 8">
            <a:extLst>
              <a:ext uri="{FF2B5EF4-FFF2-40B4-BE49-F238E27FC236}">
                <a16:creationId xmlns:a16="http://schemas.microsoft.com/office/drawing/2014/main" id="{DB1F79F2-A1D5-7A44-B55D-DD88883AC930}"/>
              </a:ext>
            </a:extLst>
          </p:cNvPr>
          <p:cNvSpPr txBox="1"/>
          <p:nvPr/>
        </p:nvSpPr>
        <p:spPr>
          <a:xfrm>
            <a:off x="417286" y="1819921"/>
            <a:ext cx="10551886" cy="4524315"/>
          </a:xfrm>
          <a:prstGeom prst="rect">
            <a:avLst/>
          </a:prstGeom>
          <a:noFill/>
        </p:spPr>
        <p:txBody>
          <a:bodyPr wrap="square" rtlCol="0">
            <a:spAutoFit/>
          </a:bodyPr>
          <a:lstStyle/>
          <a:p>
            <a:r>
              <a:rPr lang="nl-NL" b="1" dirty="0"/>
              <a:t>Vanaf jaren ‘30 - jaren ’50: Gouden Tijdperk</a:t>
            </a:r>
          </a:p>
          <a:p>
            <a:endParaRPr lang="nl-NL" b="1" dirty="0"/>
          </a:p>
          <a:p>
            <a:pPr marL="285750" indent="-285750">
              <a:buFont typeface="Arial" panose="020B0604020202020204" pitchFamily="34" charset="0"/>
              <a:buChar char="•"/>
            </a:pPr>
            <a:r>
              <a:rPr lang="nl-NL" dirty="0"/>
              <a:t>Filmmaatschappijen</a:t>
            </a:r>
          </a:p>
          <a:p>
            <a:pPr marL="285750" indent="-285750">
              <a:buFont typeface="Arial" panose="020B0604020202020204" pitchFamily="34" charset="0"/>
              <a:buChar char="•"/>
            </a:pPr>
            <a:r>
              <a:rPr lang="nl-NL" dirty="0"/>
              <a:t>Distributiesysteem</a:t>
            </a:r>
          </a:p>
          <a:p>
            <a:pPr marL="285750" indent="-285750">
              <a:buFont typeface="Arial" panose="020B0604020202020204" pitchFamily="34" charset="0"/>
              <a:buChar char="•"/>
            </a:pPr>
            <a:r>
              <a:rPr lang="nl-NL" dirty="0"/>
              <a:t>Studio system</a:t>
            </a:r>
          </a:p>
          <a:p>
            <a:pPr marL="285750" indent="-285750">
              <a:buFont typeface="Arial" panose="020B0604020202020204" pitchFamily="34" charset="0"/>
              <a:buChar char="•"/>
            </a:pPr>
            <a:r>
              <a:rPr lang="nl-NL" dirty="0" err="1"/>
              <a:t>Production</a:t>
            </a:r>
            <a:r>
              <a:rPr lang="nl-NL" dirty="0"/>
              <a:t> code</a:t>
            </a:r>
          </a:p>
          <a:p>
            <a:pPr marL="285750" indent="-285750">
              <a:buFont typeface="Arial" panose="020B0604020202020204" pitchFamily="34" charset="0"/>
              <a:buChar char="•"/>
            </a:pPr>
            <a:r>
              <a:rPr lang="nl-NL" dirty="0"/>
              <a:t>Filmster contractueel verbonden aan studio</a:t>
            </a:r>
          </a:p>
          <a:p>
            <a:endParaRPr lang="nl-NL" dirty="0"/>
          </a:p>
          <a:p>
            <a:r>
              <a:rPr lang="nl-NL" dirty="0"/>
              <a:t>Vanaf 1948 mochten studio’s geen theaters mochten hebben waar ze alleen hun eigen films lieten zien of waarin alleen acteurs met exclusieve contracten speelden: einde van de ‘Golden Age’.</a:t>
            </a:r>
          </a:p>
          <a:p>
            <a:endParaRPr lang="nl-NL" dirty="0"/>
          </a:p>
          <a:p>
            <a:r>
              <a:rPr lang="nl-NL" b="1" dirty="0"/>
              <a:t>Film: </a:t>
            </a:r>
            <a:r>
              <a:rPr lang="nl-NL" b="1" dirty="0" err="1"/>
              <a:t>Citizen</a:t>
            </a:r>
            <a:r>
              <a:rPr lang="nl-NL" b="1" dirty="0"/>
              <a:t> Kane </a:t>
            </a:r>
            <a:r>
              <a:rPr lang="nl-NL" dirty="0"/>
              <a:t>(1941): de film was vernieuwend in vele opzichten: verhaalstructuur, montage, maar ook het gebruik van grime: wordt als beste film aller tijden beschouwd. </a:t>
            </a:r>
          </a:p>
          <a:p>
            <a:endParaRPr lang="nl-NL" dirty="0"/>
          </a:p>
          <a:p>
            <a:r>
              <a:rPr lang="nl-NL" dirty="0">
                <a:hlinkClick r:id="rId3"/>
              </a:rPr>
              <a:t>https://www.youtube.com/watch?v=tzhb3U2cONs</a:t>
            </a:r>
            <a:endParaRPr lang="nl-NL" dirty="0"/>
          </a:p>
          <a:p>
            <a:r>
              <a:rPr lang="nl-NL" dirty="0"/>
              <a:t> </a:t>
            </a:r>
          </a:p>
        </p:txBody>
      </p:sp>
      <p:pic>
        <p:nvPicPr>
          <p:cNvPr id="12" name="Afbeelding 11">
            <a:extLst>
              <a:ext uri="{FF2B5EF4-FFF2-40B4-BE49-F238E27FC236}">
                <a16:creationId xmlns:a16="http://schemas.microsoft.com/office/drawing/2014/main" id="{D21310AC-A3B3-C34A-A3CD-4E7BBC45F1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95846" y="1265299"/>
            <a:ext cx="4330098" cy="2435680"/>
          </a:xfrm>
          <a:prstGeom prst="rect">
            <a:avLst/>
          </a:prstGeom>
        </p:spPr>
      </p:pic>
    </p:spTree>
    <p:extLst>
      <p:ext uri="{BB962C8B-B14F-4D97-AF65-F5344CB8AC3E}">
        <p14:creationId xmlns:p14="http://schemas.microsoft.com/office/powerpoint/2010/main" val="4148592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8839185" y="222115"/>
            <a:ext cx="1942259" cy="3048000"/>
          </a:xfrm>
          <a:prstGeom prst="rect">
            <a:avLst/>
          </a:prstGeom>
        </p:spPr>
      </p:pic>
      <p:sp>
        <p:nvSpPr>
          <p:cNvPr id="6" name="Titel 1">
            <a:extLst>
              <a:ext uri="{FF2B5EF4-FFF2-40B4-BE49-F238E27FC236}">
                <a16:creationId xmlns:a16="http://schemas.microsoft.com/office/drawing/2014/main" id="{50936D93-E049-2446-8459-0F2DC3CF71CE}"/>
              </a:ext>
            </a:extLst>
          </p:cNvPr>
          <p:cNvSpPr txBox="1">
            <a:spLocks/>
          </p:cNvSpPr>
          <p:nvPr/>
        </p:nvSpPr>
        <p:spPr>
          <a:xfrm>
            <a:off x="530088" y="136771"/>
            <a:ext cx="7772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nl-NL" dirty="0"/>
              <a:t>jaren ‘50-’60</a:t>
            </a:r>
          </a:p>
        </p:txBody>
      </p:sp>
      <p:sp>
        <p:nvSpPr>
          <p:cNvPr id="10" name="Tekstvak 9">
            <a:extLst>
              <a:ext uri="{FF2B5EF4-FFF2-40B4-BE49-F238E27FC236}">
                <a16:creationId xmlns:a16="http://schemas.microsoft.com/office/drawing/2014/main" id="{C46B44D0-B1BD-F144-A2FA-6897CD71F423}"/>
              </a:ext>
            </a:extLst>
          </p:cNvPr>
          <p:cNvSpPr txBox="1"/>
          <p:nvPr/>
        </p:nvSpPr>
        <p:spPr>
          <a:xfrm>
            <a:off x="530088" y="1600972"/>
            <a:ext cx="8762193" cy="2585323"/>
          </a:xfrm>
          <a:prstGeom prst="rect">
            <a:avLst/>
          </a:prstGeom>
          <a:noFill/>
        </p:spPr>
        <p:txBody>
          <a:bodyPr wrap="square" rtlCol="0">
            <a:spAutoFit/>
          </a:bodyPr>
          <a:lstStyle/>
          <a:p>
            <a:r>
              <a:rPr lang="nl-NL" dirty="0"/>
              <a:t>Opkomst nieuwe genres in de film: ENGAGEMENT + VERMAAK</a:t>
            </a:r>
          </a:p>
          <a:p>
            <a:endParaRPr lang="nl-NL" dirty="0"/>
          </a:p>
          <a:p>
            <a:r>
              <a:rPr lang="nl-NL" b="1" u="sng" dirty="0">
                <a:solidFill>
                  <a:srgbClr val="FF0000"/>
                </a:solidFill>
              </a:rPr>
              <a:t>ENGAGEMENT: </a:t>
            </a:r>
          </a:p>
          <a:p>
            <a:r>
              <a:rPr lang="nl-NL" dirty="0"/>
              <a:t>Thema: jeugd in opstand tegen de moraal van de ouders.</a:t>
            </a:r>
          </a:p>
          <a:p>
            <a:endParaRPr lang="nl-NL" dirty="0"/>
          </a:p>
          <a:p>
            <a:endParaRPr lang="nl-NL" dirty="0">
              <a:cs typeface="Arial" panose="020B0604020202020204" pitchFamily="34" charset="0"/>
            </a:endParaRPr>
          </a:p>
          <a:p>
            <a:endParaRPr lang="nl-NL" dirty="0">
              <a:cs typeface="Arial" panose="020B0604020202020204" pitchFamily="34" charset="0"/>
            </a:endParaRPr>
          </a:p>
          <a:p>
            <a:endParaRPr lang="nl-NL" dirty="0">
              <a:cs typeface="Arial" panose="020B0604020202020204" pitchFamily="34" charset="0"/>
            </a:endParaRPr>
          </a:p>
          <a:p>
            <a:endParaRPr lang="nl-NL" dirty="0"/>
          </a:p>
        </p:txBody>
      </p:sp>
      <p:sp>
        <p:nvSpPr>
          <p:cNvPr id="14" name="Tekstvak 13">
            <a:extLst>
              <a:ext uri="{FF2B5EF4-FFF2-40B4-BE49-F238E27FC236}">
                <a16:creationId xmlns:a16="http://schemas.microsoft.com/office/drawing/2014/main" id="{4B0D3E1B-D5DC-1F4C-8B75-F2D756B3659C}"/>
              </a:ext>
            </a:extLst>
          </p:cNvPr>
          <p:cNvSpPr txBox="1"/>
          <p:nvPr/>
        </p:nvSpPr>
        <p:spPr>
          <a:xfrm>
            <a:off x="7832284" y="3394187"/>
            <a:ext cx="3956062" cy="2862322"/>
          </a:xfrm>
          <a:prstGeom prst="rect">
            <a:avLst/>
          </a:prstGeom>
          <a:noFill/>
        </p:spPr>
        <p:txBody>
          <a:bodyPr wrap="square" rtlCol="0">
            <a:spAutoFit/>
          </a:bodyPr>
          <a:lstStyle/>
          <a:p>
            <a:r>
              <a:rPr lang="nl-NL" b="1" u="sng" dirty="0"/>
              <a:t>Voorbeeld</a:t>
            </a:r>
          </a:p>
          <a:p>
            <a:r>
              <a:rPr lang="nl-NL" i="1" dirty="0">
                <a:latin typeface="Arial" panose="020B0604020202020204" pitchFamily="34" charset="0"/>
                <a:cs typeface="Arial" panose="020B0604020202020204" pitchFamily="34" charset="0"/>
              </a:rPr>
              <a:t>James Dean, Rebel without a </a:t>
            </a:r>
            <a:r>
              <a:rPr lang="nl-NL" i="1" dirty="0" err="1">
                <a:latin typeface="Arial" panose="020B0604020202020204" pitchFamily="34" charset="0"/>
                <a:cs typeface="Arial" panose="020B0604020202020204" pitchFamily="34" charset="0"/>
              </a:rPr>
              <a:t>cause</a:t>
            </a:r>
            <a:r>
              <a:rPr lang="nl-NL" i="1" dirty="0">
                <a:latin typeface="Arial" panose="020B0604020202020204" pitchFamily="34" charset="0"/>
                <a:cs typeface="Arial" panose="020B0604020202020204" pitchFamily="34" charset="0"/>
              </a:rPr>
              <a:t> (1955): jongere zonder doel.</a:t>
            </a:r>
          </a:p>
          <a:p>
            <a:endParaRPr lang="nl-NL" i="1" dirty="0">
              <a:latin typeface="Arial" panose="020B0604020202020204" pitchFamily="34" charset="0"/>
              <a:cs typeface="Arial" panose="020B0604020202020204" pitchFamily="34" charset="0"/>
            </a:endParaRPr>
          </a:p>
          <a:p>
            <a:r>
              <a:rPr lang="nl-NL" dirty="0">
                <a:hlinkClick r:id="rId4"/>
              </a:rPr>
              <a:t>https://www.youtube.com/watch?v=wXRgAXU1-T4</a:t>
            </a:r>
            <a:endParaRPr lang="nl-NL" i="1" dirty="0">
              <a:latin typeface="Arial" panose="020B0604020202020204" pitchFamily="34" charset="0"/>
              <a:cs typeface="Arial" panose="020B0604020202020204" pitchFamily="34" charset="0"/>
            </a:endParaRPr>
          </a:p>
          <a:p>
            <a:endParaRPr lang="nl-NL" i="1" dirty="0">
              <a:latin typeface="Arial" panose="020B0604020202020204" pitchFamily="34" charset="0"/>
              <a:cs typeface="Arial" panose="020B0604020202020204" pitchFamily="34" charset="0"/>
            </a:endParaRPr>
          </a:p>
          <a:p>
            <a:r>
              <a:rPr lang="nl-NL" dirty="0">
                <a:hlinkClick r:id="rId5"/>
              </a:rPr>
              <a:t>https://www.youtube.com/watch?v=OqGDruqXV5g</a:t>
            </a:r>
            <a:endParaRPr lang="nl-NL" i="1" dirty="0">
              <a:latin typeface="Arial" panose="020B0604020202020204" pitchFamily="34" charset="0"/>
              <a:cs typeface="Arial" panose="020B0604020202020204" pitchFamily="34" charset="0"/>
            </a:endParaRPr>
          </a:p>
          <a:p>
            <a:endParaRPr lang="nl-NL" dirty="0"/>
          </a:p>
        </p:txBody>
      </p:sp>
      <p:pic>
        <p:nvPicPr>
          <p:cNvPr id="2" name="Afbeelding 1">
            <a:extLst>
              <a:ext uri="{FF2B5EF4-FFF2-40B4-BE49-F238E27FC236}">
                <a16:creationId xmlns:a16="http://schemas.microsoft.com/office/drawing/2014/main" id="{EFAC3195-8060-374B-8B3D-49765C579D5D}"/>
              </a:ext>
            </a:extLst>
          </p:cNvPr>
          <p:cNvPicPr>
            <a:picLocks noChangeAspect="1"/>
          </p:cNvPicPr>
          <p:nvPr/>
        </p:nvPicPr>
        <p:blipFill>
          <a:blip r:embed="rId6"/>
          <a:stretch>
            <a:fillRect/>
          </a:stretch>
        </p:blipFill>
        <p:spPr>
          <a:xfrm>
            <a:off x="530088" y="2863198"/>
            <a:ext cx="6985000" cy="3924300"/>
          </a:xfrm>
          <a:prstGeom prst="rect">
            <a:avLst/>
          </a:prstGeom>
        </p:spPr>
      </p:pic>
    </p:spTree>
    <p:extLst>
      <p:ext uri="{BB962C8B-B14F-4D97-AF65-F5344CB8AC3E}">
        <p14:creationId xmlns:p14="http://schemas.microsoft.com/office/powerpoint/2010/main" val="129981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0936D93-E049-2446-8459-0F2DC3CF71CE}"/>
              </a:ext>
            </a:extLst>
          </p:cNvPr>
          <p:cNvSpPr txBox="1">
            <a:spLocks/>
          </p:cNvSpPr>
          <p:nvPr/>
        </p:nvSpPr>
        <p:spPr>
          <a:xfrm>
            <a:off x="530087" y="173343"/>
            <a:ext cx="7772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nl-NL" dirty="0"/>
              <a:t>jaren ‘50-’60</a:t>
            </a:r>
          </a:p>
        </p:txBody>
      </p:sp>
      <p:sp>
        <p:nvSpPr>
          <p:cNvPr id="7" name="Tekstvak 6">
            <a:extLst>
              <a:ext uri="{FF2B5EF4-FFF2-40B4-BE49-F238E27FC236}">
                <a16:creationId xmlns:a16="http://schemas.microsoft.com/office/drawing/2014/main" id="{4B1EB93F-BB58-CA44-A0E5-F06179D56680}"/>
              </a:ext>
            </a:extLst>
          </p:cNvPr>
          <p:cNvSpPr txBox="1"/>
          <p:nvPr/>
        </p:nvSpPr>
        <p:spPr>
          <a:xfrm>
            <a:off x="530087" y="1708427"/>
            <a:ext cx="6712542" cy="4524315"/>
          </a:xfrm>
          <a:prstGeom prst="rect">
            <a:avLst/>
          </a:prstGeom>
          <a:noFill/>
        </p:spPr>
        <p:txBody>
          <a:bodyPr wrap="square" rtlCol="0">
            <a:spAutoFit/>
          </a:bodyPr>
          <a:lstStyle/>
          <a:p>
            <a:r>
              <a:rPr lang="nl-NL" b="1" u="sng" dirty="0"/>
              <a:t>Ander voorbeeld</a:t>
            </a:r>
          </a:p>
          <a:p>
            <a:r>
              <a:rPr lang="nl-NL" dirty="0">
                <a:cs typeface="Arial" panose="020B0604020202020204" pitchFamily="34" charset="0"/>
              </a:rPr>
              <a:t>Marlon </a:t>
            </a:r>
            <a:r>
              <a:rPr lang="nl-NL" dirty="0" err="1">
                <a:cs typeface="Arial" panose="020B0604020202020204" pitchFamily="34" charset="0"/>
              </a:rPr>
              <a:t>Brando</a:t>
            </a:r>
            <a:r>
              <a:rPr lang="nl-NL" dirty="0">
                <a:cs typeface="Arial" panose="020B0604020202020204" pitchFamily="34" charset="0"/>
              </a:rPr>
              <a:t>: </a:t>
            </a:r>
            <a:r>
              <a:rPr lang="nl-NL" dirty="0" err="1">
                <a:cs typeface="Arial" panose="020B0604020202020204" pitchFamily="34" charset="0"/>
              </a:rPr>
              <a:t>the</a:t>
            </a:r>
            <a:r>
              <a:rPr lang="nl-NL" dirty="0">
                <a:cs typeface="Arial" panose="020B0604020202020204" pitchFamily="34" charset="0"/>
              </a:rPr>
              <a:t> wild </a:t>
            </a:r>
            <a:r>
              <a:rPr lang="nl-NL" dirty="0" err="1">
                <a:cs typeface="Arial" panose="020B0604020202020204" pitchFamily="34" charset="0"/>
              </a:rPr>
              <a:t>onde</a:t>
            </a:r>
            <a:r>
              <a:rPr lang="nl-NL" dirty="0">
                <a:cs typeface="Arial" panose="020B0604020202020204" pitchFamily="34" charset="0"/>
              </a:rPr>
              <a:t> (1953)</a:t>
            </a:r>
          </a:p>
          <a:p>
            <a:endParaRPr lang="nl-NL" dirty="0">
              <a:cs typeface="Arial" panose="020B0604020202020204" pitchFamily="34" charset="0"/>
            </a:endParaRPr>
          </a:p>
          <a:p>
            <a:r>
              <a:rPr lang="nl-NL" dirty="0">
                <a:hlinkClick r:id="rId4"/>
              </a:rPr>
              <a:t>https://www.youtube.com/watch?v=yCENBce_dls</a:t>
            </a:r>
            <a:endParaRPr lang="nl-NL" dirty="0"/>
          </a:p>
          <a:p>
            <a:endParaRPr lang="nl-NL" dirty="0"/>
          </a:p>
          <a:p>
            <a:r>
              <a:rPr lang="nl-NL" b="1" dirty="0"/>
              <a:t>Method </a:t>
            </a:r>
            <a:r>
              <a:rPr lang="nl-NL" b="1" dirty="0" err="1"/>
              <a:t>acting</a:t>
            </a:r>
            <a:r>
              <a:rPr lang="nl-NL" b="1" dirty="0"/>
              <a:t>:</a:t>
            </a:r>
          </a:p>
          <a:p>
            <a:r>
              <a:rPr lang="nl-NL" dirty="0" err="1"/>
              <a:t>Konstantin</a:t>
            </a:r>
            <a:r>
              <a:rPr lang="nl-NL" dirty="0"/>
              <a:t> </a:t>
            </a:r>
            <a:r>
              <a:rPr lang="nl-NL" dirty="0" err="1"/>
              <a:t>Stanislavski</a:t>
            </a:r>
            <a:r>
              <a:rPr lang="nl-NL" dirty="0"/>
              <a:t>: 1936, lesmethode voor acteurs: verheven door Amerikaanse acteurs tot </a:t>
            </a:r>
            <a:r>
              <a:rPr lang="nl-NL" b="1" dirty="0"/>
              <a:t>'The Method’ : </a:t>
            </a:r>
          </a:p>
          <a:p>
            <a:endParaRPr lang="nl-NL" b="1" dirty="0"/>
          </a:p>
          <a:p>
            <a:r>
              <a:rPr lang="nl-NL" dirty="0"/>
              <a:t>Je zo volkomen mogelijk in leven in de persoon die je speelt.  Door gebruik te maken van eigen emoties en ervaringen met als doel de uitvoering zo levensecht mogelijk te laten zijn. </a:t>
            </a:r>
          </a:p>
          <a:p>
            <a:endParaRPr lang="nl-NL" dirty="0"/>
          </a:p>
          <a:p>
            <a:r>
              <a:rPr lang="nl-NL" dirty="0"/>
              <a:t>Voorbeelden:</a:t>
            </a:r>
          </a:p>
          <a:p>
            <a:r>
              <a:rPr lang="nl-NL" dirty="0">
                <a:hlinkClick r:id="rId5"/>
              </a:rPr>
              <a:t>https://muziek-en-film.infonu.nl/filmsterren/110827-acteurs-die-method-acting-gebruiken.html</a:t>
            </a:r>
            <a:endParaRPr lang="nl-NL" dirty="0"/>
          </a:p>
        </p:txBody>
      </p:sp>
      <p:pic>
        <p:nvPicPr>
          <p:cNvPr id="9" name="Afbeelding 8">
            <a:extLst>
              <a:ext uri="{FF2B5EF4-FFF2-40B4-BE49-F238E27FC236}">
                <a16:creationId xmlns:a16="http://schemas.microsoft.com/office/drawing/2014/main" id="{F180A426-69E1-2642-9968-DD8F97B363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34975" y="1492884"/>
            <a:ext cx="3492500" cy="5232400"/>
          </a:xfrm>
          <a:prstGeom prst="rect">
            <a:avLst/>
          </a:prstGeom>
        </p:spPr>
      </p:pic>
      <p:pic>
        <p:nvPicPr>
          <p:cNvPr id="4" name="Afbeelding 3"/>
          <p:cNvPicPr>
            <a:picLocks noChangeAspect="1"/>
          </p:cNvPicPr>
          <p:nvPr/>
        </p:nvPicPr>
        <p:blipFill>
          <a:blip r:embed="rId7"/>
          <a:stretch>
            <a:fillRect/>
          </a:stretch>
        </p:blipFill>
        <p:spPr>
          <a:xfrm>
            <a:off x="9715008" y="425315"/>
            <a:ext cx="2240997" cy="3319608"/>
          </a:xfrm>
          <a:prstGeom prst="rect">
            <a:avLst/>
          </a:prstGeom>
        </p:spPr>
      </p:pic>
    </p:spTree>
    <p:extLst>
      <p:ext uri="{BB962C8B-B14F-4D97-AF65-F5344CB8AC3E}">
        <p14:creationId xmlns:p14="http://schemas.microsoft.com/office/powerpoint/2010/main" val="2837338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9771744" cy="1325563"/>
          </a:xfrm>
        </p:spPr>
        <p:txBody>
          <a:bodyPr>
            <a:noAutofit/>
          </a:bodyPr>
          <a:lstStyle/>
          <a:p>
            <a:r>
              <a:rPr lang="nl-NL" dirty="0" err="1">
                <a:cs typeface="Arial" panose="020B0604020202020204" pitchFamily="34" charset="0"/>
              </a:rPr>
              <a:t>Hitchcock</a:t>
            </a:r>
            <a:r>
              <a:rPr lang="nl-NL" dirty="0">
                <a:cs typeface="Arial" panose="020B0604020202020204" pitchFamily="34" charset="0"/>
              </a:rPr>
              <a:t>: </a:t>
            </a:r>
            <a:r>
              <a:rPr lang="nl-NL" dirty="0" err="1">
                <a:cs typeface="Arial" panose="020B0604020202020204" pitchFamily="34" charset="0"/>
              </a:rPr>
              <a:t>suspence</a:t>
            </a:r>
            <a:endParaRPr lang="nl-NL" dirty="0">
              <a:cs typeface="Arial" panose="020B0604020202020204" pitchFamily="34" charset="0"/>
            </a:endParaRPr>
          </a:p>
        </p:txBody>
      </p:sp>
      <p:pic>
        <p:nvPicPr>
          <p:cNvPr id="5" name="Afbeelding 4">
            <a:extLst>
              <a:ext uri="{FF2B5EF4-FFF2-40B4-BE49-F238E27FC236}">
                <a16:creationId xmlns:a16="http://schemas.microsoft.com/office/drawing/2014/main" id="{5A4F84AE-DB38-9E4C-AF8A-A594EF3080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72661" y="4209142"/>
            <a:ext cx="3556452" cy="1908629"/>
          </a:xfrm>
          <a:prstGeom prst="rect">
            <a:avLst/>
          </a:prstGeom>
        </p:spPr>
      </p:pic>
      <p:sp>
        <p:nvSpPr>
          <p:cNvPr id="4" name="Tekstvak 3">
            <a:extLst>
              <a:ext uri="{FF2B5EF4-FFF2-40B4-BE49-F238E27FC236}">
                <a16:creationId xmlns:a16="http://schemas.microsoft.com/office/drawing/2014/main" id="{521BA37D-4FC2-3045-A33E-205F92890834}"/>
              </a:ext>
            </a:extLst>
          </p:cNvPr>
          <p:cNvSpPr txBox="1"/>
          <p:nvPr/>
        </p:nvSpPr>
        <p:spPr>
          <a:xfrm>
            <a:off x="860931" y="1400871"/>
            <a:ext cx="6688998" cy="4524315"/>
          </a:xfrm>
          <a:prstGeom prst="rect">
            <a:avLst/>
          </a:prstGeom>
          <a:noFill/>
        </p:spPr>
        <p:txBody>
          <a:bodyPr wrap="square" rtlCol="0">
            <a:spAutoFit/>
          </a:bodyPr>
          <a:lstStyle/>
          <a:p>
            <a:r>
              <a:rPr lang="nl-NL" b="1" u="sng" dirty="0">
                <a:solidFill>
                  <a:srgbClr val="FF0000"/>
                </a:solidFill>
              </a:rPr>
              <a:t>VERMAAK: </a:t>
            </a:r>
          </a:p>
          <a:p>
            <a:endParaRPr lang="nl-NL" b="1" u="sng" dirty="0">
              <a:solidFill>
                <a:srgbClr val="FF0000"/>
              </a:solidFill>
            </a:endParaRPr>
          </a:p>
          <a:p>
            <a:r>
              <a:rPr lang="nl-NL" b="1" dirty="0" err="1"/>
              <a:t>Suspence</a:t>
            </a:r>
            <a:r>
              <a:rPr lang="nl-NL" b="1" dirty="0"/>
              <a:t>:</a:t>
            </a:r>
          </a:p>
          <a:p>
            <a:r>
              <a:rPr lang="nl-NL" dirty="0"/>
              <a:t>Hierbij gaat het om de suggestie van spanning.</a:t>
            </a:r>
          </a:p>
          <a:p>
            <a:endParaRPr lang="nl-NL" dirty="0"/>
          </a:p>
          <a:p>
            <a:r>
              <a:rPr lang="nl-NL" b="1" u="sng" dirty="0"/>
              <a:t>Voorbeeld</a:t>
            </a:r>
          </a:p>
          <a:p>
            <a:r>
              <a:rPr lang="nl-NL" dirty="0" err="1"/>
              <a:t>Hitchcock</a:t>
            </a:r>
            <a:r>
              <a:rPr lang="nl-NL" dirty="0"/>
              <a:t> (The Master of </a:t>
            </a:r>
            <a:r>
              <a:rPr lang="nl-NL" dirty="0" err="1"/>
              <a:t>Suspence</a:t>
            </a:r>
            <a:r>
              <a:rPr lang="nl-NL" dirty="0"/>
              <a:t>), </a:t>
            </a:r>
            <a:r>
              <a:rPr lang="nl-NL" dirty="0" err="1"/>
              <a:t>Psycho</a:t>
            </a:r>
            <a:r>
              <a:rPr lang="nl-NL" dirty="0"/>
              <a:t> (1960)</a:t>
            </a:r>
          </a:p>
          <a:p>
            <a:endParaRPr lang="nl-NL" dirty="0"/>
          </a:p>
          <a:p>
            <a:r>
              <a:rPr lang="nl-NL" dirty="0" err="1"/>
              <a:t>Production</a:t>
            </a:r>
            <a:r>
              <a:rPr lang="nl-NL" dirty="0"/>
              <a:t> code (Hollywood) wordt losgelaten:</a:t>
            </a:r>
          </a:p>
          <a:p>
            <a:pPr marL="285750" indent="-285750">
              <a:buFontTx/>
              <a:buChar char="-"/>
            </a:pPr>
            <a:r>
              <a:rPr lang="nl-NL" dirty="0"/>
              <a:t>Vrouw naakt onder de douche</a:t>
            </a:r>
          </a:p>
          <a:p>
            <a:pPr marL="285750" indent="-285750">
              <a:buFontTx/>
              <a:buChar char="-"/>
            </a:pPr>
            <a:r>
              <a:rPr lang="nl-NL" dirty="0"/>
              <a:t>Hoofpersoon wordt </a:t>
            </a:r>
            <a:r>
              <a:rPr lang="nl-NL" dirty="0" err="1"/>
              <a:t>halverweg</a:t>
            </a:r>
            <a:r>
              <a:rPr lang="nl-NL" dirty="0"/>
              <a:t> de film vermoord: inbreuk op logische verhaallijn</a:t>
            </a:r>
          </a:p>
          <a:p>
            <a:pPr marL="285750" indent="-285750">
              <a:buFontTx/>
              <a:buChar char="-"/>
            </a:pPr>
            <a:endParaRPr lang="nl-NL" dirty="0"/>
          </a:p>
          <a:p>
            <a:r>
              <a:rPr lang="nl-NL" dirty="0"/>
              <a:t>Douche scene: </a:t>
            </a:r>
            <a:r>
              <a:rPr lang="nl-NL" dirty="0" err="1"/>
              <a:t>suspence</a:t>
            </a:r>
            <a:endParaRPr lang="nl-NL" dirty="0"/>
          </a:p>
          <a:p>
            <a:r>
              <a:rPr lang="nl-NL" dirty="0">
                <a:hlinkClick r:id="rId4"/>
              </a:rPr>
              <a:t>https://www.youtube.com/watch?v=0WtDmbr9xyY</a:t>
            </a:r>
            <a:endParaRPr lang="nl-NL" dirty="0"/>
          </a:p>
          <a:p>
            <a:endParaRPr lang="nl-NL" dirty="0"/>
          </a:p>
        </p:txBody>
      </p:sp>
      <p:pic>
        <p:nvPicPr>
          <p:cNvPr id="8" name="Afbeelding 7">
            <a:extLst>
              <a:ext uri="{FF2B5EF4-FFF2-40B4-BE49-F238E27FC236}">
                <a16:creationId xmlns:a16="http://schemas.microsoft.com/office/drawing/2014/main" id="{39578BAB-5CC7-1D4C-8250-D2BA1D0D4C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9929" y="630610"/>
            <a:ext cx="2397798" cy="3578532"/>
          </a:xfrm>
          <a:prstGeom prst="rect">
            <a:avLst/>
          </a:prstGeom>
        </p:spPr>
      </p:pic>
    </p:spTree>
    <p:extLst>
      <p:ext uri="{BB962C8B-B14F-4D97-AF65-F5344CB8AC3E}">
        <p14:creationId xmlns:p14="http://schemas.microsoft.com/office/powerpoint/2010/main" val="1913937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2DF72-BFAE-BA41-9415-CD91A686E235}"/>
              </a:ext>
            </a:extLst>
          </p:cNvPr>
          <p:cNvSpPr>
            <a:spLocks noGrp="1"/>
          </p:cNvSpPr>
          <p:nvPr>
            <p:ph type="title"/>
          </p:nvPr>
        </p:nvSpPr>
        <p:spPr/>
        <p:txBody>
          <a:bodyPr>
            <a:normAutofit/>
          </a:bodyPr>
          <a:lstStyle/>
          <a:p>
            <a:pPr algn="ctr"/>
            <a:r>
              <a:rPr lang="nl-NL" sz="7200" dirty="0"/>
              <a:t>2. </a:t>
            </a:r>
            <a:r>
              <a:rPr lang="nl-NL" sz="7200" dirty="0" err="1"/>
              <a:t>PostmodernISME</a:t>
            </a:r>
            <a:r>
              <a:rPr lang="nl-NL" sz="7200" dirty="0"/>
              <a:t> vanaf jaren ‘70</a:t>
            </a:r>
          </a:p>
        </p:txBody>
      </p:sp>
      <p:pic>
        <p:nvPicPr>
          <p:cNvPr id="4" name="Afbeelding 3">
            <a:extLst>
              <a:ext uri="{FF2B5EF4-FFF2-40B4-BE49-F238E27FC236}">
                <a16:creationId xmlns:a16="http://schemas.microsoft.com/office/drawing/2014/main" id="{5CC7B455-3B4C-A34F-BD6B-EC43AF5260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30511" y="3991428"/>
            <a:ext cx="2440931" cy="2532743"/>
          </a:xfrm>
          <a:prstGeom prst="rect">
            <a:avLst/>
          </a:prstGeom>
        </p:spPr>
      </p:pic>
    </p:spTree>
    <p:extLst>
      <p:ext uri="{BB962C8B-B14F-4D97-AF65-F5344CB8AC3E}">
        <p14:creationId xmlns:p14="http://schemas.microsoft.com/office/powerpoint/2010/main" val="470093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AED31FA-6B79-1A4B-8311-0DD44B7D0BAA}"/>
              </a:ext>
            </a:extLst>
          </p:cNvPr>
          <p:cNvSpPr>
            <a:spLocks noGrp="1"/>
          </p:cNvSpPr>
          <p:nvPr>
            <p:ph idx="1"/>
          </p:nvPr>
        </p:nvSpPr>
        <p:spPr>
          <a:xfrm>
            <a:off x="679016" y="2121408"/>
            <a:ext cx="10449232" cy="4050792"/>
          </a:xfrm>
        </p:spPr>
        <p:txBody>
          <a:bodyPr/>
          <a:lstStyle/>
          <a:p>
            <a:pPr marL="0" indent="0">
              <a:buNone/>
            </a:pPr>
            <a:r>
              <a:rPr lang="nl-NL" b="1" dirty="0"/>
              <a:t>Vanaf 1970:</a:t>
            </a:r>
          </a:p>
          <a:p>
            <a:pPr marL="0" indent="0">
              <a:buNone/>
            </a:pPr>
            <a:r>
              <a:rPr lang="nl-NL" dirty="0"/>
              <a:t>Films bestaan uit: combinaties van kenmerken, van verschillende stijlen of stromingen (Eclecticisme). Vaak zijn de werken opvallend extreem, radicaal, hypermodern en geromantiseerd. Het postmodernisme is een reactie op het Modernisme. </a:t>
            </a:r>
          </a:p>
          <a:p>
            <a:pPr marL="0" indent="0">
              <a:buNone/>
            </a:pPr>
            <a:endParaRPr lang="nl-NL" dirty="0"/>
          </a:p>
          <a:p>
            <a:pPr marL="0" indent="0">
              <a:buNone/>
            </a:pPr>
            <a:r>
              <a:rPr lang="nl-NL" dirty="0"/>
              <a:t>Veel uitgebrachte films vallen vandaag de dag allemaal wel binnen het postmodernisme. Dit komt, omdat het postmodernisme een groot aantal variërende eigenschappen heeft.</a:t>
            </a:r>
            <a:br>
              <a:rPr lang="nl-NL" dirty="0"/>
            </a:br>
            <a:r>
              <a:rPr lang="nl-NL" dirty="0"/>
              <a:t>Enkele van deze eigenschappen zijn: Ironie, zelfreflectie, copy pastiche, intertekstualiteit, </a:t>
            </a:r>
          </a:p>
          <a:p>
            <a:pPr marL="0" indent="0">
              <a:buNone/>
            </a:pPr>
            <a:r>
              <a:rPr lang="nl-NL" dirty="0"/>
              <a:t>meta fictie, </a:t>
            </a:r>
            <a:r>
              <a:rPr lang="nl-NL" dirty="0" err="1"/>
              <a:t>temporal</a:t>
            </a:r>
            <a:r>
              <a:rPr lang="nl-NL" dirty="0"/>
              <a:t> </a:t>
            </a:r>
            <a:r>
              <a:rPr lang="nl-NL" dirty="0" err="1"/>
              <a:t>distortion</a:t>
            </a:r>
            <a:r>
              <a:rPr lang="nl-NL" dirty="0"/>
              <a:t>, hyper realiteit, </a:t>
            </a:r>
            <a:r>
              <a:rPr lang="nl-NL" dirty="0" err="1"/>
              <a:t>faction</a:t>
            </a:r>
            <a:r>
              <a:rPr lang="nl-NL" dirty="0"/>
              <a:t>, magisch realisme en deelname.</a:t>
            </a:r>
          </a:p>
        </p:txBody>
      </p:sp>
      <p:sp>
        <p:nvSpPr>
          <p:cNvPr id="4" name="Titel 1">
            <a:extLst>
              <a:ext uri="{FF2B5EF4-FFF2-40B4-BE49-F238E27FC236}">
                <a16:creationId xmlns:a16="http://schemas.microsoft.com/office/drawing/2014/main" id="{68D7432A-9442-AE42-86EF-7588D792A706}"/>
              </a:ext>
            </a:extLst>
          </p:cNvPr>
          <p:cNvSpPr txBox="1">
            <a:spLocks/>
          </p:cNvSpPr>
          <p:nvPr/>
        </p:nvSpPr>
        <p:spPr>
          <a:xfrm>
            <a:off x="679016" y="633972"/>
            <a:ext cx="11701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nl-NL" sz="5800" dirty="0" err="1">
                <a:cs typeface="Arial" panose="020B0604020202020204" pitchFamily="34" charset="0"/>
              </a:rPr>
              <a:t>PostmodernE</a:t>
            </a:r>
            <a:r>
              <a:rPr lang="nl-NL" sz="5800" dirty="0">
                <a:cs typeface="Arial" panose="020B0604020202020204" pitchFamily="34" charset="0"/>
              </a:rPr>
              <a:t> film</a:t>
            </a:r>
          </a:p>
        </p:txBody>
      </p:sp>
    </p:spTree>
    <p:extLst>
      <p:ext uri="{BB962C8B-B14F-4D97-AF65-F5344CB8AC3E}">
        <p14:creationId xmlns:p14="http://schemas.microsoft.com/office/powerpoint/2010/main" val="1495965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0330" y="314658"/>
            <a:ext cx="11701670" cy="1325563"/>
          </a:xfrm>
        </p:spPr>
        <p:txBody>
          <a:bodyPr>
            <a:normAutofit/>
          </a:bodyPr>
          <a:lstStyle/>
          <a:p>
            <a:r>
              <a:rPr lang="nl-NL" sz="5800" dirty="0">
                <a:cs typeface="Arial" panose="020B0604020202020204" pitchFamily="34" charset="0"/>
              </a:rPr>
              <a:t>Star wars</a:t>
            </a:r>
          </a:p>
        </p:txBody>
      </p:sp>
      <p:pic>
        <p:nvPicPr>
          <p:cNvPr id="5" name="The Empire Strikes Back Uncut Trailer (Official)">
            <a:hlinkClick r:id="" action="ppaction://media"/>
            <a:extLst>
              <a:ext uri="{FF2B5EF4-FFF2-40B4-BE49-F238E27FC236}">
                <a16:creationId xmlns:a16="http://schemas.microsoft.com/office/drawing/2014/main" id="{88791C0E-FA53-A442-9DEA-79DB22A25A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8459" y="1640221"/>
            <a:ext cx="8138097" cy="4577679"/>
          </a:xfrm>
          <a:prstGeom prst="rect">
            <a:avLst/>
          </a:prstGeom>
        </p:spPr>
      </p:pic>
      <p:sp>
        <p:nvSpPr>
          <p:cNvPr id="3" name="Rechthoek 2">
            <a:extLst>
              <a:ext uri="{FF2B5EF4-FFF2-40B4-BE49-F238E27FC236}">
                <a16:creationId xmlns:a16="http://schemas.microsoft.com/office/drawing/2014/main" id="{9BF3EA75-B7A4-394A-B8E7-D993C8BA8E52}"/>
              </a:ext>
            </a:extLst>
          </p:cNvPr>
          <p:cNvSpPr/>
          <p:nvPr/>
        </p:nvSpPr>
        <p:spPr>
          <a:xfrm>
            <a:off x="355086" y="1640221"/>
            <a:ext cx="2330057" cy="2862322"/>
          </a:xfrm>
          <a:prstGeom prst="rect">
            <a:avLst/>
          </a:prstGeom>
        </p:spPr>
        <p:txBody>
          <a:bodyPr wrap="square">
            <a:spAutoFit/>
          </a:bodyPr>
          <a:lstStyle/>
          <a:p>
            <a:r>
              <a:rPr lang="nl-NL" dirty="0">
                <a:cs typeface="Arial" panose="020B0604020202020204" pitchFamily="34" charset="0"/>
              </a:rPr>
              <a:t>Star Wars = </a:t>
            </a:r>
          </a:p>
          <a:p>
            <a:r>
              <a:rPr lang="nl-NL" dirty="0">
                <a:cs typeface="Arial" panose="020B0604020202020204" pitchFamily="34" charset="0"/>
              </a:rPr>
              <a:t>Pop cultuur =</a:t>
            </a:r>
          </a:p>
          <a:p>
            <a:r>
              <a:rPr lang="nl-NL" dirty="0">
                <a:cs typeface="Arial" panose="020B0604020202020204" pitchFamily="34" charset="0"/>
              </a:rPr>
              <a:t>Postmodern</a:t>
            </a:r>
          </a:p>
          <a:p>
            <a:endParaRPr lang="nl-NL" dirty="0">
              <a:cs typeface="Arial" panose="020B0604020202020204" pitchFamily="34" charset="0"/>
            </a:endParaRPr>
          </a:p>
          <a:p>
            <a:endParaRPr lang="nl-NL" dirty="0">
              <a:cs typeface="Arial" panose="020B0604020202020204" pitchFamily="34" charset="0"/>
            </a:endParaRPr>
          </a:p>
          <a:p>
            <a:r>
              <a:rPr lang="nl-NL" dirty="0">
                <a:cs typeface="Arial" panose="020B0604020202020204" pitchFamily="34" charset="0"/>
              </a:rPr>
              <a:t>Iedereen kon 15 sec. claimen. </a:t>
            </a:r>
          </a:p>
          <a:p>
            <a:endParaRPr lang="nl-NL" dirty="0">
              <a:cs typeface="Arial" panose="020B0604020202020204" pitchFamily="34" charset="0"/>
            </a:endParaRPr>
          </a:p>
          <a:p>
            <a:pPr marL="285750" indent="-285750">
              <a:buFontTx/>
              <a:buChar char="-"/>
            </a:pPr>
            <a:r>
              <a:rPr lang="nl-NL" dirty="0">
                <a:cs typeface="Arial" panose="020B0604020202020204" pitchFamily="34" charset="0"/>
              </a:rPr>
              <a:t>Maakbaarheid, </a:t>
            </a:r>
          </a:p>
          <a:p>
            <a:pPr marL="285750" indent="-285750">
              <a:buFontTx/>
              <a:buChar char="-"/>
            </a:pPr>
            <a:r>
              <a:rPr lang="nl-NL" dirty="0" err="1">
                <a:cs typeface="Arial" panose="020B0604020202020204" pitchFamily="34" charset="0"/>
              </a:rPr>
              <a:t>Fandom</a:t>
            </a:r>
            <a:r>
              <a:rPr lang="nl-NL" dirty="0">
                <a:cs typeface="Arial" panose="020B0604020202020204" pitchFamily="34" charset="0"/>
              </a:rPr>
              <a:t>.</a:t>
            </a:r>
            <a:endParaRPr lang="nl-NL" dirty="0"/>
          </a:p>
        </p:txBody>
      </p:sp>
    </p:spTree>
    <p:extLst>
      <p:ext uri="{BB962C8B-B14F-4D97-AF65-F5344CB8AC3E}">
        <p14:creationId xmlns:p14="http://schemas.microsoft.com/office/powerpoint/2010/main" val="338018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uttype">
  <a:themeElements>
    <a:clrScheme name="Hout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out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out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{319023FB-19E0-A24C-9762-0817DE1BC025}tf10001070</Template>
  <TotalTime>1039</TotalTime>
  <Words>1300</Words>
  <Application>Microsoft Macintosh PowerPoint</Application>
  <PresentationFormat>Breedbeeld</PresentationFormat>
  <Paragraphs>218</Paragraphs>
  <Slides>26</Slides>
  <Notes>5</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26</vt:i4>
      </vt:variant>
    </vt:vector>
  </HeadingPairs>
  <TitlesOfParts>
    <vt:vector size="35" baseType="lpstr">
      <vt:lpstr>Arial</vt:lpstr>
      <vt:lpstr>Calibri</vt:lpstr>
      <vt:lpstr>Roboto</vt:lpstr>
      <vt:lpstr>Rockwell</vt:lpstr>
      <vt:lpstr>Rockwell Condensed</vt:lpstr>
      <vt:lpstr>Rockwell Extra Bold</vt:lpstr>
      <vt:lpstr>vpro_vesta</vt:lpstr>
      <vt:lpstr>Wingdings</vt:lpstr>
      <vt:lpstr>Houttype</vt:lpstr>
      <vt:lpstr>ONTWIKKELING VAN Film en tv</vt:lpstr>
      <vt:lpstr>1. Ontwikkeling vd film jaren ‘50 -‘60</vt:lpstr>
      <vt:lpstr>GOLDEN AGE OF HOLLYWOOD</vt:lpstr>
      <vt:lpstr>PowerPoint-presentatie</vt:lpstr>
      <vt:lpstr>PowerPoint-presentatie</vt:lpstr>
      <vt:lpstr>Hitchcock: suspence</vt:lpstr>
      <vt:lpstr>2. PostmodernISME vanaf jaren ‘70</vt:lpstr>
      <vt:lpstr>PowerPoint-presentatie</vt:lpstr>
      <vt:lpstr>Star wars</vt:lpstr>
      <vt:lpstr>Star Wars Referenties </vt:lpstr>
      <vt:lpstr>Quentin Tarantino </vt:lpstr>
      <vt:lpstr>Stijlcitaten tarantino</vt:lpstr>
      <vt:lpstr>The Matrix</vt:lpstr>
      <vt:lpstr>PowerPoint-presentatie</vt:lpstr>
      <vt:lpstr>SCOTT PILGRIM</vt:lpstr>
      <vt:lpstr>3. GLOBALISERING</vt:lpstr>
      <vt:lpstr>India: BOLLYWOOD</vt:lpstr>
      <vt:lpstr>PowerPoint-presentatie</vt:lpstr>
      <vt:lpstr>PowerPoint-presentatie</vt:lpstr>
      <vt:lpstr>2. Ontwikkeling tv</vt:lpstr>
      <vt:lpstr>Geschiedenis tv</vt:lpstr>
      <vt:lpstr>Vanaf jaren ‘60</vt:lpstr>
      <vt:lpstr>Series</vt:lpstr>
      <vt:lpstr>soapS </vt:lpstr>
      <vt:lpstr>PowerPoint-presentatie</vt:lpstr>
      <vt:lpstr>Reality tv (drama/leedvermaak)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mandy habets</cp:lastModifiedBy>
  <cp:revision>44</cp:revision>
  <dcterms:created xsi:type="dcterms:W3CDTF">2019-05-28T09:00:14Z</dcterms:created>
  <dcterms:modified xsi:type="dcterms:W3CDTF">2019-06-06T07:44:28Z</dcterms:modified>
</cp:coreProperties>
</file>