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9"/>
  </p:notes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1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52F72-5C59-4834-B50A-D5B84ED34D49}" type="datetimeFigureOut">
              <a:rPr lang="nl-NL" smtClean="0"/>
              <a:t>2-4-2019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EC375-72D5-4C86-9A65-E0CB939045AE}" type="slidenum">
              <a:rPr lang="nl-NL" smtClean="0"/>
              <a:t>‹nr.›</a:t>
            </a:fld>
            <a:endParaRPr lang="nl-NL"/>
          </a:p>
        </p:txBody>
      </p:sp>
    </p:spTree>
    <p:extLst>
      <p:ext uri="{BB962C8B-B14F-4D97-AF65-F5344CB8AC3E}">
        <p14:creationId xmlns:p14="http://schemas.microsoft.com/office/powerpoint/2010/main" val="33128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Buitensluiten</a:t>
            </a:r>
          </a:p>
          <a:p>
            <a:r>
              <a:rPr lang="nl-NL" dirty="0"/>
              <a:t>Negeren</a:t>
            </a:r>
          </a:p>
          <a:p>
            <a:r>
              <a:rPr lang="nl-NL" dirty="0"/>
              <a:t>Non-verbaal: kuchen, snuiven, zuchten, met de ogen rollen</a:t>
            </a:r>
          </a:p>
          <a:p>
            <a:r>
              <a:rPr lang="nl-NL" dirty="0"/>
              <a:t>Samenklitten / clubjes vormen</a:t>
            </a:r>
          </a:p>
          <a:p>
            <a:r>
              <a:rPr lang="nl-NL" dirty="0"/>
              <a:t>Manipuleren</a:t>
            </a:r>
          </a:p>
          <a:p>
            <a:r>
              <a:rPr lang="nl-NL" dirty="0"/>
              <a:t>Roddelen</a:t>
            </a:r>
          </a:p>
          <a:p>
            <a:r>
              <a:rPr lang="nl-NL" dirty="0"/>
              <a:t>Geheimen doorvertellen</a:t>
            </a:r>
          </a:p>
          <a:p>
            <a:r>
              <a:rPr lang="nl-NL" dirty="0"/>
              <a:t>Geruchten verspreiden</a:t>
            </a:r>
          </a:p>
          <a:p>
            <a:r>
              <a:rPr lang="nl-NL" dirty="0"/>
              <a:t>Vriendschap </a:t>
            </a:r>
            <a:r>
              <a:rPr lang="nl-NL" dirty="0" err="1"/>
              <a:t>ondermijne</a:t>
            </a:r>
            <a:endParaRPr lang="nl-NL" dirty="0"/>
          </a:p>
        </p:txBody>
      </p:sp>
      <p:sp>
        <p:nvSpPr>
          <p:cNvPr id="4" name="Tijdelijke aanduiding voor dianummer 3"/>
          <p:cNvSpPr>
            <a:spLocks noGrp="1"/>
          </p:cNvSpPr>
          <p:nvPr>
            <p:ph type="sldNum" sz="quarter" idx="5"/>
          </p:nvPr>
        </p:nvSpPr>
        <p:spPr/>
        <p:txBody>
          <a:bodyPr/>
          <a:lstStyle/>
          <a:p>
            <a:fld id="{135EC375-72D5-4C86-9A65-E0CB939045AE}" type="slidenum">
              <a:rPr lang="nl-NL" smtClean="0"/>
              <a:t>2</a:t>
            </a:fld>
            <a:endParaRPr lang="nl-NL"/>
          </a:p>
        </p:txBody>
      </p:sp>
    </p:spTree>
    <p:extLst>
      <p:ext uri="{BB962C8B-B14F-4D97-AF65-F5344CB8AC3E}">
        <p14:creationId xmlns:p14="http://schemas.microsoft.com/office/powerpoint/2010/main" val="75474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Jongens pesten meestal op een directe en fysieke manier: slaan, schoppen, duwen, spullen afpakken enzovoort. Als ze ouder worden, verschuift dit naar verbale vormen zoals uitschelden en belachelijk maken, waarbij fysieke handelingen een rol kunnen spelen. Meisjes hanteren een meer indirecte stijl, ook wel omschreven als relationele agressie. Zij pesten door middel van sociale relaties: roddelen over het slachtoffer, buitensluiten en isoleren, negeren en afwijzen. Dit neemt niet weg dat er ook meisjes zijn die fysiek pesten.</a:t>
            </a:r>
          </a:p>
        </p:txBody>
      </p:sp>
      <p:sp>
        <p:nvSpPr>
          <p:cNvPr id="4" name="Tijdelijke aanduiding voor dianummer 3"/>
          <p:cNvSpPr>
            <a:spLocks noGrp="1"/>
          </p:cNvSpPr>
          <p:nvPr>
            <p:ph type="sldNum" sz="quarter" idx="5"/>
          </p:nvPr>
        </p:nvSpPr>
        <p:spPr/>
        <p:txBody>
          <a:bodyPr/>
          <a:lstStyle/>
          <a:p>
            <a:fld id="{135EC375-72D5-4C86-9A65-E0CB939045AE}" type="slidenum">
              <a:rPr lang="nl-NL" smtClean="0"/>
              <a:t>3</a:t>
            </a:fld>
            <a:endParaRPr lang="nl-NL"/>
          </a:p>
        </p:txBody>
      </p:sp>
    </p:spTree>
    <p:extLst>
      <p:ext uri="{BB962C8B-B14F-4D97-AF65-F5344CB8AC3E}">
        <p14:creationId xmlns:p14="http://schemas.microsoft.com/office/powerpoint/2010/main" val="21111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5"/>
          </p:nvPr>
        </p:nvSpPr>
        <p:spPr/>
        <p:txBody>
          <a:bodyPr/>
          <a:lstStyle/>
          <a:p>
            <a:fld id="{135EC375-72D5-4C86-9A65-E0CB939045AE}" type="slidenum">
              <a:rPr lang="nl-NL" smtClean="0"/>
              <a:t>5</a:t>
            </a:fld>
            <a:endParaRPr lang="nl-NL"/>
          </a:p>
        </p:txBody>
      </p:sp>
    </p:spTree>
    <p:extLst>
      <p:ext uri="{BB962C8B-B14F-4D97-AF65-F5344CB8AC3E}">
        <p14:creationId xmlns:p14="http://schemas.microsoft.com/office/powerpoint/2010/main" val="25219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5"/>
          </p:nvPr>
        </p:nvSpPr>
        <p:spPr/>
        <p:txBody>
          <a:bodyPr/>
          <a:lstStyle/>
          <a:p>
            <a:fld id="{135EC375-72D5-4C86-9A65-E0CB939045AE}" type="slidenum">
              <a:rPr lang="nl-NL" smtClean="0"/>
              <a:t>6</a:t>
            </a:fld>
            <a:endParaRPr lang="nl-NL"/>
          </a:p>
        </p:txBody>
      </p:sp>
    </p:spTree>
    <p:extLst>
      <p:ext uri="{BB962C8B-B14F-4D97-AF65-F5344CB8AC3E}">
        <p14:creationId xmlns:p14="http://schemas.microsoft.com/office/powerpoint/2010/main" val="123117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DA51639-B2D6-4652-B8C3-1B4C224A7BAF}" type="datetimeFigureOut">
              <a:rPr lang="en-US" smtClean="0"/>
              <a:t>4/2/2019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794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07447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1818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91607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44961B7-6B89-48AB-966F-622E2788EECC}" type="datetimeFigureOut">
              <a:rPr lang="en-US" smtClean="0"/>
              <a:t>4/2/2019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254598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9582361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86552811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2703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96646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1CF131DD-A141-4471-BCF9-C6073EDD7E20}" type="datetimeFigureOut">
              <a:rPr lang="en-US" smtClean="0"/>
              <a:t>4/2/2019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pPr/>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747633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AB334A90-EB03-42F3-8859-2C2B2724C058}" type="datetimeFigureOut">
              <a:rPr lang="en-US" smtClean="0"/>
              <a:t>4/2/2019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85579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BC48EC7-AF6A-48D3-8284-14BACBEBDD84}" type="datetimeFigureOut">
              <a:rPr lang="en-US" smtClean="0"/>
              <a:t>4/2/2019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97696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947A8-B778-4851-9CE1-696E6B6DD2C5}"/>
              </a:ext>
            </a:extLst>
          </p:cNvPr>
          <p:cNvSpPr>
            <a:spLocks noGrp="1"/>
          </p:cNvSpPr>
          <p:nvPr>
            <p:ph type="ctrTitle"/>
          </p:nvPr>
        </p:nvSpPr>
        <p:spPr/>
        <p:txBody>
          <a:bodyPr/>
          <a:lstStyle/>
          <a:p>
            <a:r>
              <a:rPr lang="nl-NL" dirty="0" err="1"/>
              <a:t>Meidenvernijn</a:t>
            </a:r>
            <a:endParaRPr lang="nl-NL" dirty="0"/>
          </a:p>
        </p:txBody>
      </p:sp>
      <p:sp>
        <p:nvSpPr>
          <p:cNvPr id="3" name="Ondertitel 2">
            <a:extLst>
              <a:ext uri="{FF2B5EF4-FFF2-40B4-BE49-F238E27FC236}">
                <a16:creationId xmlns:a16="http://schemas.microsoft.com/office/drawing/2014/main" id="{E61384E6-2B2C-4126-9AEA-3362ECEA001B}"/>
              </a:ext>
            </a:extLst>
          </p:cNvPr>
          <p:cNvSpPr>
            <a:spLocks noGrp="1"/>
          </p:cNvSpPr>
          <p:nvPr>
            <p:ph type="subTitle" idx="1"/>
          </p:nvPr>
        </p:nvSpPr>
        <p:spPr/>
        <p:txBody>
          <a:bodyPr/>
          <a:lstStyle/>
          <a:p>
            <a:r>
              <a:rPr lang="nl-NL" dirty="0"/>
              <a:t>Wat is het volgens jullie?</a:t>
            </a:r>
          </a:p>
        </p:txBody>
      </p:sp>
    </p:spTree>
    <p:extLst>
      <p:ext uri="{BB962C8B-B14F-4D97-AF65-F5344CB8AC3E}">
        <p14:creationId xmlns:p14="http://schemas.microsoft.com/office/powerpoint/2010/main" val="107375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5E7C3-225E-42AD-BC9A-6E3ECF8B15BC}"/>
              </a:ext>
            </a:extLst>
          </p:cNvPr>
          <p:cNvSpPr>
            <a:spLocks noGrp="1"/>
          </p:cNvSpPr>
          <p:nvPr>
            <p:ph type="title"/>
          </p:nvPr>
        </p:nvSpPr>
        <p:spPr/>
        <p:txBody>
          <a:bodyPr/>
          <a:lstStyle/>
          <a:p>
            <a:r>
              <a:rPr lang="nl-NL" dirty="0"/>
              <a:t>Wat is </a:t>
            </a:r>
            <a:r>
              <a:rPr lang="nl-NL" dirty="0" err="1"/>
              <a:t>meidenvernijn</a:t>
            </a:r>
            <a:r>
              <a:rPr lang="nl-NL" dirty="0"/>
              <a:t>?</a:t>
            </a:r>
          </a:p>
        </p:txBody>
      </p:sp>
      <p:sp>
        <p:nvSpPr>
          <p:cNvPr id="3" name="Tijdelijke aanduiding voor inhoud 2">
            <a:extLst>
              <a:ext uri="{FF2B5EF4-FFF2-40B4-BE49-F238E27FC236}">
                <a16:creationId xmlns:a16="http://schemas.microsoft.com/office/drawing/2014/main" id="{3F5B0C6A-444D-4D88-A5A5-E07E7BC84AD9}"/>
              </a:ext>
            </a:extLst>
          </p:cNvPr>
          <p:cNvSpPr>
            <a:spLocks noGrp="1"/>
          </p:cNvSpPr>
          <p:nvPr>
            <p:ph idx="1"/>
          </p:nvPr>
        </p:nvSpPr>
        <p:spPr/>
        <p:txBody>
          <a:bodyPr>
            <a:normAutofit lnSpcReduction="10000"/>
          </a:bodyPr>
          <a:lstStyle/>
          <a:p>
            <a:r>
              <a:rPr lang="nl-NL" dirty="0"/>
              <a:t>Buitensluiten</a:t>
            </a:r>
          </a:p>
          <a:p>
            <a:r>
              <a:rPr lang="nl-NL" dirty="0"/>
              <a:t>Negeren</a:t>
            </a:r>
          </a:p>
          <a:p>
            <a:r>
              <a:rPr lang="nl-NL" dirty="0"/>
              <a:t>Non-verbaal: kuchen, snuiven, zuchten, met de ogen rollen</a:t>
            </a:r>
          </a:p>
          <a:p>
            <a:r>
              <a:rPr lang="nl-NL" dirty="0"/>
              <a:t>Samenklitten / clubjes vormen</a:t>
            </a:r>
          </a:p>
          <a:p>
            <a:r>
              <a:rPr lang="nl-NL" dirty="0"/>
              <a:t>Manipuleren</a:t>
            </a:r>
          </a:p>
          <a:p>
            <a:r>
              <a:rPr lang="nl-NL" dirty="0"/>
              <a:t>Roddelen</a:t>
            </a:r>
          </a:p>
          <a:p>
            <a:r>
              <a:rPr lang="nl-NL" dirty="0"/>
              <a:t>Geheimen doorvertellen</a:t>
            </a:r>
          </a:p>
          <a:p>
            <a:r>
              <a:rPr lang="nl-NL" dirty="0"/>
              <a:t>Geruchten verspreiden</a:t>
            </a:r>
          </a:p>
          <a:p>
            <a:r>
              <a:rPr lang="nl-NL" dirty="0"/>
              <a:t>Vriendschap ondermijnen</a:t>
            </a:r>
          </a:p>
        </p:txBody>
      </p:sp>
    </p:spTree>
    <p:extLst>
      <p:ext uri="{BB962C8B-B14F-4D97-AF65-F5344CB8AC3E}">
        <p14:creationId xmlns:p14="http://schemas.microsoft.com/office/powerpoint/2010/main" val="3341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FE5FE-98F2-4408-A428-9AB2AF0BCE52}"/>
              </a:ext>
            </a:extLst>
          </p:cNvPr>
          <p:cNvSpPr>
            <a:spLocks noGrp="1"/>
          </p:cNvSpPr>
          <p:nvPr>
            <p:ph type="title"/>
          </p:nvPr>
        </p:nvSpPr>
        <p:spPr/>
        <p:txBody>
          <a:bodyPr/>
          <a:lstStyle/>
          <a:p>
            <a:r>
              <a:rPr lang="nl-NL" dirty="0"/>
              <a:t>Jongensruzies vs. meidenruzies</a:t>
            </a:r>
          </a:p>
        </p:txBody>
      </p:sp>
      <p:sp>
        <p:nvSpPr>
          <p:cNvPr id="3" name="Tijdelijke aanduiding voor inhoud 2">
            <a:extLst>
              <a:ext uri="{FF2B5EF4-FFF2-40B4-BE49-F238E27FC236}">
                <a16:creationId xmlns:a16="http://schemas.microsoft.com/office/drawing/2014/main" id="{793455BF-6788-4280-8D26-4C2F5335638D}"/>
              </a:ext>
            </a:extLst>
          </p:cNvPr>
          <p:cNvSpPr>
            <a:spLocks noGrp="1"/>
          </p:cNvSpPr>
          <p:nvPr>
            <p:ph idx="1"/>
          </p:nvPr>
        </p:nvSpPr>
        <p:spPr/>
        <p:txBody>
          <a:bodyPr/>
          <a:lstStyle/>
          <a:p>
            <a:r>
              <a:rPr lang="nl-NL" dirty="0"/>
              <a:t>Wat is het verschil volgens jullie?</a:t>
            </a:r>
          </a:p>
        </p:txBody>
      </p:sp>
      <p:pic>
        <p:nvPicPr>
          <p:cNvPr id="5" name="Afbeelding 4">
            <a:extLst>
              <a:ext uri="{FF2B5EF4-FFF2-40B4-BE49-F238E27FC236}">
                <a16:creationId xmlns:a16="http://schemas.microsoft.com/office/drawing/2014/main" id="{9AA08CDB-D980-4390-ACC0-BC435CFAC6A4}"/>
              </a:ext>
            </a:extLst>
          </p:cNvPr>
          <p:cNvPicPr>
            <a:picLocks noChangeAspect="1"/>
          </p:cNvPicPr>
          <p:nvPr/>
        </p:nvPicPr>
        <p:blipFill>
          <a:blip r:embed="rId3"/>
          <a:stretch>
            <a:fillRect/>
          </a:stretch>
        </p:blipFill>
        <p:spPr>
          <a:xfrm>
            <a:off x="4749211" y="3274870"/>
            <a:ext cx="3183255" cy="3200745"/>
          </a:xfrm>
          <a:prstGeom prst="rect">
            <a:avLst/>
          </a:prstGeom>
        </p:spPr>
      </p:pic>
    </p:spTree>
    <p:extLst>
      <p:ext uri="{BB962C8B-B14F-4D97-AF65-F5344CB8AC3E}">
        <p14:creationId xmlns:p14="http://schemas.microsoft.com/office/powerpoint/2010/main" val="429219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63EEF-2CDD-4619-809D-3F9573EF18CC}"/>
              </a:ext>
            </a:extLst>
          </p:cNvPr>
          <p:cNvSpPr>
            <a:spLocks noGrp="1"/>
          </p:cNvSpPr>
          <p:nvPr>
            <p:ph type="title"/>
          </p:nvPr>
        </p:nvSpPr>
        <p:spPr/>
        <p:txBody>
          <a:bodyPr/>
          <a:lstStyle/>
          <a:p>
            <a:r>
              <a:rPr lang="nl-NL" dirty="0"/>
              <a:t>Je hebt verschillende rollen:</a:t>
            </a:r>
          </a:p>
        </p:txBody>
      </p:sp>
      <p:sp>
        <p:nvSpPr>
          <p:cNvPr id="3" name="Tijdelijke aanduiding voor inhoud 2">
            <a:extLst>
              <a:ext uri="{FF2B5EF4-FFF2-40B4-BE49-F238E27FC236}">
                <a16:creationId xmlns:a16="http://schemas.microsoft.com/office/drawing/2014/main" id="{36ECE116-0E09-4B15-B6E1-DED32D95B17D}"/>
              </a:ext>
            </a:extLst>
          </p:cNvPr>
          <p:cNvSpPr>
            <a:spLocks noGrp="1"/>
          </p:cNvSpPr>
          <p:nvPr>
            <p:ph idx="1"/>
          </p:nvPr>
        </p:nvSpPr>
        <p:spPr/>
        <p:txBody>
          <a:bodyPr/>
          <a:lstStyle/>
          <a:p>
            <a:r>
              <a:rPr lang="nl-NL" dirty="0"/>
              <a:t>Naast de rol van de dader (</a:t>
            </a:r>
            <a:r>
              <a:rPr lang="nl-NL" dirty="0" err="1"/>
              <a:t>queen</a:t>
            </a:r>
            <a:r>
              <a:rPr lang="nl-NL" dirty="0"/>
              <a:t> </a:t>
            </a:r>
            <a:r>
              <a:rPr lang="nl-NL" dirty="0" err="1"/>
              <a:t>bee</a:t>
            </a:r>
            <a:r>
              <a:rPr lang="nl-NL" dirty="0"/>
              <a:t>) en het slachtoffer komen ook nog voor:</a:t>
            </a:r>
          </a:p>
          <a:p>
            <a:pPr>
              <a:buFont typeface="Wingdings" panose="05000000000000000000" pitchFamily="2" charset="2"/>
              <a:buChar char="§"/>
            </a:pPr>
            <a:r>
              <a:rPr lang="nl-NL" dirty="0"/>
              <a:t>kinderen die de dader actief helpen (sidekick, allesweter).</a:t>
            </a:r>
          </a:p>
          <a:p>
            <a:pPr>
              <a:buFont typeface="Wingdings" panose="05000000000000000000" pitchFamily="2" charset="2"/>
              <a:buChar char="§"/>
            </a:pPr>
            <a:r>
              <a:rPr lang="nl-NL" dirty="0"/>
              <a:t>kinderen die de dader aanmoedigen (</a:t>
            </a:r>
            <a:r>
              <a:rPr lang="nl-NL" dirty="0" err="1"/>
              <a:t>pleaser</a:t>
            </a:r>
            <a:r>
              <a:rPr lang="nl-NL" dirty="0"/>
              <a:t>)</a:t>
            </a:r>
          </a:p>
          <a:p>
            <a:pPr>
              <a:buFont typeface="Wingdings" panose="05000000000000000000" pitchFamily="2" charset="2"/>
              <a:buChar char="§"/>
            </a:pPr>
            <a:r>
              <a:rPr lang="nl-NL" dirty="0"/>
              <a:t>kinderen die het slachtoffer helpen (</a:t>
            </a:r>
            <a:r>
              <a:rPr lang="nl-NL" dirty="0" err="1"/>
              <a:t>defender</a:t>
            </a:r>
            <a:r>
              <a:rPr lang="nl-NL" dirty="0"/>
              <a:t>) </a:t>
            </a:r>
          </a:p>
          <a:p>
            <a:pPr>
              <a:buFont typeface="Wingdings" panose="05000000000000000000" pitchFamily="2" charset="2"/>
              <a:buChar char="§"/>
            </a:pPr>
            <a:r>
              <a:rPr lang="nl-NL" dirty="0"/>
              <a:t>kinderen die zich niet mengen in de pestsituatie (buitenstaanders: stille getuigen, vrije vogel)</a:t>
            </a:r>
          </a:p>
        </p:txBody>
      </p:sp>
    </p:spTree>
    <p:extLst>
      <p:ext uri="{BB962C8B-B14F-4D97-AF65-F5344CB8AC3E}">
        <p14:creationId xmlns:p14="http://schemas.microsoft.com/office/powerpoint/2010/main" val="33531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44CA4-EA24-41B2-8E59-E5B43AFD95F6}"/>
              </a:ext>
            </a:extLst>
          </p:cNvPr>
          <p:cNvSpPr>
            <a:spLocks noGrp="1"/>
          </p:cNvSpPr>
          <p:nvPr>
            <p:ph type="title"/>
          </p:nvPr>
        </p:nvSpPr>
        <p:spPr/>
        <p:txBody>
          <a:bodyPr/>
          <a:lstStyle/>
          <a:p>
            <a:r>
              <a:rPr lang="nl-NL" dirty="0"/>
              <a:t>Welke rollen herken je?</a:t>
            </a:r>
          </a:p>
        </p:txBody>
      </p:sp>
      <p:pic>
        <p:nvPicPr>
          <p:cNvPr id="4" name="Tijdelijke aanduiding voor inhoud 3">
            <a:extLst>
              <a:ext uri="{FF2B5EF4-FFF2-40B4-BE49-F238E27FC236}">
                <a16:creationId xmlns:a16="http://schemas.microsoft.com/office/drawing/2014/main" id="{C2902C4F-6CF9-403D-8799-1850E625F24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42733" y="1840060"/>
            <a:ext cx="2143125" cy="2333625"/>
          </a:xfrm>
          <a:prstGeom prst="rect">
            <a:avLst/>
          </a:prstGeom>
        </p:spPr>
      </p:pic>
      <p:pic>
        <p:nvPicPr>
          <p:cNvPr id="5" name="Graphic 4">
            <a:extLst>
              <a:ext uri="{FF2B5EF4-FFF2-40B4-BE49-F238E27FC236}">
                <a16:creationId xmlns:a16="http://schemas.microsoft.com/office/drawing/2014/main" id="{4760310B-2D46-4B8C-B6B9-8C6A2FE6FE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7345" y="2135482"/>
            <a:ext cx="2143125" cy="2333625"/>
          </a:xfrm>
          <a:prstGeom prst="rect">
            <a:avLst/>
          </a:prstGeom>
        </p:spPr>
      </p:pic>
      <p:pic>
        <p:nvPicPr>
          <p:cNvPr id="6" name="Graphic 5">
            <a:extLst>
              <a:ext uri="{FF2B5EF4-FFF2-40B4-BE49-F238E27FC236}">
                <a16:creationId xmlns:a16="http://schemas.microsoft.com/office/drawing/2014/main" id="{236C7C20-C1C0-4758-BCC6-A588531D1F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85858" y="3783252"/>
            <a:ext cx="2143125" cy="2333625"/>
          </a:xfrm>
          <a:prstGeom prst="rect">
            <a:avLst/>
          </a:prstGeom>
        </p:spPr>
      </p:pic>
      <p:pic>
        <p:nvPicPr>
          <p:cNvPr id="7" name="Graphic 6">
            <a:extLst>
              <a:ext uri="{FF2B5EF4-FFF2-40B4-BE49-F238E27FC236}">
                <a16:creationId xmlns:a16="http://schemas.microsoft.com/office/drawing/2014/main" id="{008E54B7-D7A3-4DB9-B18F-AA6D79B38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54476" y="2014194"/>
            <a:ext cx="2143125" cy="2333625"/>
          </a:xfrm>
          <a:prstGeom prst="rect">
            <a:avLst/>
          </a:prstGeom>
        </p:spPr>
      </p:pic>
      <p:pic>
        <p:nvPicPr>
          <p:cNvPr id="8" name="Graphic 7">
            <a:extLst>
              <a:ext uri="{FF2B5EF4-FFF2-40B4-BE49-F238E27FC236}">
                <a16:creationId xmlns:a16="http://schemas.microsoft.com/office/drawing/2014/main" id="{8005C703-FF04-43DB-99FE-5ED7B180FA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6095" y="4161322"/>
            <a:ext cx="2143125" cy="2333625"/>
          </a:xfrm>
          <a:prstGeom prst="rect">
            <a:avLst/>
          </a:prstGeom>
        </p:spPr>
      </p:pic>
      <p:pic>
        <p:nvPicPr>
          <p:cNvPr id="10" name="Graphic 9">
            <a:extLst>
              <a:ext uri="{FF2B5EF4-FFF2-40B4-BE49-F238E27FC236}">
                <a16:creationId xmlns:a16="http://schemas.microsoft.com/office/drawing/2014/main" id="{D25B2DDF-6438-4ADF-9E41-FD962DF406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53182" y="1931400"/>
            <a:ext cx="2143125" cy="2333625"/>
          </a:xfrm>
          <a:prstGeom prst="rect">
            <a:avLst/>
          </a:prstGeom>
        </p:spPr>
      </p:pic>
      <p:pic>
        <p:nvPicPr>
          <p:cNvPr id="12" name="Graphic 11">
            <a:extLst>
              <a:ext uri="{FF2B5EF4-FFF2-40B4-BE49-F238E27FC236}">
                <a16:creationId xmlns:a16="http://schemas.microsoft.com/office/drawing/2014/main" id="{0EC19A68-F0EC-4969-83C1-94F2E3B1936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67345" y="3980308"/>
            <a:ext cx="2143125" cy="2136569"/>
          </a:xfrm>
          <a:prstGeom prst="rect">
            <a:avLst/>
          </a:prstGeom>
        </p:spPr>
      </p:pic>
      <p:pic>
        <p:nvPicPr>
          <p:cNvPr id="13" name="Graphic 12">
            <a:extLst>
              <a:ext uri="{FF2B5EF4-FFF2-40B4-BE49-F238E27FC236}">
                <a16:creationId xmlns:a16="http://schemas.microsoft.com/office/drawing/2014/main" id="{A2BDEF2F-C54D-48BC-BA0F-C21F130E767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893478" y="3881781"/>
            <a:ext cx="2143125" cy="2333625"/>
          </a:xfrm>
          <a:prstGeom prst="rect">
            <a:avLst/>
          </a:prstGeom>
        </p:spPr>
      </p:pic>
    </p:spTree>
    <p:extLst>
      <p:ext uri="{BB962C8B-B14F-4D97-AF65-F5344CB8AC3E}">
        <p14:creationId xmlns:p14="http://schemas.microsoft.com/office/powerpoint/2010/main" val="49267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44CA4-EA24-41B2-8E59-E5B43AFD95F6}"/>
              </a:ext>
            </a:extLst>
          </p:cNvPr>
          <p:cNvSpPr>
            <a:spLocks noGrp="1"/>
          </p:cNvSpPr>
          <p:nvPr>
            <p:ph type="title"/>
          </p:nvPr>
        </p:nvSpPr>
        <p:spPr/>
        <p:txBody>
          <a:bodyPr>
            <a:normAutofit fontScale="90000"/>
          </a:bodyPr>
          <a:lstStyle/>
          <a:p>
            <a:r>
              <a:rPr lang="nl-NL" dirty="0"/>
              <a:t>Elke rol heeft positieve en negatieve punten. Benoem ze eens per rol.</a:t>
            </a:r>
          </a:p>
        </p:txBody>
      </p:sp>
      <p:pic>
        <p:nvPicPr>
          <p:cNvPr id="4" name="Tijdelijke aanduiding voor inhoud 3">
            <a:extLst>
              <a:ext uri="{FF2B5EF4-FFF2-40B4-BE49-F238E27FC236}">
                <a16:creationId xmlns:a16="http://schemas.microsoft.com/office/drawing/2014/main" id="{C2902C4F-6CF9-403D-8799-1850E625F24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42733" y="1840060"/>
            <a:ext cx="2143125" cy="2333625"/>
          </a:xfrm>
          <a:prstGeom prst="rect">
            <a:avLst/>
          </a:prstGeom>
        </p:spPr>
      </p:pic>
      <p:pic>
        <p:nvPicPr>
          <p:cNvPr id="5" name="Graphic 4">
            <a:extLst>
              <a:ext uri="{FF2B5EF4-FFF2-40B4-BE49-F238E27FC236}">
                <a16:creationId xmlns:a16="http://schemas.microsoft.com/office/drawing/2014/main" id="{4760310B-2D46-4B8C-B6B9-8C6A2FE6FE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7345" y="2135482"/>
            <a:ext cx="2143125" cy="2333625"/>
          </a:xfrm>
          <a:prstGeom prst="rect">
            <a:avLst/>
          </a:prstGeom>
        </p:spPr>
      </p:pic>
      <p:pic>
        <p:nvPicPr>
          <p:cNvPr id="6" name="Graphic 5">
            <a:extLst>
              <a:ext uri="{FF2B5EF4-FFF2-40B4-BE49-F238E27FC236}">
                <a16:creationId xmlns:a16="http://schemas.microsoft.com/office/drawing/2014/main" id="{236C7C20-C1C0-4758-BCC6-A588531D1F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85858" y="3783252"/>
            <a:ext cx="2143125" cy="2333625"/>
          </a:xfrm>
          <a:prstGeom prst="rect">
            <a:avLst/>
          </a:prstGeom>
        </p:spPr>
      </p:pic>
      <p:pic>
        <p:nvPicPr>
          <p:cNvPr id="7" name="Graphic 6">
            <a:extLst>
              <a:ext uri="{FF2B5EF4-FFF2-40B4-BE49-F238E27FC236}">
                <a16:creationId xmlns:a16="http://schemas.microsoft.com/office/drawing/2014/main" id="{008E54B7-D7A3-4DB9-B18F-AA6D79B38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54476" y="2014194"/>
            <a:ext cx="2143125" cy="2333625"/>
          </a:xfrm>
          <a:prstGeom prst="rect">
            <a:avLst/>
          </a:prstGeom>
        </p:spPr>
      </p:pic>
      <p:pic>
        <p:nvPicPr>
          <p:cNvPr id="8" name="Graphic 7">
            <a:extLst>
              <a:ext uri="{FF2B5EF4-FFF2-40B4-BE49-F238E27FC236}">
                <a16:creationId xmlns:a16="http://schemas.microsoft.com/office/drawing/2014/main" id="{8005C703-FF04-43DB-99FE-5ED7B180FA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6095" y="4161322"/>
            <a:ext cx="2143125" cy="2333625"/>
          </a:xfrm>
          <a:prstGeom prst="rect">
            <a:avLst/>
          </a:prstGeom>
        </p:spPr>
      </p:pic>
      <p:pic>
        <p:nvPicPr>
          <p:cNvPr id="10" name="Graphic 9">
            <a:extLst>
              <a:ext uri="{FF2B5EF4-FFF2-40B4-BE49-F238E27FC236}">
                <a16:creationId xmlns:a16="http://schemas.microsoft.com/office/drawing/2014/main" id="{D25B2DDF-6438-4ADF-9E41-FD962DF406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53182" y="1931400"/>
            <a:ext cx="2143125" cy="2333625"/>
          </a:xfrm>
          <a:prstGeom prst="rect">
            <a:avLst/>
          </a:prstGeom>
        </p:spPr>
      </p:pic>
      <p:pic>
        <p:nvPicPr>
          <p:cNvPr id="12" name="Graphic 11">
            <a:extLst>
              <a:ext uri="{FF2B5EF4-FFF2-40B4-BE49-F238E27FC236}">
                <a16:creationId xmlns:a16="http://schemas.microsoft.com/office/drawing/2014/main" id="{0EC19A68-F0EC-4969-83C1-94F2E3B1936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67345" y="3980308"/>
            <a:ext cx="2143125" cy="2136569"/>
          </a:xfrm>
          <a:prstGeom prst="rect">
            <a:avLst/>
          </a:prstGeom>
        </p:spPr>
      </p:pic>
      <p:pic>
        <p:nvPicPr>
          <p:cNvPr id="13" name="Graphic 12">
            <a:extLst>
              <a:ext uri="{FF2B5EF4-FFF2-40B4-BE49-F238E27FC236}">
                <a16:creationId xmlns:a16="http://schemas.microsoft.com/office/drawing/2014/main" id="{A2BDEF2F-C54D-48BC-BA0F-C21F130E767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893478" y="3881781"/>
            <a:ext cx="2143125" cy="2333625"/>
          </a:xfrm>
          <a:prstGeom prst="rect">
            <a:avLst/>
          </a:prstGeom>
        </p:spPr>
      </p:pic>
    </p:spTree>
    <p:extLst>
      <p:ext uri="{BB962C8B-B14F-4D97-AF65-F5344CB8AC3E}">
        <p14:creationId xmlns:p14="http://schemas.microsoft.com/office/powerpoint/2010/main" val="232580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2C8EA-3DEC-4001-A6F6-A582FCE8E878}"/>
              </a:ext>
            </a:extLst>
          </p:cNvPr>
          <p:cNvSpPr>
            <a:spLocks noGrp="1"/>
          </p:cNvSpPr>
          <p:nvPr>
            <p:ph type="title"/>
          </p:nvPr>
        </p:nvSpPr>
        <p:spPr/>
        <p:txBody>
          <a:bodyPr>
            <a:normAutofit/>
          </a:bodyPr>
          <a:lstStyle/>
          <a:p>
            <a:r>
              <a:rPr lang="nl-NL" dirty="0" err="1"/>
              <a:t>Meidenvernijn</a:t>
            </a:r>
            <a:r>
              <a:rPr lang="nl-NL" dirty="0"/>
              <a:t> in de klas	</a:t>
            </a:r>
          </a:p>
        </p:txBody>
      </p:sp>
      <p:sp>
        <p:nvSpPr>
          <p:cNvPr id="3" name="Tijdelijke aanduiding voor inhoud 2">
            <a:extLst>
              <a:ext uri="{FF2B5EF4-FFF2-40B4-BE49-F238E27FC236}">
                <a16:creationId xmlns:a16="http://schemas.microsoft.com/office/drawing/2014/main" id="{DE7ACBFD-7E87-4F54-9A42-38D0341AF932}"/>
              </a:ext>
            </a:extLst>
          </p:cNvPr>
          <p:cNvSpPr>
            <a:spLocks noGrp="1"/>
          </p:cNvSpPr>
          <p:nvPr>
            <p:ph idx="1"/>
          </p:nvPr>
        </p:nvSpPr>
        <p:spPr/>
        <p:txBody>
          <a:bodyPr/>
          <a:lstStyle/>
          <a:p>
            <a:pPr marL="0" indent="0">
              <a:buNone/>
            </a:pPr>
            <a:r>
              <a:rPr lang="nl-NL" dirty="0"/>
              <a:t>Weet dat alle meiden een rol hebben binnen de klas als het gaat om </a:t>
            </a:r>
            <a:r>
              <a:rPr lang="nl-NL" dirty="0" err="1"/>
              <a:t>meidenvernijn</a:t>
            </a:r>
            <a:r>
              <a:rPr lang="nl-NL" dirty="0"/>
              <a:t>. Het is nu maar net hoe jullie daarmee om leren gaan.  </a:t>
            </a:r>
          </a:p>
          <a:p>
            <a:pPr marL="0" indent="0">
              <a:buNone/>
            </a:pPr>
            <a:endParaRPr lang="nl-NL" dirty="0"/>
          </a:p>
          <a:p>
            <a:pPr marL="0" indent="0">
              <a:buNone/>
            </a:pPr>
            <a:r>
              <a:rPr lang="nl-NL" dirty="0"/>
              <a:t>Hoe zorgen we ervoor dat iedereen zich welkom voelt in de klas?</a:t>
            </a:r>
          </a:p>
          <a:p>
            <a:pPr marL="0" indent="0">
              <a:buNone/>
            </a:pPr>
            <a:endParaRPr lang="nl-NL" dirty="0"/>
          </a:p>
        </p:txBody>
      </p:sp>
      <p:pic>
        <p:nvPicPr>
          <p:cNvPr id="4" name="Afbeelding 3">
            <a:extLst>
              <a:ext uri="{FF2B5EF4-FFF2-40B4-BE49-F238E27FC236}">
                <a16:creationId xmlns:a16="http://schemas.microsoft.com/office/drawing/2014/main" id="{4E15BBBE-9FA0-46AB-A59F-6D06CD76FCA7}"/>
              </a:ext>
            </a:extLst>
          </p:cNvPr>
          <p:cNvPicPr>
            <a:picLocks noChangeAspect="1"/>
          </p:cNvPicPr>
          <p:nvPr/>
        </p:nvPicPr>
        <p:blipFill>
          <a:blip r:embed="rId2"/>
          <a:stretch>
            <a:fillRect/>
          </a:stretch>
        </p:blipFill>
        <p:spPr>
          <a:xfrm>
            <a:off x="2995141" y="4305014"/>
            <a:ext cx="6201717" cy="2170601"/>
          </a:xfrm>
          <a:prstGeom prst="rect">
            <a:avLst/>
          </a:prstGeom>
        </p:spPr>
      </p:pic>
    </p:spTree>
    <p:extLst>
      <p:ext uri="{BB962C8B-B14F-4D97-AF65-F5344CB8AC3E}">
        <p14:creationId xmlns:p14="http://schemas.microsoft.com/office/powerpoint/2010/main" val="423494158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20</TotalTime>
  <Words>301</Words>
  <Application>Microsoft Office PowerPoint</Application>
  <PresentationFormat>Breedbeeld</PresentationFormat>
  <Paragraphs>40</Paragraphs>
  <Slides>7</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Gill Sans MT</vt:lpstr>
      <vt:lpstr>Impact</vt:lpstr>
      <vt:lpstr>Wingdings</vt:lpstr>
      <vt:lpstr>Badge</vt:lpstr>
      <vt:lpstr>Meidenvernijn</vt:lpstr>
      <vt:lpstr>Wat is meidenvernijn?</vt:lpstr>
      <vt:lpstr>Jongensruzies vs. meidenruzies</vt:lpstr>
      <vt:lpstr>Je hebt verschillende rollen:</vt:lpstr>
      <vt:lpstr>Welke rollen herken je?</vt:lpstr>
      <vt:lpstr>Elke rol heeft positieve en negatieve punten. Benoem ze eens per rol.</vt:lpstr>
      <vt:lpstr>Meidenvernijn in de klas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Meidenvernijn</dc:title>
  <dc:creator>Noortje ankone</dc:creator>
  <cp:lastModifiedBy>Noortje ankone</cp:lastModifiedBy>
  <cp:revision>3</cp:revision>
  <dcterms:created xsi:type="dcterms:W3CDTF">2019-04-02T15:44:05Z</dcterms:created>
  <dcterms:modified xsi:type="dcterms:W3CDTF">2019-04-02T16:04:44Z</dcterms:modified>
</cp:coreProperties>
</file>