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320" r:id="rId3"/>
    <p:sldId id="301" r:id="rId4"/>
    <p:sldId id="302" r:id="rId5"/>
    <p:sldId id="303" r:id="rId6"/>
    <p:sldId id="315" r:id="rId7"/>
    <p:sldId id="316" r:id="rId8"/>
    <p:sldId id="319" r:id="rId9"/>
    <p:sldId id="321" r:id="rId10"/>
  </p:sldIdLst>
  <p:sldSz cx="9144000" cy="6858000" type="screen4x3"/>
  <p:notesSz cx="6669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4" d="100"/>
          <a:sy n="84" d="100"/>
        </p:scale>
        <p:origin x="138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11CD3-7CFF-49E4-814F-8FF4E5819514}" type="datetimeFigureOut">
              <a:rPr lang="nl-NL" smtClean="0"/>
              <a:t>15-5-2019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D00C6-A7DF-4CF1-AD2E-1ACF47B60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5636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15-5-2019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629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392" y="3105884"/>
            <a:ext cx="6645216" cy="6462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1412776"/>
            <a:ext cx="6645216" cy="646232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889248" y="764704"/>
            <a:ext cx="7365504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 sz="3900" b="1" dirty="0" smtClean="0"/>
              <a:t>Geld, geld en nog eens geld</a:t>
            </a:r>
            <a:endParaRPr lang="nl-NL" sz="39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225675"/>
            <a:ext cx="7772400" cy="1362075"/>
          </a:xfrm>
        </p:spPr>
        <p:txBody>
          <a:bodyPr/>
          <a:lstStyle/>
          <a:p>
            <a:pPr algn="ctr"/>
            <a:r>
              <a:rPr lang="nl-NL" dirty="0" smtClean="0"/>
              <a:t>SALDO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chemeClr val="tx1"/>
                </a:solidFill>
              </a:rPr>
              <a:t>Opbrengsten – toegerekende kosten</a:t>
            </a:r>
            <a:endParaRPr lang="nl-NL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29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435496" y="980728"/>
            <a:ext cx="7773987" cy="792162"/>
          </a:xfrm>
        </p:spPr>
        <p:txBody>
          <a:bodyPr/>
          <a:lstStyle/>
          <a:p>
            <a:r>
              <a:rPr lang="nl-NL" altLang="nl-NL" dirty="0" smtClean="0"/>
              <a:t>Wat zijn de opbrengsten per sector?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8448" y="1889125"/>
            <a:ext cx="7773987" cy="4467225"/>
          </a:xfrm>
        </p:spPr>
        <p:txBody>
          <a:bodyPr>
            <a:normAutofit/>
          </a:bodyPr>
          <a:lstStyle/>
          <a:p>
            <a:pPr>
              <a:buFont typeface="Verdana" panose="020B0604030504040204" pitchFamily="34" charset="0"/>
              <a:buAutoNum type="arabicPeriod"/>
            </a:pPr>
            <a:r>
              <a:rPr lang="nl-NL" altLang="nl-NL" sz="2000" b="1" dirty="0" smtClean="0"/>
              <a:t>Opbrengsten melkvee</a:t>
            </a:r>
          </a:p>
          <a:p>
            <a:pPr lvl="1"/>
            <a:r>
              <a:rPr lang="nl-NL" altLang="nl-NL" sz="2000" dirty="0" smtClean="0"/>
              <a:t>Melkgeld</a:t>
            </a:r>
          </a:p>
          <a:p>
            <a:pPr lvl="1"/>
            <a:r>
              <a:rPr lang="nl-NL" altLang="nl-NL" sz="2000" dirty="0" smtClean="0"/>
              <a:t>Omzet en aanwas</a:t>
            </a:r>
          </a:p>
          <a:p>
            <a:pPr lvl="1"/>
            <a:r>
              <a:rPr lang="nl-NL" altLang="nl-NL" sz="2000" dirty="0" smtClean="0"/>
              <a:t>Overige opbrengsten</a:t>
            </a:r>
          </a:p>
          <a:p>
            <a:pPr>
              <a:buFont typeface="Verdana" panose="020B0604030504040204" pitchFamily="34" charset="0"/>
              <a:buAutoNum type="arabicPeriod"/>
            </a:pPr>
            <a:r>
              <a:rPr lang="nl-NL" altLang="nl-NL" sz="2000" b="1" dirty="0" smtClean="0"/>
              <a:t>Opbrengsten varkenshouderij</a:t>
            </a:r>
          </a:p>
          <a:p>
            <a:pPr lvl="1"/>
            <a:r>
              <a:rPr lang="nl-NL" altLang="nl-NL" sz="2000" dirty="0" smtClean="0"/>
              <a:t>Vermeerderingsbedrijf</a:t>
            </a:r>
          </a:p>
          <a:p>
            <a:pPr lvl="2"/>
            <a:r>
              <a:rPr lang="nl-NL" altLang="nl-NL" dirty="0" smtClean="0"/>
              <a:t>Afgeleverde biggen</a:t>
            </a:r>
          </a:p>
          <a:p>
            <a:pPr lvl="2"/>
            <a:r>
              <a:rPr lang="nl-NL" altLang="nl-NL" dirty="0" smtClean="0"/>
              <a:t>Slachtzeugen</a:t>
            </a:r>
          </a:p>
          <a:p>
            <a:pPr lvl="2"/>
            <a:r>
              <a:rPr lang="nl-NL" altLang="nl-NL" dirty="0" smtClean="0"/>
              <a:t>Uitgeselecteerde opfokzeugen</a:t>
            </a:r>
          </a:p>
          <a:p>
            <a:pPr lvl="1"/>
            <a:r>
              <a:rPr lang="nl-NL" altLang="nl-NL" sz="2000" dirty="0" smtClean="0"/>
              <a:t>Vleesvarkenshouderij</a:t>
            </a:r>
          </a:p>
          <a:p>
            <a:pPr lvl="2"/>
            <a:r>
              <a:rPr lang="nl-NL" altLang="nl-NL" dirty="0" smtClean="0"/>
              <a:t>Afgeleverde vleesvarkens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889B54C-E9EA-44E6-A985-CA7DE86ADD2F}" type="slidenum">
              <a:rPr lang="en-US" altLang="nl-NL">
                <a:solidFill>
                  <a:schemeClr val="bg2"/>
                </a:solidFill>
                <a:latin typeface="Verdana" panose="020B0604030504040204" pitchFamily="34" charset="0"/>
              </a:rPr>
              <a:pPr eaLnBrk="1" hangingPunct="1"/>
              <a:t>3</a:t>
            </a:fld>
            <a:endParaRPr lang="en-US" altLang="nl-NL">
              <a:solidFill>
                <a:schemeClr val="bg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2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FA67CA-AD12-4A87-A551-D8FD853108E7}" type="slidenum">
              <a:rPr lang="en-US" altLang="nl-NL">
                <a:solidFill>
                  <a:schemeClr val="bg2"/>
                </a:solidFill>
                <a:latin typeface="Verdana" panose="020B0604030504040204" pitchFamily="34" charset="0"/>
              </a:rPr>
              <a:pPr eaLnBrk="1" hangingPunct="1"/>
              <a:t>4</a:t>
            </a:fld>
            <a:endParaRPr lang="en-US" altLang="nl-NL">
              <a:solidFill>
                <a:schemeClr val="bg2"/>
              </a:solidFill>
              <a:latin typeface="Verdana" panose="020B0604030504040204" pitchFamily="34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978279" y="836712"/>
            <a:ext cx="6645424" cy="648072"/>
          </a:xfrm>
        </p:spPr>
        <p:txBody>
          <a:bodyPr/>
          <a:lstStyle/>
          <a:p>
            <a:pPr algn="l" eaLnBrk="1" hangingPunct="1"/>
            <a:r>
              <a:rPr lang="nl-NL" altLang="nl-NL" dirty="0" smtClean="0"/>
              <a:t>Wat is omzet &amp; aanwas?</a:t>
            </a:r>
            <a:endParaRPr lang="en-US" altLang="nl-NL" dirty="0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628800"/>
            <a:ext cx="7757390" cy="432048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nl-NL" altLang="nl-NL" sz="2400" b="1" dirty="0" smtClean="0"/>
              <a:t>Formule:</a:t>
            </a:r>
          </a:p>
          <a:p>
            <a:pPr eaLnBrk="1" hangingPunct="1">
              <a:buFontTx/>
              <a:buNone/>
            </a:pPr>
            <a:r>
              <a:rPr lang="nl-NL" altLang="nl-NL" sz="2000" dirty="0" smtClean="0"/>
              <a:t>O&amp;A = (verkoop + eindbalans) – (aankoop + beginbalans)</a:t>
            </a:r>
          </a:p>
          <a:p>
            <a:pPr eaLnBrk="1" hangingPunct="1">
              <a:buFontTx/>
              <a:buNone/>
            </a:pPr>
            <a:endParaRPr lang="nl-NL" altLang="nl-NL" sz="2000" dirty="0" smtClean="0"/>
          </a:p>
          <a:p>
            <a:pPr eaLnBrk="1" hangingPunct="1">
              <a:buFontTx/>
              <a:buNone/>
            </a:pPr>
            <a:r>
              <a:rPr lang="nl-NL" altLang="nl-NL" sz="2400" b="1" dirty="0" smtClean="0"/>
              <a:t>Dus in het Nederlands:</a:t>
            </a:r>
          </a:p>
          <a:p>
            <a:pPr eaLnBrk="1" hangingPunct="1"/>
            <a:r>
              <a:rPr lang="nl-NL" altLang="nl-NL" sz="2400" dirty="0" smtClean="0"/>
              <a:t>Verkoop – aankoop van dieren plus</a:t>
            </a:r>
          </a:p>
          <a:p>
            <a:pPr eaLnBrk="1" hangingPunct="1"/>
            <a:r>
              <a:rPr lang="nl-NL" altLang="nl-NL" sz="2400" dirty="0" smtClean="0"/>
              <a:t>De waarde van de dieren op eindbalans* – de waarde op de begin balans</a:t>
            </a:r>
            <a:r>
              <a:rPr lang="nl-NL" altLang="nl-NL" sz="2000" dirty="0" smtClean="0"/>
              <a:t> </a:t>
            </a:r>
          </a:p>
          <a:p>
            <a:pPr eaLnBrk="1" hangingPunct="1">
              <a:buFontTx/>
              <a:buNone/>
            </a:pPr>
            <a:endParaRPr lang="nl-NL" altLang="nl-NL" sz="2000" dirty="0" smtClean="0"/>
          </a:p>
          <a:p>
            <a:pPr eaLnBrk="1" hangingPunct="1">
              <a:buFontTx/>
              <a:buNone/>
            </a:pPr>
            <a:r>
              <a:rPr lang="nl-NL" altLang="nl-NL" sz="1600" i="1" dirty="0" smtClean="0"/>
              <a:t>* Rekent met actuele prijzen op dat moment</a:t>
            </a:r>
            <a:endParaRPr lang="en-US" altLang="nl-NL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371327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472927" y="1268760"/>
            <a:ext cx="6645424" cy="648072"/>
          </a:xfrm>
        </p:spPr>
        <p:txBody>
          <a:bodyPr/>
          <a:lstStyle/>
          <a:p>
            <a:pPr algn="l"/>
            <a:r>
              <a:rPr lang="nl-NL" altLang="nl-NL" dirty="0" smtClean="0"/>
              <a:t>Wat zijn toegerekende kosten?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132856"/>
            <a:ext cx="7773988" cy="447198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nl-NL" sz="2400" dirty="0" smtClean="0"/>
              <a:t>Dit zijn alle kosten die aan een bepaalde landbouwtak zijn toe te rekenen en die variëren met de productieomvang.</a:t>
            </a:r>
          </a:p>
          <a:p>
            <a:pPr marL="0" indent="0">
              <a:buFontTx/>
              <a:buNone/>
              <a:defRPr/>
            </a:pPr>
            <a:endParaRPr lang="nl-NL" sz="2400" dirty="0"/>
          </a:p>
          <a:p>
            <a:pPr marL="0" indent="0">
              <a:buFontTx/>
              <a:buNone/>
              <a:defRPr/>
            </a:pPr>
            <a:r>
              <a:rPr lang="nl-NL" sz="2400" b="1" dirty="0" smtClean="0"/>
              <a:t>Voorbeelden:</a:t>
            </a:r>
          </a:p>
          <a:p>
            <a:pPr>
              <a:defRPr/>
            </a:pPr>
            <a:r>
              <a:rPr lang="nl-NL" sz="1400" dirty="0" smtClean="0"/>
              <a:t>Aankoop dieren (hokdieren)</a:t>
            </a:r>
          </a:p>
          <a:p>
            <a:pPr>
              <a:defRPr/>
            </a:pPr>
            <a:r>
              <a:rPr lang="nl-NL" sz="1400" dirty="0" smtClean="0"/>
              <a:t>Voer en water</a:t>
            </a:r>
          </a:p>
          <a:p>
            <a:pPr>
              <a:defRPr/>
            </a:pPr>
            <a:r>
              <a:rPr lang="nl-NL" sz="1400" dirty="0" smtClean="0"/>
              <a:t>Fokkerij: KI, inseminatiekosten</a:t>
            </a:r>
          </a:p>
          <a:p>
            <a:pPr>
              <a:defRPr/>
            </a:pPr>
            <a:r>
              <a:rPr lang="nl-NL" sz="1400" dirty="0" err="1" smtClean="0"/>
              <a:t>Veeverzorging</a:t>
            </a:r>
            <a:r>
              <a:rPr lang="nl-NL" sz="1400" dirty="0" smtClean="0"/>
              <a:t>: gezondheidszorg, reinigingsmiddelen, scheren, </a:t>
            </a:r>
            <a:r>
              <a:rPr lang="nl-NL" sz="1400" dirty="0" err="1" smtClean="0"/>
              <a:t>klauwbekappen</a:t>
            </a:r>
            <a:endParaRPr lang="nl-NL" sz="1400" dirty="0" smtClean="0"/>
          </a:p>
          <a:p>
            <a:pPr>
              <a:defRPr/>
            </a:pPr>
            <a:r>
              <a:rPr lang="nl-NL" sz="1400" dirty="0" smtClean="0"/>
              <a:t>Energie en brandstof</a:t>
            </a:r>
          </a:p>
          <a:p>
            <a:pPr>
              <a:defRPr/>
            </a:pPr>
            <a:r>
              <a:rPr lang="nl-NL" sz="1400" dirty="0" smtClean="0"/>
              <a:t>Strooisel</a:t>
            </a:r>
          </a:p>
          <a:p>
            <a:pPr>
              <a:defRPr/>
            </a:pPr>
            <a:r>
              <a:rPr lang="nl-NL" sz="1400" dirty="0" smtClean="0"/>
              <a:t>Bemestingskosten (grondgebonden veehouderijtakken: melkvee)</a:t>
            </a:r>
          </a:p>
          <a:p>
            <a:pPr>
              <a:defRPr/>
            </a:pPr>
            <a:r>
              <a:rPr lang="nl-NL" sz="1400" dirty="0" smtClean="0"/>
              <a:t>Gewasbeschermingsmiddelen (grondgebonden veehouderijtakken: melkvee)</a:t>
            </a:r>
          </a:p>
          <a:p>
            <a:pPr>
              <a:defRPr/>
            </a:pPr>
            <a:r>
              <a:rPr lang="nl-NL" sz="1400" dirty="0" smtClean="0"/>
              <a:t>Zaaizaad en/of pootgoed (grondgebonden veehouderijtakken: melkvee)</a:t>
            </a:r>
          </a:p>
          <a:p>
            <a:pPr>
              <a:defRPr/>
            </a:pPr>
            <a:endParaRPr lang="nl-NL" sz="1400" dirty="0" smtClean="0"/>
          </a:p>
          <a:p>
            <a:pPr>
              <a:defRPr/>
            </a:pPr>
            <a:endParaRPr lang="nl-NL" sz="1400" dirty="0" smtClean="0"/>
          </a:p>
          <a:p>
            <a:pPr>
              <a:defRPr/>
            </a:pPr>
            <a:endParaRPr lang="nl-NL" sz="1400" dirty="0" smtClean="0"/>
          </a:p>
          <a:p>
            <a:pPr>
              <a:defRPr/>
            </a:pPr>
            <a:endParaRPr lang="nl-NL" sz="1400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2B857CF-6C29-40DA-BFB0-F6D90611512E}" type="slidenum">
              <a:rPr lang="en-US" altLang="nl-NL">
                <a:solidFill>
                  <a:schemeClr val="bg2"/>
                </a:solidFill>
                <a:latin typeface="Verdana" panose="020B0604030504040204" pitchFamily="34" charset="0"/>
              </a:rPr>
              <a:pPr eaLnBrk="1" hangingPunct="1"/>
              <a:t>5</a:t>
            </a:fld>
            <a:endParaRPr lang="en-US" altLang="nl-NL">
              <a:solidFill>
                <a:schemeClr val="bg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0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7773988" cy="782638"/>
          </a:xfrm>
        </p:spPr>
        <p:txBody>
          <a:bodyPr/>
          <a:lstStyle/>
          <a:p>
            <a:r>
              <a:rPr lang="nl-NL" altLang="nl-NL" smtClean="0"/>
              <a:t>Saldo per melkkoe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645644"/>
              </p:ext>
            </p:extLst>
          </p:nvPr>
        </p:nvGraphicFramePr>
        <p:xfrm>
          <a:off x="107503" y="1124734"/>
          <a:ext cx="8712968" cy="5596732"/>
        </p:xfrm>
        <a:graphic>
          <a:graphicData uri="http://schemas.openxmlformats.org/drawingml/2006/table">
            <a:tbl>
              <a:tblPr/>
              <a:tblGrid>
                <a:gridCol w="252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3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2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90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90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59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Saldo per melkkoe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028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27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Omschrijving</a:t>
                      </a:r>
                    </a:p>
                  </a:txBody>
                  <a:tcPr marL="6833" marR="6833" marT="68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Hoeveelheid</a:t>
                      </a:r>
                    </a:p>
                  </a:txBody>
                  <a:tcPr marL="6833" marR="6833" marT="68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Prijs (€)</a:t>
                      </a:r>
                    </a:p>
                  </a:txBody>
                  <a:tcPr marL="6833" marR="6833" marT="68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Bedrag/koe (€)</a:t>
                      </a:r>
                    </a:p>
                  </a:txBody>
                  <a:tcPr marL="6833" marR="6833" marT="68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Bedrag/100 kg melk (€)</a:t>
                      </a:r>
                    </a:p>
                  </a:txBody>
                  <a:tcPr marL="6833" marR="6833" marT="68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Opbrengsten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Melkgeld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9200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32,00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2.944,00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32,00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Omzet en aanwas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028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verkoop stierkalveren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122,50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61,25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0,67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028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verkoop vaarskalveren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52,50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10,50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0,11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028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verkoop drachtige vaarzen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028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verkoop slachtkoeien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550,00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165,00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1,79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9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Overige opbrengsten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0,00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-  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   -  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   -  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Totaal opbrengsten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3.180,75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34,57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028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Af: Toegerekende kosten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Voerkosten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028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Standaarbrok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2370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22,70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537,99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028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Eiwitrijke brok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25,45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57,26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028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Kunstmelk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176,00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29,92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Totaal voerkosten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625,17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6,80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Bemestingskosten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155,00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1,68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Gewasbeschermingsmiddelen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18,00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0,20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Zaaizaad en pootgoed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26,00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0,28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Strooisel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29,00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0,32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Reinigingsmiddelen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6,00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0,07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Water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40,00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0,43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Afrastering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29,00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0,32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Afdekking ruwvoeropslag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8,00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0,09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Elektriciteit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75,00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0,82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59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Veekosten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180,00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1,96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Totaal toegerekende kosten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1.191,17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12,95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8028"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Saldo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1.989,58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21,63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859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Loonwerk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420,00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  4,57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80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Saldo minus loonwerk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1.569,58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    17,06 </a:t>
                      </a:r>
                    </a:p>
                  </a:txBody>
                  <a:tcPr marL="6833" marR="6833" marT="68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FFD9A3-ABB8-4F2C-B1CF-59F1B7C48A06}" type="slidenum">
              <a:rPr lang="en-US" altLang="nl-NL">
                <a:solidFill>
                  <a:schemeClr val="bg2"/>
                </a:solidFill>
                <a:latin typeface="Verdana" panose="020B0604030504040204" pitchFamily="34" charset="0"/>
              </a:rPr>
              <a:pPr eaLnBrk="1" hangingPunct="1"/>
              <a:t>6</a:t>
            </a:fld>
            <a:endParaRPr lang="en-US" altLang="nl-NL">
              <a:solidFill>
                <a:schemeClr val="bg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6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mtClean="0"/>
              <a:t>Saldo per zeug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073869"/>
              </p:ext>
            </p:extLst>
          </p:nvPr>
        </p:nvGraphicFramePr>
        <p:xfrm>
          <a:off x="755576" y="1076326"/>
          <a:ext cx="7869560" cy="5593032"/>
        </p:xfrm>
        <a:graphic>
          <a:graphicData uri="http://schemas.openxmlformats.org/drawingml/2006/table">
            <a:tbl>
              <a:tblPr/>
              <a:tblGrid>
                <a:gridCol w="3384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9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8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952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Saldo per gemiddelde aanwezige zeug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68">
                <a:tc>
                  <a:txBody>
                    <a:bodyPr/>
                    <a:lstStyle/>
                    <a:p>
                      <a:pPr algn="l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Omschrijving</a:t>
                      </a:r>
                    </a:p>
                  </a:txBody>
                  <a:tcPr marL="7703" marR="7703" marT="7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Hoeveelheid</a:t>
                      </a:r>
                    </a:p>
                  </a:txBody>
                  <a:tcPr marL="7703" marR="7703" marT="7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Prijs (€)</a:t>
                      </a:r>
                    </a:p>
                  </a:txBody>
                  <a:tcPr marL="7703" marR="7703" marT="7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Bedrag (€)</a:t>
                      </a:r>
                    </a:p>
                  </a:txBody>
                  <a:tcPr marL="7703" marR="7703" marT="77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Opbrengsten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Afgeleverde biggen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27,60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48,00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1.324,80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Slachtzeugen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0,43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171,00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73,53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479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Uitgeselecteerde opfokzeugen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0,00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-  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   -  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Totaal opbrengsten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1.398,33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Af: kosten aankoop dieren en voer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Aankoop opfokzeugen (7 mnd)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0,43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250,00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107,50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Voer opfokzeugen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31,05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14,59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Voer zeugen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1169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28,58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334,05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Voer biggen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787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37,55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295,52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9479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Zoekbeer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0,006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205,00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1,23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Totaal kosten aankoop dieren en voer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752,90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80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Voerwinst per gemiddeld aanwezige zeug per jaar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645,43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Af: overige toegerekende kosten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20,00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Gezondheidszorg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53,00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Heffing gezondheidszorg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3,00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Elektriciteit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32,00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Verwarming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39,00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Water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  6,00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09479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Overige veekosten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  11,00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Totaal overige toegerekende kosten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164,00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8055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80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Saldo per gemidddelde aanwezige zeug p. jaar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€            481,43 </a:t>
                      </a:r>
                    </a:p>
                  </a:txBody>
                  <a:tcPr marL="7703" marR="7703" marT="7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6CBBF7-A5F0-406E-8B45-0BAF72D3DBFF}" type="slidenum">
              <a:rPr lang="en-US" altLang="nl-NL">
                <a:solidFill>
                  <a:schemeClr val="bg2"/>
                </a:solidFill>
                <a:latin typeface="Verdana" panose="020B0604030504040204" pitchFamily="34" charset="0"/>
              </a:rPr>
              <a:pPr eaLnBrk="1" hangingPunct="1"/>
              <a:t>7</a:t>
            </a:fld>
            <a:endParaRPr lang="en-US" altLang="nl-NL">
              <a:solidFill>
                <a:schemeClr val="bg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76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/>
          <p:cNvSpPr>
            <a:spLocks noGrp="1"/>
          </p:cNvSpPr>
          <p:nvPr>
            <p:ph type="title"/>
          </p:nvPr>
        </p:nvSpPr>
        <p:spPr>
          <a:xfrm>
            <a:off x="1979712" y="908720"/>
            <a:ext cx="6645424" cy="648072"/>
          </a:xfrm>
        </p:spPr>
        <p:txBody>
          <a:bodyPr/>
          <a:lstStyle/>
          <a:p>
            <a:pPr algn="l"/>
            <a:r>
              <a:rPr lang="nl-NL" altLang="nl-NL" dirty="0" smtClean="0"/>
              <a:t>Wat rest?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792064"/>
            <a:ext cx="6635080" cy="4929411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nl-NL" sz="2400" dirty="0" smtClean="0"/>
              <a:t>Wat moet er nog betaald worden van het saldo?</a:t>
            </a:r>
          </a:p>
          <a:p>
            <a:pPr>
              <a:defRPr/>
            </a:pPr>
            <a:r>
              <a:rPr lang="nl-NL" sz="1800" dirty="0" smtClean="0"/>
              <a:t>Betaald loon</a:t>
            </a:r>
          </a:p>
          <a:p>
            <a:pPr>
              <a:defRPr/>
            </a:pPr>
            <a:r>
              <a:rPr lang="nl-NL" sz="1800" dirty="0" smtClean="0"/>
              <a:t>Pacht/huur</a:t>
            </a:r>
          </a:p>
          <a:p>
            <a:pPr>
              <a:defRPr/>
            </a:pPr>
            <a:r>
              <a:rPr lang="nl-NL" sz="1800" dirty="0" smtClean="0"/>
              <a:t>Onderhoudskosten</a:t>
            </a:r>
          </a:p>
          <a:p>
            <a:pPr>
              <a:defRPr/>
            </a:pPr>
            <a:r>
              <a:rPr lang="nl-NL" sz="1800" dirty="0" smtClean="0"/>
              <a:t>Algemene kosten</a:t>
            </a:r>
          </a:p>
          <a:p>
            <a:pPr>
              <a:defRPr/>
            </a:pPr>
            <a:r>
              <a:rPr lang="nl-NL" sz="1800" dirty="0" smtClean="0"/>
              <a:t>Rentelasten</a:t>
            </a:r>
          </a:p>
          <a:p>
            <a:pPr>
              <a:defRPr/>
            </a:pPr>
            <a:r>
              <a:rPr lang="nl-NL" sz="1800" dirty="0" smtClean="0"/>
              <a:t>Aflossingen</a:t>
            </a:r>
          </a:p>
          <a:p>
            <a:pPr>
              <a:defRPr/>
            </a:pPr>
            <a:r>
              <a:rPr lang="nl-NL" sz="1800" dirty="0" smtClean="0"/>
              <a:t>Privé-uitgaven</a:t>
            </a:r>
            <a:endParaRPr lang="nl-NL" sz="1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5F31B3-8D41-4B6E-BF9C-5C266CABB271}" type="slidenum">
              <a:rPr lang="en-US" altLang="nl-NL">
                <a:solidFill>
                  <a:schemeClr val="bg2"/>
                </a:solidFill>
                <a:latin typeface="Verdana" panose="020B0604030504040204" pitchFamily="34" charset="0"/>
              </a:rPr>
              <a:pPr eaLnBrk="1" hangingPunct="1"/>
              <a:t>8</a:t>
            </a:fld>
            <a:endParaRPr lang="en-US" altLang="nl-NL">
              <a:solidFill>
                <a:schemeClr val="bg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6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08826" y="1196752"/>
            <a:ext cx="6645424" cy="648072"/>
          </a:xfrm>
        </p:spPr>
        <p:txBody>
          <a:bodyPr/>
          <a:lstStyle/>
          <a:p>
            <a:pPr algn="l"/>
            <a:r>
              <a:rPr lang="nl-NL" dirty="0" smtClean="0"/>
              <a:t>Opdracht saldo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08826" y="2132856"/>
            <a:ext cx="6635080" cy="3888432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Maak in Excel een saldo van jouw sector. Zorg dat het Excel-bestand een verandering van deze gegevens het saldo automatisch doorrekent.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66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gemene powerpoint Sterk Merk 2014-2015.pptx" id="{00CBBA46-BF44-41D2-ACA5-835B31DC845C}" vid="{90BE0B73-40E1-4A2C-AA6C-067AE43913A1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Algemene powerpoint Sterk Merk 2014-2015</Template>
  <TotalTime>2326</TotalTime>
  <Words>639</Words>
  <Application>Microsoft Office PowerPoint</Application>
  <PresentationFormat>Diavoorstelling (4:3)</PresentationFormat>
  <Paragraphs>389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Kantoorthema</vt:lpstr>
      <vt:lpstr>PowerPoint-presentatie</vt:lpstr>
      <vt:lpstr>SALDO</vt:lpstr>
      <vt:lpstr>Wat zijn de opbrengsten per sector?</vt:lpstr>
      <vt:lpstr>Wat is omzet &amp; aanwas?</vt:lpstr>
      <vt:lpstr>Wat zijn toegerekende kosten?</vt:lpstr>
      <vt:lpstr>Saldo per melkkoe</vt:lpstr>
      <vt:lpstr>Saldo per zeug</vt:lpstr>
      <vt:lpstr>Wat rest?</vt:lpstr>
      <vt:lpstr>Opdracht saldo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Noortje Wijnstok</dc:creator>
  <cp:lastModifiedBy>Wim Vugteveen</cp:lastModifiedBy>
  <cp:revision>46</cp:revision>
  <cp:lastPrinted>2017-08-31T07:58:34Z</cp:lastPrinted>
  <dcterms:created xsi:type="dcterms:W3CDTF">2016-01-26T10:40:10Z</dcterms:created>
  <dcterms:modified xsi:type="dcterms:W3CDTF">2019-05-15T12:53:16Z</dcterms:modified>
</cp:coreProperties>
</file>