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8" r:id="rId3"/>
    <p:sldId id="369" r:id="rId4"/>
    <p:sldId id="370" r:id="rId5"/>
    <p:sldId id="371" r:id="rId6"/>
    <p:sldId id="363" r:id="rId7"/>
    <p:sldId id="364" r:id="rId8"/>
    <p:sldId id="366" r:id="rId9"/>
    <p:sldId id="365" r:id="rId10"/>
    <p:sldId id="367" r:id="rId11"/>
    <p:sldId id="368" r:id="rId12"/>
    <p:sldId id="359" r:id="rId13"/>
    <p:sldId id="361" r:id="rId14"/>
    <p:sldId id="362" r:id="rId15"/>
    <p:sldId id="372" r:id="rId16"/>
    <p:sldId id="360" r:id="rId17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11CD3-7CFF-49E4-814F-8FF4E5819514}" type="datetimeFigureOut">
              <a:rPr lang="nl-NL" smtClean="0"/>
              <a:t>13-5-2019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D00C6-A7DF-4CF1-AD2E-1ACF47B60C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63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614CD-57F7-4938-8A1A-DECCA4CEFBF4}" type="datetimeFigureOut">
              <a:rPr lang="nl-NL" smtClean="0"/>
              <a:t>13-5-2019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9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328F5-0CCF-4D7A-9DA3-DD3B553B36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0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13-5-2019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d9l2E-0hjf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92" y="3105884"/>
            <a:ext cx="6645216" cy="6462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6000" b="1" dirty="0" smtClean="0"/>
              <a:t>Jaarrekening</a:t>
            </a:r>
          </a:p>
          <a:p>
            <a:r>
              <a:rPr lang="nl-NL" sz="1800" b="1" dirty="0" smtClean="0"/>
              <a:t>IBS - produceren</a:t>
            </a:r>
          </a:p>
          <a:p>
            <a:endParaRPr lang="nl-NL" sz="3900" b="1" dirty="0" smtClean="0"/>
          </a:p>
          <a:p>
            <a:endParaRPr lang="nl-NL" sz="3900" b="1" dirty="0"/>
          </a:p>
          <a:p>
            <a:endParaRPr lang="nl-NL" sz="3900" b="1" dirty="0" smtClean="0"/>
          </a:p>
          <a:p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</a:t>
            </a:r>
          </a:p>
          <a:p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472927" y="1268760"/>
            <a:ext cx="6645424" cy="648072"/>
          </a:xfrm>
        </p:spPr>
        <p:txBody>
          <a:bodyPr/>
          <a:lstStyle/>
          <a:p>
            <a:pPr algn="l"/>
            <a:r>
              <a:rPr lang="nl-NL" altLang="nl-NL" dirty="0"/>
              <a:t>T</a:t>
            </a:r>
            <a:r>
              <a:rPr lang="nl-NL" altLang="nl-NL" dirty="0" smtClean="0"/>
              <a:t>oegerekende kosten?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32856"/>
            <a:ext cx="7773988" cy="44719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400" dirty="0" smtClean="0"/>
              <a:t>Dit zijn alle kosten die aan een bepaalde landbouwtak zijn toe te rekenen en die variëren met de productieomvang.</a:t>
            </a:r>
          </a:p>
          <a:p>
            <a:pPr marL="0" indent="0">
              <a:buFontTx/>
              <a:buNone/>
              <a:defRPr/>
            </a:pPr>
            <a:endParaRPr lang="nl-NL" sz="2400" dirty="0"/>
          </a:p>
          <a:p>
            <a:pPr marL="0" indent="0">
              <a:buFontTx/>
              <a:buNone/>
              <a:defRPr/>
            </a:pPr>
            <a:r>
              <a:rPr lang="nl-NL" sz="2400" b="1" dirty="0" smtClean="0"/>
              <a:t>Voorbeelden: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Aankoop dieren (hokdieren)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Voer en water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Fokkerij: KI, inseminatiekosten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err="1" smtClean="0"/>
              <a:t>Veeverzorging</a:t>
            </a:r>
            <a:r>
              <a:rPr lang="nl-NL" sz="1200" dirty="0" smtClean="0"/>
              <a:t>: gezondheidszorg, reinigingsmiddelen, scheren, </a:t>
            </a:r>
            <a:r>
              <a:rPr lang="nl-NL" sz="1200" dirty="0" err="1" smtClean="0"/>
              <a:t>klauwbekappen</a:t>
            </a:r>
            <a:endParaRPr lang="nl-NL" sz="1200" dirty="0" smtClean="0"/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Energie en brandstof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Strooisel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Bemestingskosten (grondgebonden veehouderijtakken: melkvee)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Gewasbeschermingsmiddelen (grondgebonden veehouderijtakken: melkvee)</a:t>
            </a:r>
          </a:p>
          <a:p>
            <a:pPr lvl="3">
              <a:buFont typeface="Wingdings" panose="05000000000000000000" pitchFamily="2" charset="2"/>
              <a:buChar char="Ø"/>
              <a:defRPr/>
            </a:pPr>
            <a:r>
              <a:rPr lang="nl-NL" sz="1200" dirty="0" smtClean="0"/>
              <a:t>Zaaizaad en/of pootgoed (grondgebonden veehouderijtakken: melkvee)</a:t>
            </a:r>
          </a:p>
          <a:p>
            <a:pPr>
              <a:defRPr/>
            </a:pPr>
            <a:endParaRPr lang="nl-NL" sz="1400" dirty="0" smtClean="0"/>
          </a:p>
          <a:p>
            <a:pPr>
              <a:defRPr/>
            </a:pPr>
            <a:endParaRPr lang="nl-NL" sz="1400" dirty="0" smtClean="0"/>
          </a:p>
          <a:p>
            <a:pPr>
              <a:defRPr/>
            </a:pPr>
            <a:endParaRPr lang="nl-NL" sz="1400" dirty="0" smtClean="0"/>
          </a:p>
          <a:p>
            <a:pPr>
              <a:defRPr/>
            </a:pPr>
            <a:endParaRPr lang="nl-NL" sz="1400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B857CF-6C29-40DA-BFB0-F6D90611512E}" type="slidenum">
              <a:rPr lang="en-US" altLang="nl-NL">
                <a:solidFill>
                  <a:schemeClr val="bg2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en-US" altLang="nl-NL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toegerekende kosten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Kosten </a:t>
            </a:r>
            <a:r>
              <a:rPr lang="nl-NL" dirty="0"/>
              <a:t>die je niet toe kunt rekenen aan een bepaald bedrijfsonderdeel.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/>
              <a:t>Voorbeelden: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Rente en onderhoud grond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Rente, afschrijving en onderhoud gebouwen en machines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Arbeid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Verzekeringen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397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78" y="6867921"/>
            <a:ext cx="3410961" cy="3317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6000" b="1" dirty="0" smtClean="0"/>
              <a:t>Balans</a:t>
            </a:r>
          </a:p>
          <a:p>
            <a:endParaRPr lang="nl-NL" sz="1800" b="1" dirty="0" smtClean="0"/>
          </a:p>
          <a:p>
            <a:endParaRPr lang="nl-NL" sz="3900" b="1" dirty="0" smtClean="0"/>
          </a:p>
          <a:p>
            <a:endParaRPr lang="nl-NL" sz="3900" b="1" dirty="0"/>
          </a:p>
          <a:p>
            <a:endParaRPr lang="nl-NL" sz="3900" b="1" dirty="0" smtClean="0"/>
          </a:p>
          <a:p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</a:t>
            </a:r>
          </a:p>
          <a:p>
            <a:endParaRPr lang="nl-NL" sz="2000" b="1" i="1" dirty="0"/>
          </a:p>
        </p:txBody>
      </p:sp>
      <p:pic>
        <p:nvPicPr>
          <p:cNvPr id="2060" name="Picture 12" descr="Afbeeldingsresultaat voor weegschaal bal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27" y="1581996"/>
            <a:ext cx="3520185" cy="35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balans</a:t>
            </a: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95823"/>
              </p:ext>
            </p:extLst>
          </p:nvPr>
        </p:nvGraphicFramePr>
        <p:xfrm>
          <a:off x="179512" y="1628800"/>
          <a:ext cx="8856984" cy="268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3822878351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373579819"/>
                    </a:ext>
                  </a:extLst>
                </a:gridCol>
              </a:tblGrid>
              <a:tr h="502003">
                <a:tc gridSpan="2">
                  <a:txBody>
                    <a:bodyPr/>
                    <a:lstStyle/>
                    <a:p>
                      <a:pPr algn="ctr"/>
                      <a:r>
                        <a:rPr lang="nl-NL" sz="2800" dirty="0" smtClean="0"/>
                        <a:t>Balans</a:t>
                      </a:r>
                      <a:endParaRPr lang="nl-N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18403"/>
                  </a:ext>
                </a:extLst>
              </a:tr>
              <a:tr h="502003"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Activa (debet)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000" dirty="0" smtClean="0"/>
                        <a:t>Passiva (credit)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825808"/>
                  </a:ext>
                </a:extLst>
              </a:tr>
              <a:tr h="656282">
                <a:tc>
                  <a:txBody>
                    <a:bodyPr/>
                    <a:lstStyle/>
                    <a:p>
                      <a:r>
                        <a:rPr lang="nl-NL" dirty="0" smtClean="0"/>
                        <a:t>- Vaste activa: grond,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gebouwen en machines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Eigen vermogen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086468"/>
                  </a:ext>
                </a:extLst>
              </a:tr>
              <a:tr h="502003"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r>
                        <a:rPr lang="nl-NL" baseline="0" dirty="0" smtClean="0"/>
                        <a:t> Vlottende activa: voorraden en debiteuren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Vreemd vermogen lang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597007"/>
                  </a:ext>
                </a:extLst>
              </a:tr>
              <a:tr h="502003">
                <a:tc>
                  <a:txBody>
                    <a:bodyPr/>
                    <a:lstStyle/>
                    <a:p>
                      <a:r>
                        <a:rPr lang="nl-NL" dirty="0" smtClean="0"/>
                        <a:t>- Liquide middelen:</a:t>
                      </a:r>
                      <a:r>
                        <a:rPr lang="nl-NL" baseline="0" dirty="0" smtClean="0"/>
                        <a:t> bank en kas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 Vreemd vermogen</a:t>
                      </a:r>
                      <a:r>
                        <a:rPr lang="nl-NL" baseline="0" dirty="0" smtClean="0"/>
                        <a:t> kort: crediteuren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70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9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Begrippen balans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 smtClean="0"/>
              <a:t>Activa</a:t>
            </a:r>
            <a:r>
              <a:rPr lang="nl-NL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Bezittingen, zoals grond, gebouwen, werktuigen, geldtegoeden </a:t>
            </a:r>
          </a:p>
          <a:p>
            <a:r>
              <a:rPr lang="nl-NL" b="1" dirty="0" smtClean="0"/>
              <a:t>Passiva</a:t>
            </a:r>
            <a:r>
              <a:rPr lang="nl-NL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Hoe de bezittingen gefinancierd zijn. Dus eigen vermogen en vreemd vermogen (geleend geld, schulden)</a:t>
            </a:r>
          </a:p>
          <a:p>
            <a:r>
              <a:rPr lang="nl-NL" b="1" dirty="0" smtClean="0"/>
              <a:t>Debiteuren</a:t>
            </a:r>
            <a:r>
              <a:rPr lang="nl-NL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afnemers</a:t>
            </a:r>
            <a:r>
              <a:rPr lang="nl-NL" sz="2000" dirty="0"/>
              <a:t>. Van hen </a:t>
            </a:r>
            <a:r>
              <a:rPr lang="nl-NL" sz="2000" dirty="0" smtClean="0"/>
              <a:t>moet het bedrijf nog </a:t>
            </a:r>
            <a:r>
              <a:rPr lang="nl-NL" sz="2000" dirty="0"/>
              <a:t>geld ontvangen</a:t>
            </a:r>
            <a:r>
              <a:rPr lang="nl-NL" sz="2000" dirty="0" smtClean="0"/>
              <a:t>.</a:t>
            </a:r>
          </a:p>
          <a:p>
            <a:r>
              <a:rPr lang="nl-NL" b="1" dirty="0" smtClean="0"/>
              <a:t>Crediteuren</a:t>
            </a:r>
            <a:r>
              <a:rPr lang="nl-NL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leveranciers. Aan hen moet het bedrijf nog geld betalen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61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Vaste activa</a:t>
            </a:r>
            <a:r>
              <a:rPr lang="nl-NL" dirty="0" smtClean="0"/>
              <a:t>: </a:t>
            </a: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/>
              <a:t>B</a:t>
            </a:r>
            <a:r>
              <a:rPr lang="nl-NL" sz="2000" dirty="0" smtClean="0"/>
              <a:t>ezittingen </a:t>
            </a:r>
            <a:r>
              <a:rPr lang="nl-NL" sz="2000" dirty="0"/>
              <a:t>verstaan waarvan het daarvoor benodigde vermogen voor een periode langer dan een jaar is vastgelegd</a:t>
            </a:r>
          </a:p>
          <a:p>
            <a:r>
              <a:rPr lang="nl-NL" b="1" dirty="0" smtClean="0"/>
              <a:t>Vlottende activa</a:t>
            </a:r>
            <a:r>
              <a:rPr lang="nl-NL" dirty="0" smtClean="0"/>
              <a:t>:</a:t>
            </a:r>
            <a:endParaRPr lang="nl-NL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Bezittingen die </a:t>
            </a:r>
            <a:r>
              <a:rPr lang="nl-NL" sz="2000" dirty="0"/>
              <a:t>maar gedurende één </a:t>
            </a:r>
            <a:r>
              <a:rPr lang="nl-NL" sz="2000" dirty="0" smtClean="0"/>
              <a:t>productieproces </a:t>
            </a:r>
            <a:r>
              <a:rPr lang="nl-NL" sz="2000" dirty="0"/>
              <a:t>kunnen worden </a:t>
            </a:r>
            <a:r>
              <a:rPr lang="nl-NL" sz="2000" dirty="0" smtClean="0"/>
              <a:t>gebruikt</a:t>
            </a:r>
          </a:p>
          <a:p>
            <a:r>
              <a:rPr lang="nl-NL" b="1" dirty="0" smtClean="0"/>
              <a:t>Solvabiliteit: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dirty="0" smtClean="0"/>
              <a:t>Geeft de </a:t>
            </a:r>
            <a:r>
              <a:rPr lang="nl-NL" sz="2000" dirty="0"/>
              <a:t>verhouding </a:t>
            </a:r>
            <a:r>
              <a:rPr lang="nl-NL" sz="2000" dirty="0" smtClean="0"/>
              <a:t>aan tussen </a:t>
            </a:r>
            <a:r>
              <a:rPr lang="nl-NL" sz="2000" dirty="0"/>
              <a:t>het vreemd vermogen en het eigen vermogen op de balans.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72303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Balans = evenwicht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196752"/>
            <a:ext cx="6635080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Dus een overzicht van: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Bezittingen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Schulden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Eigen vermogen</a:t>
            </a:r>
            <a:endParaRPr lang="nl-NL" sz="2400" dirty="0"/>
          </a:p>
        </p:txBody>
      </p:sp>
      <p:pic>
        <p:nvPicPr>
          <p:cNvPr id="1026" name="Picture 2" descr="Afbeeldingsresultaat voor Bal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3096536"/>
            <a:ext cx="5545268" cy="362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Afbeeldingsresultaat voor weegschaal bala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20" y="723349"/>
            <a:ext cx="1277137" cy="12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4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G</a:t>
            </a:r>
            <a:r>
              <a:rPr lang="nl-NL" dirty="0" smtClean="0"/>
              <a:t>eeft </a:t>
            </a:r>
            <a:r>
              <a:rPr lang="nl-NL" dirty="0"/>
              <a:t>een jaarlijks overzicht van de financiële situatie van een bedrijf of </a:t>
            </a:r>
            <a:r>
              <a:rPr lang="nl-NL" dirty="0" smtClean="0"/>
              <a:t>organisatie.</a:t>
            </a:r>
          </a:p>
          <a:p>
            <a:pPr marL="0" indent="0">
              <a:buNone/>
            </a:pPr>
            <a:r>
              <a:rPr lang="nl-NL" dirty="0" smtClean="0"/>
              <a:t>Financiële overzichten: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Kasstroomoverzicht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Verlies-winst rekening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Balans</a:t>
            </a: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78" y="6867921"/>
            <a:ext cx="3410961" cy="3317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6000" b="1" dirty="0" smtClean="0"/>
              <a:t>Kasstroomoverzicht</a:t>
            </a:r>
          </a:p>
          <a:p>
            <a:endParaRPr lang="nl-NL" sz="1800" b="1" dirty="0" smtClean="0"/>
          </a:p>
          <a:p>
            <a:endParaRPr lang="nl-NL" sz="3900" b="1" dirty="0" smtClean="0"/>
          </a:p>
          <a:p>
            <a:endParaRPr lang="nl-NL" sz="3900" b="1" dirty="0"/>
          </a:p>
          <a:p>
            <a:endParaRPr lang="nl-NL" sz="3900" b="1" dirty="0" smtClean="0"/>
          </a:p>
          <a:p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</a:t>
            </a:r>
          </a:p>
          <a:p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20693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Kasstroomoverzicht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19636" y="4653136"/>
            <a:ext cx="6635080" cy="230425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Overzicht van de in- en uitstroom van </a:t>
            </a:r>
            <a:r>
              <a:rPr lang="nl-NL" u="sng" dirty="0" smtClean="0"/>
              <a:t>liquide middelen</a:t>
            </a:r>
            <a:endParaRPr lang="nl-NL" u="sng" dirty="0"/>
          </a:p>
        </p:txBody>
      </p:sp>
      <p:cxnSp>
        <p:nvCxnSpPr>
          <p:cNvPr id="7" name="Gebogen verbindingslijn 6"/>
          <p:cNvCxnSpPr/>
          <p:nvPr/>
        </p:nvCxnSpPr>
        <p:spPr>
          <a:xfrm rot="16200000" flipH="1">
            <a:off x="4719700" y="5609750"/>
            <a:ext cx="648072" cy="432048"/>
          </a:xfrm>
          <a:prstGeom prst="bent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4427984" y="6149810"/>
            <a:ext cx="384528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Giraal geld: geld op een betaalrekening</a:t>
            </a:r>
          </a:p>
          <a:p>
            <a:r>
              <a:rPr lang="nl-NL" dirty="0" smtClean="0"/>
              <a:t>Chartaal geld: tastbaar geld</a:t>
            </a:r>
            <a:endParaRPr lang="nl-NL" dirty="0"/>
          </a:p>
        </p:txBody>
      </p:sp>
      <p:pic>
        <p:nvPicPr>
          <p:cNvPr id="1026" name="Picture 2" descr="Afbeeldingsresultaat voor kasstroomoverzi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2957"/>
            <a:ext cx="5304036" cy="33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Kasstroom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Dus de kasstroom is een overzicht van </a:t>
            </a:r>
            <a:r>
              <a:rPr lang="nl-NL" u="sng" dirty="0" smtClean="0"/>
              <a:t>ontvangsten</a:t>
            </a:r>
            <a:r>
              <a:rPr lang="nl-NL" dirty="0" smtClean="0"/>
              <a:t> en</a:t>
            </a:r>
            <a:r>
              <a:rPr lang="nl-NL" u="sng" dirty="0" smtClean="0"/>
              <a:t> uitgaven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 is het verschil met opbrengsten en kosten?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Opbrengsten: niet altijd een ontvangst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 dirty="0" smtClean="0"/>
              <a:t>Kosten: niet altijd een uitgave</a:t>
            </a:r>
            <a:endParaRPr lang="nl-NL" sz="2400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2915816" y="2060848"/>
            <a:ext cx="216024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>
            <a:off x="5148064" y="2064288"/>
            <a:ext cx="221196" cy="5726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586838" y="2668270"/>
            <a:ext cx="1869038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Instroom van geld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4860032" y="2668270"/>
            <a:ext cx="1966820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 smtClean="0"/>
              <a:t>Uitstroom van geld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10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78" y="6867921"/>
            <a:ext cx="3410961" cy="33170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412776"/>
            <a:ext cx="6645216" cy="64623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331640" y="764704"/>
            <a:ext cx="664542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6000" b="1" dirty="0" smtClean="0"/>
              <a:t>Verlies-winst rekening</a:t>
            </a:r>
          </a:p>
          <a:p>
            <a:endParaRPr lang="nl-NL" sz="1800" b="1" dirty="0" smtClean="0"/>
          </a:p>
          <a:p>
            <a:endParaRPr lang="nl-NL" sz="3900" b="1" dirty="0" smtClean="0"/>
          </a:p>
          <a:p>
            <a:endParaRPr lang="nl-NL" sz="3900" b="1" dirty="0"/>
          </a:p>
          <a:p>
            <a:endParaRPr lang="nl-NL" sz="3900" b="1" dirty="0" smtClean="0"/>
          </a:p>
          <a:p>
            <a:r>
              <a:rPr lang="nl-NL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doni MT" panose="02070603080606020203" pitchFamily="18" charset="0"/>
              </a:rPr>
              <a:t>-</a:t>
            </a:r>
          </a:p>
          <a:p>
            <a:endParaRPr lang="nl-NL" sz="2000" b="1" i="1" dirty="0"/>
          </a:p>
        </p:txBody>
      </p:sp>
    </p:spTree>
    <p:extLst>
      <p:ext uri="{BB962C8B-B14F-4D97-AF65-F5344CB8AC3E}">
        <p14:creationId xmlns:p14="http://schemas.microsoft.com/office/powerpoint/2010/main" val="41892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Verlies-winstrekening</a:t>
            </a:r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84439"/>
              </p:ext>
            </p:extLst>
          </p:nvPr>
        </p:nvGraphicFramePr>
        <p:xfrm>
          <a:off x="611560" y="1245044"/>
          <a:ext cx="7211814" cy="239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113178441"/>
                    </a:ext>
                  </a:extLst>
                </a:gridCol>
                <a:gridCol w="1451174">
                  <a:extLst>
                    <a:ext uri="{9D8B030D-6E8A-4147-A177-3AD203B41FA5}">
                      <a16:colId xmlns:a16="http://schemas.microsoft.com/office/drawing/2014/main" val="3419095152"/>
                    </a:ext>
                  </a:extLst>
                </a:gridCol>
              </a:tblGrid>
              <a:tr h="406844">
                <a:tc gridSpan="2">
                  <a:txBody>
                    <a:bodyPr/>
                    <a:lstStyle/>
                    <a:p>
                      <a:r>
                        <a:rPr lang="nl-NL" dirty="0" smtClean="0"/>
                        <a:t>Verlies-winst</a:t>
                      </a:r>
                      <a:r>
                        <a:rPr lang="nl-NL" baseline="0" dirty="0" smtClean="0"/>
                        <a:t>rekening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458026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r>
                        <a:rPr lang="nl-NL" dirty="0" smtClean="0"/>
                        <a:t>Opbrengsten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51729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r>
                        <a:rPr lang="nl-NL" dirty="0" smtClean="0"/>
                        <a:t>Toegerekende</a:t>
                      </a:r>
                      <a:r>
                        <a:rPr lang="nl-NL" baseline="0" dirty="0" smtClean="0"/>
                        <a:t> kosten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043430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r>
                        <a:rPr lang="nl-NL" dirty="0" smtClean="0"/>
                        <a:t>Saldo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361853"/>
                  </a:ext>
                </a:extLst>
              </a:tr>
              <a:tr h="406844">
                <a:tc>
                  <a:txBody>
                    <a:bodyPr/>
                    <a:lstStyle/>
                    <a:p>
                      <a:r>
                        <a:rPr lang="nl-NL" dirty="0" smtClean="0"/>
                        <a:t>Niet</a:t>
                      </a:r>
                      <a:r>
                        <a:rPr lang="nl-NL" baseline="0" dirty="0" smtClean="0"/>
                        <a:t> t</a:t>
                      </a:r>
                      <a:r>
                        <a:rPr lang="nl-NL" dirty="0" smtClean="0"/>
                        <a:t>oegerekende kosten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61868"/>
                  </a:ext>
                </a:extLst>
              </a:tr>
              <a:tr h="177288">
                <a:tc>
                  <a:txBody>
                    <a:bodyPr/>
                    <a:lstStyle/>
                    <a:p>
                      <a:r>
                        <a:rPr lang="nl-NL" dirty="0" smtClean="0"/>
                        <a:t>Ondernemersoverschot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=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370408"/>
                  </a:ext>
                </a:extLst>
              </a:tr>
            </a:tbl>
          </a:graphicData>
        </a:graphic>
      </p:graphicFrame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1494" t="18501" r="38188" b="21301"/>
          <a:stretch/>
        </p:blipFill>
        <p:spPr>
          <a:xfrm>
            <a:off x="6588224" y="4149080"/>
            <a:ext cx="219205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b="1" dirty="0" smtClean="0"/>
              <a:t>Saldo: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opbrengsten – toegerekende 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 smtClean="0"/>
              <a:t>Voerwinst (hokdieren):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 omzet en aanwas – voerkosten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 dirty="0" smtClean="0"/>
              <a:t>Ondernemersoverschot: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opbrengsten - kosten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41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Opbrengsten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60848" y="1196752"/>
            <a:ext cx="7283152" cy="5184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Verkoop producten: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Melk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Eieren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1400" dirty="0" smtClean="0"/>
              <a:t>Etc..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Verkoop dieren (omzet):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 smtClean="0"/>
              <a:t>Biggen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 smtClean="0"/>
              <a:t>Vleesvarkens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400" dirty="0" smtClean="0"/>
              <a:t>Kalveren en jongvee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Aanwas dieren:</a:t>
            </a:r>
          </a:p>
          <a:p>
            <a:pPr marL="0" indent="0">
              <a:buNone/>
            </a:pPr>
            <a:r>
              <a:rPr lang="nl-NL" altLang="nl-NL" sz="1800" b="1" dirty="0"/>
              <a:t>	</a:t>
            </a:r>
            <a:r>
              <a:rPr lang="nl-NL" altLang="nl-NL" sz="1200" b="1" dirty="0" smtClean="0"/>
              <a:t>Formule</a:t>
            </a:r>
            <a:r>
              <a:rPr lang="nl-NL" altLang="nl-NL" sz="1200" b="1" dirty="0"/>
              <a:t>:</a:t>
            </a:r>
          </a:p>
          <a:p>
            <a:pPr lvl="1">
              <a:buNone/>
            </a:pPr>
            <a:r>
              <a:rPr lang="nl-NL" altLang="nl-NL" sz="1200" dirty="0" smtClean="0"/>
              <a:t>		O&amp;A </a:t>
            </a:r>
            <a:r>
              <a:rPr lang="nl-NL" altLang="nl-NL" sz="1200" dirty="0"/>
              <a:t>= (verkoop </a:t>
            </a:r>
            <a:r>
              <a:rPr lang="nl-NL" altLang="nl-NL" sz="1200" dirty="0" smtClean="0"/>
              <a:t> dieren + eindbalans dieren) </a:t>
            </a:r>
            <a:r>
              <a:rPr lang="nl-NL" altLang="nl-NL" sz="1200" dirty="0"/>
              <a:t>– (aankoop </a:t>
            </a:r>
            <a:r>
              <a:rPr lang="nl-NL" altLang="nl-NL" sz="1200" dirty="0" smtClean="0"/>
              <a:t>dieren + beginbalans dieren)</a:t>
            </a:r>
            <a:endParaRPr lang="nl-NL" altLang="nl-NL" sz="1200" dirty="0"/>
          </a:p>
          <a:p>
            <a:pPr lvl="1">
              <a:buNone/>
            </a:pPr>
            <a:endParaRPr lang="nl-NL" altLang="nl-NL" sz="1200" dirty="0"/>
          </a:p>
          <a:p>
            <a:pPr lvl="1">
              <a:buNone/>
            </a:pPr>
            <a:r>
              <a:rPr lang="nl-NL" altLang="nl-NL" sz="1200" b="1" dirty="0" smtClean="0"/>
              <a:t>		Dus </a:t>
            </a:r>
            <a:r>
              <a:rPr lang="nl-NL" altLang="nl-NL" sz="1200" b="1" dirty="0"/>
              <a:t>in het Nederlands: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altLang="nl-NL" sz="1200" dirty="0" smtClean="0"/>
              <a:t>Verkoop </a:t>
            </a:r>
            <a:r>
              <a:rPr lang="nl-NL" altLang="nl-NL" sz="1200" dirty="0"/>
              <a:t>– aankoop van dieren plus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nl-NL" altLang="nl-NL" sz="1200" dirty="0" smtClean="0"/>
              <a:t>De </a:t>
            </a:r>
            <a:r>
              <a:rPr lang="nl-NL" altLang="nl-NL" sz="1200" dirty="0"/>
              <a:t>waarde van de dieren op eindbalans* – de waarde op de begin </a:t>
            </a:r>
            <a:r>
              <a:rPr lang="nl-NL" altLang="nl-NL" sz="1200" dirty="0" smtClean="0"/>
              <a:t>balans* </a:t>
            </a:r>
            <a:endParaRPr lang="nl-NL" altLang="nl-NL" sz="1200" dirty="0"/>
          </a:p>
          <a:p>
            <a:pPr>
              <a:buNone/>
            </a:pPr>
            <a:endParaRPr lang="nl-NL" altLang="nl-NL" sz="1200" dirty="0"/>
          </a:p>
          <a:p>
            <a:pPr>
              <a:buNone/>
            </a:pPr>
            <a:r>
              <a:rPr lang="nl-NL" altLang="nl-NL" sz="1200" i="1" dirty="0" smtClean="0"/>
              <a:t>		* </a:t>
            </a:r>
            <a:r>
              <a:rPr lang="nl-NL" altLang="nl-NL" sz="1200" i="1" dirty="0"/>
              <a:t>Rekent met actuele prijzen op dat moment</a:t>
            </a:r>
            <a:endParaRPr lang="en-US" altLang="nl-NL" sz="1200" i="1" dirty="0"/>
          </a:p>
          <a:p>
            <a:pPr>
              <a:buFont typeface="Wingdings" panose="05000000000000000000" pitchFamily="2" charset="2"/>
              <a:buChar char="Ø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408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5889</TotalTime>
  <Words>394</Words>
  <Application>Microsoft Office PowerPoint</Application>
  <PresentationFormat>Diavoorstelling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Bodoni MT</vt:lpstr>
      <vt:lpstr>Calibri</vt:lpstr>
      <vt:lpstr>Verdana</vt:lpstr>
      <vt:lpstr>Wingdings</vt:lpstr>
      <vt:lpstr>Kantoorthema</vt:lpstr>
      <vt:lpstr>PowerPoint-presentatie</vt:lpstr>
      <vt:lpstr>Jaarrekening</vt:lpstr>
      <vt:lpstr>PowerPoint-presentatie</vt:lpstr>
      <vt:lpstr>Kasstroomoverzicht</vt:lpstr>
      <vt:lpstr>Kasstroom</vt:lpstr>
      <vt:lpstr>PowerPoint-presentatie</vt:lpstr>
      <vt:lpstr>Verlies-winstrekening</vt:lpstr>
      <vt:lpstr>Formules:</vt:lpstr>
      <vt:lpstr>Opbrengsten</vt:lpstr>
      <vt:lpstr>Toegerekende kosten?</vt:lpstr>
      <vt:lpstr>Niet toegerekende kosten</vt:lpstr>
      <vt:lpstr>PowerPoint-presentatie</vt:lpstr>
      <vt:lpstr>De balans</vt:lpstr>
      <vt:lpstr>Begrippen balans</vt:lpstr>
      <vt:lpstr>Vervolg</vt:lpstr>
      <vt:lpstr>Balans = evenwicht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Noortje Wijnstok</dc:creator>
  <cp:lastModifiedBy>Wim Vugteveen</cp:lastModifiedBy>
  <cp:revision>172</cp:revision>
  <cp:lastPrinted>2017-10-05T08:12:32Z</cp:lastPrinted>
  <dcterms:created xsi:type="dcterms:W3CDTF">2016-01-26T10:40:10Z</dcterms:created>
  <dcterms:modified xsi:type="dcterms:W3CDTF">2019-05-13T12:06:45Z</dcterms:modified>
</cp:coreProperties>
</file>