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1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4"/>
    <p:restoredTop sz="75489" autoAdjust="0"/>
  </p:normalViewPr>
  <p:slideViewPr>
    <p:cSldViewPr snapToGrid="0" snapToObjects="1">
      <p:cViewPr varScale="1">
        <p:scale>
          <a:sx n="87" d="100"/>
          <a:sy n="87" d="100"/>
        </p:scale>
        <p:origin x="-470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01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71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24-4-2018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178478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Voeding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26891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b="1" dirty="0" err="1" smtClean="0"/>
              <a:t>Hoofdstuk</a:t>
            </a:r>
            <a:r>
              <a:rPr lang="en-US" sz="3600" b="1" dirty="0" smtClean="0"/>
              <a:t> 1</a:t>
            </a:r>
            <a:endParaRPr lang="en-US" sz="3600" b="1" dirty="0"/>
          </a:p>
          <a:p>
            <a:r>
              <a:rPr lang="en-US" sz="3600" b="1" dirty="0" smtClean="0"/>
              <a:t> </a:t>
            </a:r>
            <a:r>
              <a:rPr lang="en-US" sz="3600" b="1" dirty="0" err="1" smtClean="0"/>
              <a:t>Voedingsstoffen</a:t>
            </a:r>
            <a:r>
              <a:rPr lang="en-US" sz="3600" b="1" dirty="0" smtClean="0"/>
              <a:t> 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/>
              <a:t>V</a:t>
            </a:r>
            <a:r>
              <a:rPr lang="en-US" sz="4000" dirty="0" err="1" smtClean="0"/>
              <a:t>etten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Het belang van vetten, ook wel lipiden: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leveren energie, ook wel brandstof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bevatten essentiële vetzuren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b</a:t>
            </a:r>
            <a:r>
              <a:rPr lang="nl-NL" dirty="0" smtClean="0"/>
              <a:t>evatten opgeloste vitaminen ( A, D</a:t>
            </a:r>
            <a:r>
              <a:rPr lang="nl-NL" dirty="0"/>
              <a:t>, E ,</a:t>
            </a:r>
            <a:r>
              <a:rPr lang="nl-NL" dirty="0" smtClean="0"/>
              <a:t> </a:t>
            </a:r>
            <a:r>
              <a:rPr lang="nl-NL" dirty="0"/>
              <a:t>K</a:t>
            </a:r>
            <a:r>
              <a:rPr lang="nl-NL" dirty="0" smtClean="0"/>
              <a:t>)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verhogen de smakelijkheid van </a:t>
            </a:r>
            <a:r>
              <a:rPr lang="nl-NL" dirty="0"/>
              <a:t>het </a:t>
            </a:r>
            <a:r>
              <a:rPr lang="nl-NL" dirty="0" smtClean="0"/>
              <a:t>voer</a:t>
            </a:r>
          </a:p>
          <a:p>
            <a:endParaRPr lang="nl-NL" dirty="0"/>
          </a:p>
          <a:p>
            <a:pPr marL="363538" indent="-363538"/>
            <a:r>
              <a:rPr lang="nl-NL" dirty="0" smtClean="0"/>
              <a:t>Hoeveelheid vet op verpakking = percentage ruw vet</a:t>
            </a:r>
          </a:p>
          <a:p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284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/>
              <a:t>V</a:t>
            </a:r>
            <a:r>
              <a:rPr lang="en-US" sz="4000" dirty="0" err="1" smtClean="0"/>
              <a:t>etten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Vetten zijn opgebouwd uit vetzuren: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e</a:t>
            </a:r>
            <a:r>
              <a:rPr lang="nl-NL" dirty="0" smtClean="0"/>
              <a:t>ssentiële vetzuren: kan </a:t>
            </a:r>
            <a:r>
              <a:rPr lang="nl-NL" dirty="0"/>
              <a:t>dier zelf niet aanmaken, inname via </a:t>
            </a:r>
            <a:r>
              <a:rPr lang="nl-NL" dirty="0" smtClean="0"/>
              <a:t>voeding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niet-essentiële vetzuren</a:t>
            </a:r>
            <a:r>
              <a:rPr lang="nl-NL" dirty="0"/>
              <a:t>: kan dier zelf </a:t>
            </a:r>
            <a:r>
              <a:rPr lang="nl-NL" dirty="0" smtClean="0"/>
              <a:t>aanmaken</a:t>
            </a:r>
          </a:p>
          <a:p>
            <a:endParaRPr lang="nl-NL" dirty="0"/>
          </a:p>
          <a:p>
            <a:pPr marL="363538" indent="-363538"/>
            <a:r>
              <a:rPr lang="nl-NL" dirty="0" smtClean="0"/>
              <a:t>De essentiële vetzuren verschillen </a:t>
            </a:r>
            <a:r>
              <a:rPr lang="nl-NL" dirty="0"/>
              <a:t>per </a:t>
            </a:r>
            <a:r>
              <a:rPr lang="nl-NL" dirty="0" smtClean="0"/>
              <a:t>diersoort.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9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/>
              <a:t>V</a:t>
            </a:r>
            <a:r>
              <a:rPr lang="en-US" sz="4000" dirty="0" err="1" smtClean="0"/>
              <a:t>etten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4647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Verzadigd vet:</a:t>
            </a:r>
            <a:endParaRPr lang="nl-NL" b="1" dirty="0"/>
          </a:p>
          <a:p>
            <a:r>
              <a:rPr lang="nl-NL" dirty="0"/>
              <a:t>is hard bij kamertemperatuur</a:t>
            </a:r>
          </a:p>
          <a:p>
            <a:r>
              <a:rPr lang="nl-NL" dirty="0"/>
              <a:t>heeft weinig dubbele bindingen tussen </a:t>
            </a:r>
            <a:r>
              <a:rPr lang="nl-NL" dirty="0" smtClean="0"/>
              <a:t>moleculen in vetzuur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Onverzadigd </a:t>
            </a:r>
            <a:r>
              <a:rPr lang="nl-NL" b="1" dirty="0" smtClean="0"/>
              <a:t>vet:</a:t>
            </a:r>
            <a:endParaRPr lang="nl-NL" b="1" dirty="0"/>
          </a:p>
          <a:p>
            <a:r>
              <a:rPr lang="nl-NL" dirty="0"/>
              <a:t>is zacht bij </a:t>
            </a:r>
            <a:r>
              <a:rPr lang="nl-NL" dirty="0" smtClean="0"/>
              <a:t>kamertemperatuur</a:t>
            </a:r>
            <a:endParaRPr lang="nl-NL" dirty="0"/>
          </a:p>
          <a:p>
            <a:r>
              <a:rPr lang="nl-NL" dirty="0"/>
              <a:t>heeft veel dubbele bindingen </a:t>
            </a:r>
            <a:r>
              <a:rPr lang="nl-NL" dirty="0" smtClean="0"/>
              <a:t>tussen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moleculen </a:t>
            </a:r>
            <a:r>
              <a:rPr lang="nl-NL" dirty="0" smtClean="0"/>
              <a:t>in vetzuur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3074" name="Picture 2" descr="Z:\Ontwikkelcentrum\oud\Dierverzorging-Voeding\06-illustraties\11_naar beeldbank\illustraties\arkamedia\9300701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7186" y="3306131"/>
            <a:ext cx="3826614" cy="287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7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1.6 </a:t>
            </a:r>
            <a:r>
              <a:rPr lang="en-US" sz="4000" dirty="0" err="1" smtClean="0"/>
              <a:t>Koolhydraten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Verteerbare koolhydraten leveren snel energie, bv suikers en zetmeel.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Verschillende koolhydraten: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monosacharide: bestaat </a:t>
            </a:r>
            <a:r>
              <a:rPr lang="nl-NL" dirty="0"/>
              <a:t>uit één </a:t>
            </a:r>
            <a:r>
              <a:rPr lang="nl-NL" dirty="0" smtClean="0"/>
              <a:t>suikermolecuul</a:t>
            </a:r>
            <a:endParaRPr lang="nl-NL" dirty="0"/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disachariden: bestaan uit twee verbonden monosacchariden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polysachariden </a:t>
            </a:r>
            <a:r>
              <a:rPr lang="nl-NL" dirty="0"/>
              <a:t>: bestaan uit </a:t>
            </a:r>
            <a:r>
              <a:rPr lang="nl-NL" dirty="0" smtClean="0"/>
              <a:t>ketens suikermoleculen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1.6 </a:t>
            </a:r>
            <a:r>
              <a:rPr lang="en-US" sz="4000" dirty="0" err="1" smtClean="0"/>
              <a:t>Koolhydraten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-363538"/>
            <a:r>
              <a:rPr lang="nl-NL" dirty="0" smtClean="0"/>
              <a:t>Ruwe </a:t>
            </a:r>
            <a:r>
              <a:rPr lang="nl-NL" dirty="0"/>
              <a:t>celstof </a:t>
            </a:r>
            <a:r>
              <a:rPr lang="nl-NL" dirty="0" smtClean="0"/>
              <a:t>is niet of moeilijk te verteren, bv cellulose. </a:t>
            </a:r>
          </a:p>
          <a:p>
            <a:pPr marL="0" indent="0">
              <a:buNone/>
            </a:pPr>
            <a:endParaRPr lang="nl-NL" dirty="0"/>
          </a:p>
          <a:p>
            <a:pPr marL="363538" indent="-363538"/>
            <a:r>
              <a:rPr lang="nl-NL" dirty="0" smtClean="0"/>
              <a:t>Oplosbare vezels (groente en fruit):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moeilijk te verteren. Worden </a:t>
            </a:r>
            <a:r>
              <a:rPr lang="nl-NL" dirty="0"/>
              <a:t>wel door </a:t>
            </a:r>
            <a:r>
              <a:rPr lang="nl-NL" dirty="0" smtClean="0"/>
              <a:t>darmbacteriën benut.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zorgen voor goede darmflora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Onoplosbare vezels (granen):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stimuleren werking </a:t>
            </a:r>
            <a:r>
              <a:rPr lang="nl-NL" dirty="0" err="1" smtClean="0"/>
              <a:t>maag-darmstelsel</a:t>
            </a:r>
            <a:endParaRPr lang="nl-NL" dirty="0" smtClean="0"/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t</a:t>
            </a:r>
            <a:r>
              <a:rPr lang="nl-NL" dirty="0" smtClean="0"/>
              <a:t>ekort kan leiden tot verstopping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06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1.7 </a:t>
            </a:r>
            <a:r>
              <a:rPr lang="en-US" sz="4000" dirty="0" err="1" smtClean="0"/>
              <a:t>Mineralen</a:t>
            </a:r>
            <a:r>
              <a:rPr lang="en-US" sz="4000" dirty="0" smtClean="0"/>
              <a:t> 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Het belang van mineralen, ook wel zouten:</a:t>
            </a:r>
          </a:p>
          <a:p>
            <a:r>
              <a:rPr lang="nl-NL" dirty="0" smtClean="0"/>
              <a:t>bouwstof in </a:t>
            </a:r>
            <a:r>
              <a:rPr lang="nl-NL" dirty="0"/>
              <a:t>cellen </a:t>
            </a:r>
            <a:endParaRPr lang="nl-NL" dirty="0" smtClean="0"/>
          </a:p>
          <a:p>
            <a:r>
              <a:rPr lang="nl-NL" dirty="0" smtClean="0"/>
              <a:t>hulpstof bij enzymen</a:t>
            </a:r>
          </a:p>
          <a:p>
            <a:r>
              <a:rPr lang="nl-NL" dirty="0" smtClean="0"/>
              <a:t>invloed op </a:t>
            </a:r>
            <a:r>
              <a:rPr lang="nl-NL" dirty="0"/>
              <a:t>vochtverdeling </a:t>
            </a:r>
            <a:r>
              <a:rPr lang="nl-NL" dirty="0" smtClean="0"/>
              <a:t>in lichaam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Mineralen </a:t>
            </a:r>
            <a:r>
              <a:rPr lang="nl-NL" dirty="0"/>
              <a:t>zijn te verdelen </a:t>
            </a:r>
            <a:r>
              <a:rPr lang="nl-NL" dirty="0" smtClean="0"/>
              <a:t>in:</a:t>
            </a:r>
          </a:p>
          <a:p>
            <a:r>
              <a:rPr lang="nl-NL" dirty="0" smtClean="0"/>
              <a:t>macro-elementen: heeft dier meer van nodig</a:t>
            </a:r>
          </a:p>
          <a:p>
            <a:r>
              <a:rPr lang="nl-NL" dirty="0" smtClean="0"/>
              <a:t>micro-elementen: heeft dier weinig nodig</a:t>
            </a:r>
          </a:p>
          <a:p>
            <a:pPr marL="0" indent="0">
              <a:buNone/>
            </a:pPr>
            <a:r>
              <a:rPr lang="nl-NL" dirty="0"/>
              <a:t>(sporenelementen):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64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1.8 </a:t>
            </a:r>
            <a:r>
              <a:rPr lang="en-US" sz="4000" dirty="0" err="1" smtClean="0"/>
              <a:t>Vitaminen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3538" indent="-363538"/>
            <a:r>
              <a:rPr lang="nl-NL" sz="3000" dirty="0" smtClean="0"/>
              <a:t>Vitaminen worden opgenomen uit voeding. </a:t>
            </a:r>
            <a:endParaRPr lang="en-US" altLang="nl-NL" sz="3000" dirty="0" smtClean="0"/>
          </a:p>
          <a:p>
            <a:pPr marL="0" indent="0">
              <a:buNone/>
            </a:pPr>
            <a:endParaRPr lang="en-US" altLang="nl-NL" sz="3000" dirty="0" smtClean="0"/>
          </a:p>
          <a:p>
            <a:pPr marL="363538" indent="-363538"/>
            <a:r>
              <a:rPr lang="en-US" altLang="nl-NL" sz="3000" dirty="0" err="1" smtClean="0"/>
              <a:t>Vetoplosbare</a:t>
            </a:r>
            <a:r>
              <a:rPr lang="en-US" altLang="nl-NL" sz="3000" dirty="0" smtClean="0"/>
              <a:t> </a:t>
            </a:r>
            <a:r>
              <a:rPr lang="en-US" altLang="nl-NL" sz="3000" dirty="0" err="1"/>
              <a:t>vitamine</a:t>
            </a:r>
            <a:r>
              <a:rPr lang="en-US" altLang="nl-NL" sz="3000" dirty="0"/>
              <a:t> (ADEK</a:t>
            </a:r>
            <a:r>
              <a:rPr lang="en-US" altLang="nl-NL" sz="3000" dirty="0" smtClean="0"/>
              <a:t>):</a:t>
            </a:r>
            <a:r>
              <a:rPr lang="en-US" altLang="nl-NL" sz="3000" dirty="0" smtClean="0">
                <a:sym typeface="Wingdings" pitchFamily="2" charset="2"/>
              </a:rPr>
              <a:t>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en-US" altLang="nl-NL" sz="3000" dirty="0" err="1" smtClean="0"/>
              <a:t>zitten</a:t>
            </a:r>
            <a:r>
              <a:rPr lang="en-US" altLang="nl-NL" sz="3000" dirty="0" smtClean="0"/>
              <a:t> </a:t>
            </a:r>
            <a:r>
              <a:rPr lang="en-US" altLang="nl-NL" sz="3000" dirty="0"/>
              <a:t>in </a:t>
            </a:r>
            <a:r>
              <a:rPr lang="en-US" altLang="nl-NL" sz="3000" dirty="0" err="1" smtClean="0"/>
              <a:t>dierlijke</a:t>
            </a:r>
            <a:r>
              <a:rPr lang="en-US" altLang="nl-NL" sz="3000" dirty="0" smtClean="0"/>
              <a:t> </a:t>
            </a:r>
            <a:r>
              <a:rPr lang="en-US" altLang="nl-NL" sz="3000" dirty="0" err="1" smtClean="0"/>
              <a:t>vetten</a:t>
            </a:r>
            <a:r>
              <a:rPr lang="en-US" altLang="nl-NL" sz="3000" dirty="0" smtClean="0"/>
              <a:t> </a:t>
            </a:r>
            <a:r>
              <a:rPr lang="en-US" altLang="nl-NL" sz="3000" dirty="0" err="1" smtClean="0"/>
              <a:t>en</a:t>
            </a:r>
            <a:r>
              <a:rPr lang="en-US" altLang="nl-NL" sz="3000" dirty="0" smtClean="0"/>
              <a:t> </a:t>
            </a:r>
            <a:r>
              <a:rPr lang="en-US" altLang="nl-NL" sz="3000" dirty="0" err="1"/>
              <a:t>worden</a:t>
            </a:r>
            <a:r>
              <a:rPr lang="en-US" altLang="nl-NL" sz="3000" dirty="0"/>
              <a:t> in </a:t>
            </a:r>
            <a:r>
              <a:rPr lang="en-US" altLang="nl-NL" sz="3000" dirty="0" err="1"/>
              <a:t>lichaam</a:t>
            </a:r>
            <a:r>
              <a:rPr lang="en-US" altLang="nl-NL" sz="3000" dirty="0"/>
              <a:t> </a:t>
            </a:r>
            <a:r>
              <a:rPr lang="en-US" altLang="nl-NL" sz="3000" dirty="0" err="1"/>
              <a:t>opgeslagen</a:t>
            </a:r>
            <a:r>
              <a:rPr lang="en-US" altLang="nl-NL" sz="3000" dirty="0"/>
              <a:t>  </a:t>
            </a:r>
          </a:p>
          <a:p>
            <a:pPr marL="363538" indent="-363538">
              <a:buNone/>
            </a:pPr>
            <a:r>
              <a:rPr lang="en-US" altLang="nl-NL" sz="3000" dirty="0" smtClean="0"/>
              <a:t>	</a:t>
            </a:r>
            <a:r>
              <a:rPr lang="en-US" altLang="nl-NL" sz="3000" dirty="0" err="1" smtClean="0"/>
              <a:t>wateroplosbare</a:t>
            </a:r>
            <a:r>
              <a:rPr lang="en-US" altLang="nl-NL" sz="3000" dirty="0" smtClean="0"/>
              <a:t> </a:t>
            </a:r>
            <a:r>
              <a:rPr lang="en-US" altLang="nl-NL" sz="3000" dirty="0" err="1"/>
              <a:t>vitaminen</a:t>
            </a:r>
            <a:r>
              <a:rPr lang="en-US" altLang="nl-NL" sz="3000" dirty="0"/>
              <a:t> (C, </a:t>
            </a:r>
            <a:r>
              <a:rPr lang="en-US" altLang="nl-NL" sz="3000" dirty="0" smtClean="0"/>
              <a:t>B):</a:t>
            </a:r>
            <a:endParaRPr lang="en-US" altLang="nl-NL" sz="3000" dirty="0">
              <a:sym typeface="Wingdings" pitchFamily="2" charset="2"/>
            </a:endParaRP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en-US" altLang="nl-NL" sz="3000" dirty="0" err="1" smtClean="0">
                <a:sym typeface="Wingdings" pitchFamily="2" charset="2"/>
              </a:rPr>
              <a:t>zitten</a:t>
            </a:r>
            <a:r>
              <a:rPr lang="en-US" altLang="nl-NL" sz="3000" dirty="0" smtClean="0">
                <a:sym typeface="Wingdings" pitchFamily="2" charset="2"/>
              </a:rPr>
              <a:t> </a:t>
            </a:r>
            <a:r>
              <a:rPr lang="en-US" altLang="nl-NL" sz="3000" dirty="0">
                <a:sym typeface="Wingdings" pitchFamily="2" charset="2"/>
              </a:rPr>
              <a:t>in </a:t>
            </a:r>
            <a:r>
              <a:rPr lang="en-US" altLang="nl-NL" sz="3000" dirty="0" err="1" smtClean="0">
                <a:sym typeface="Wingdings" pitchFamily="2" charset="2"/>
              </a:rPr>
              <a:t>plantaardige</a:t>
            </a:r>
            <a:r>
              <a:rPr lang="en-US" altLang="nl-NL" sz="3000" dirty="0" smtClean="0">
                <a:sym typeface="Wingdings" pitchFamily="2" charset="2"/>
              </a:rPr>
              <a:t> </a:t>
            </a:r>
            <a:r>
              <a:rPr lang="en-US" altLang="nl-NL" sz="3000" dirty="0" err="1" smtClean="0">
                <a:sym typeface="Wingdings" pitchFamily="2" charset="2"/>
              </a:rPr>
              <a:t>producten</a:t>
            </a:r>
            <a:r>
              <a:rPr lang="en-US" altLang="nl-NL" sz="3000" dirty="0" smtClean="0">
                <a:sym typeface="Wingdings" pitchFamily="2" charset="2"/>
              </a:rPr>
              <a:t> </a:t>
            </a:r>
            <a:r>
              <a:rPr lang="nl-NL" altLang="nl-NL" sz="3000" dirty="0" smtClean="0">
                <a:sym typeface="Wingdings" pitchFamily="2" charset="2"/>
              </a:rPr>
              <a:t>en worden </a:t>
            </a:r>
            <a:r>
              <a:rPr lang="nl-NL" altLang="nl-NL" sz="3000" dirty="0" err="1" smtClean="0">
                <a:sym typeface="Wingdings" pitchFamily="2" charset="2"/>
              </a:rPr>
              <a:t>uitgeplast</a:t>
            </a:r>
            <a:endParaRPr lang="nl-NL" sz="3000" dirty="0" smtClean="0"/>
          </a:p>
          <a:p>
            <a:pPr marL="0" indent="0">
              <a:buNone/>
            </a:pPr>
            <a:endParaRPr lang="nl-NL" sz="3000" dirty="0" smtClean="0"/>
          </a:p>
          <a:p>
            <a:pPr marL="363538" indent="-363538"/>
            <a:r>
              <a:rPr lang="nl-NL" sz="3000" dirty="0" smtClean="0"/>
              <a:t>Tekort </a:t>
            </a:r>
            <a:r>
              <a:rPr lang="nl-NL" sz="3000" dirty="0"/>
              <a:t>= hypovitaminose </a:t>
            </a:r>
          </a:p>
          <a:p>
            <a:pPr marL="363538" indent="-363538"/>
            <a:r>
              <a:rPr lang="nl-NL" sz="3000" dirty="0"/>
              <a:t>Overmaat = hypervitaminose (A en D)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sz="4000" dirty="0"/>
              <a:t>1.8 </a:t>
            </a:r>
            <a:r>
              <a:rPr lang="en-US" sz="4000" dirty="0" err="1"/>
              <a:t>Vitaminen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70866"/>
              </p:ext>
            </p:extLst>
          </p:nvPr>
        </p:nvGraphicFramePr>
        <p:xfrm>
          <a:off x="993227" y="1825625"/>
          <a:ext cx="1036057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352"/>
                <a:gridCol w="69552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Wateroplosbare vitaminen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Belangrijke invloed op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B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stofwisseling, huid, vacht en zenuwstelsel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C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Avenir Book"/>
                        </a:rPr>
                        <a:t>bindweefsel en algemene weerstand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Voeding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Voedingsstoffen 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25636"/>
              </p:ext>
            </p:extLst>
          </p:nvPr>
        </p:nvGraphicFramePr>
        <p:xfrm>
          <a:off x="993227" y="3462866"/>
          <a:ext cx="1034218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649"/>
                <a:gridCol w="688953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err="1" smtClean="0">
                          <a:latin typeface="Avenir Book"/>
                        </a:rPr>
                        <a:t>Vetoplosbare</a:t>
                      </a:r>
                      <a:r>
                        <a:rPr lang="nl-NL" sz="2000" dirty="0" smtClean="0">
                          <a:latin typeface="Avenir Book"/>
                        </a:rPr>
                        <a:t> vitaminen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Belangrijke invloed op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ogen, groei, zenuwstelsel en voortplanting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D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calcium- en fosforhuishouding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E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voortplanting, spieren en algemene weerstand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K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bloedstolling</a:t>
                      </a:r>
                      <a:r>
                        <a:rPr lang="nl-NL" sz="2000" baseline="0" dirty="0" smtClean="0">
                          <a:latin typeface="Avenir Book"/>
                        </a:rPr>
                        <a:t>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1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1.9 </a:t>
            </a:r>
            <a:r>
              <a:rPr lang="en-US" sz="4000" dirty="0" err="1" smtClean="0"/>
              <a:t>Verwerkingsvragen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3890" y="1531031"/>
            <a:ext cx="10515600" cy="1531484"/>
          </a:xfrm>
        </p:spPr>
        <p:txBody>
          <a:bodyPr>
            <a:normAutofit/>
          </a:bodyPr>
          <a:lstStyle/>
          <a:p>
            <a:r>
              <a:rPr lang="nl-NL" dirty="0" smtClean="0"/>
              <a:t>Zoek verpakkingen van 4 complete diervoeders.</a:t>
            </a:r>
          </a:p>
          <a:p>
            <a:r>
              <a:rPr lang="nl-NL" dirty="0" smtClean="0"/>
              <a:t>Vul </a:t>
            </a:r>
            <a:r>
              <a:rPr lang="nl-NL" dirty="0"/>
              <a:t>van deze verpakkingen de Weende-analyse in de tabel </a:t>
            </a:r>
            <a:r>
              <a:rPr lang="nl-NL" dirty="0" smtClean="0"/>
              <a:t>in.</a:t>
            </a:r>
          </a:p>
          <a:p>
            <a:r>
              <a:rPr lang="nl-NL" dirty="0" smtClean="0"/>
              <a:t>Let </a:t>
            </a:r>
            <a:r>
              <a:rPr lang="nl-NL" dirty="0"/>
              <a:t>op de verschillen. Noteer </a:t>
            </a:r>
            <a:r>
              <a:rPr lang="nl-NL" dirty="0" smtClean="0"/>
              <a:t>deze.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681859"/>
              </p:ext>
            </p:extLst>
          </p:nvPr>
        </p:nvGraphicFramePr>
        <p:xfrm>
          <a:off x="1268248" y="3421703"/>
          <a:ext cx="7637518" cy="284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158"/>
                <a:gridCol w="5843360"/>
              </a:tblGrid>
              <a:tr h="650394">
                <a:tc>
                  <a:txBody>
                    <a:bodyPr/>
                    <a:lstStyle/>
                    <a:p>
                      <a:r>
                        <a:rPr lang="nl-NL" dirty="0" smtClean="0"/>
                        <a:t>Diersoort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r>
                        <a:rPr lang="nl-NL" baseline="0" dirty="0" smtClean="0"/>
                        <a:t>                           2                           4                         5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Water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Ruw eiwit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Ruw vet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Ruwe 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Ruwe celstof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31593">
                <a:tc>
                  <a:txBody>
                    <a:bodyPr/>
                    <a:lstStyle/>
                    <a:p>
                      <a:r>
                        <a:rPr lang="nl-NL" dirty="0" smtClean="0"/>
                        <a:t>Vitaminen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 smtClean="0"/>
              <a:t>Voedingsstoffen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1.2 Voedingsstoffen </a:t>
            </a:r>
          </a:p>
          <a:p>
            <a:pPr marL="0" indent="0">
              <a:buNone/>
            </a:pPr>
            <a:r>
              <a:rPr lang="nl-NL" dirty="0" smtClean="0"/>
              <a:t>1.3 Water </a:t>
            </a:r>
          </a:p>
          <a:p>
            <a:pPr marL="0" indent="0">
              <a:buNone/>
            </a:pPr>
            <a:r>
              <a:rPr lang="nl-NL" dirty="0" smtClean="0"/>
              <a:t>1.4 Eiwitten</a:t>
            </a:r>
          </a:p>
          <a:p>
            <a:pPr marL="0" indent="0">
              <a:buNone/>
            </a:pPr>
            <a:r>
              <a:rPr lang="nl-NL" dirty="0" smtClean="0"/>
              <a:t>1.5 Vetten</a:t>
            </a:r>
          </a:p>
          <a:p>
            <a:pPr marL="0" indent="0">
              <a:buNone/>
            </a:pPr>
            <a:r>
              <a:rPr lang="nl-NL" dirty="0" smtClean="0"/>
              <a:t>1.6 Koolhydraten</a:t>
            </a:r>
          </a:p>
          <a:p>
            <a:pPr marL="0" indent="0">
              <a:buNone/>
            </a:pPr>
            <a:r>
              <a:rPr lang="nl-NL" dirty="0" smtClean="0"/>
              <a:t>1.7 Mineralen</a:t>
            </a:r>
          </a:p>
          <a:p>
            <a:pPr marL="0" indent="0">
              <a:buNone/>
            </a:pPr>
            <a:r>
              <a:rPr lang="nl-NL" dirty="0" smtClean="0"/>
              <a:t>1.8 Vitaminen</a:t>
            </a:r>
          </a:p>
          <a:p>
            <a:pPr marL="0" indent="0">
              <a:buNone/>
            </a:pPr>
            <a:r>
              <a:rPr lang="nl-NL" smtClean="0"/>
              <a:t>1.9 </a:t>
            </a:r>
            <a:r>
              <a:rPr lang="nl-NL" dirty="0" smtClean="0"/>
              <a:t>Verwerkingsopdracht 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Voedingsstoffen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Voedingsstoffen</a:t>
            </a:r>
            <a:r>
              <a:rPr lang="en-US" sz="4000" dirty="0" smtClean="0"/>
              <a:t> 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3371397"/>
          </a:xfrm>
        </p:spPr>
        <p:txBody>
          <a:bodyPr/>
          <a:lstStyle/>
          <a:p>
            <a:pPr marL="363538" indent="-363538"/>
            <a:r>
              <a:rPr lang="nl-NL" dirty="0" smtClean="0"/>
              <a:t>Volledig voer bestaat uit 6 voedingsstoffen:</a:t>
            </a:r>
          </a:p>
          <a:p>
            <a:pPr marL="363538" indent="-363538">
              <a:buNone/>
            </a:pPr>
            <a:r>
              <a:rPr lang="nl-NL" dirty="0" smtClean="0"/>
              <a:t>	water, eiwitten, vetten, koolhydraten, mineralen en vitaminen</a:t>
            </a:r>
          </a:p>
          <a:p>
            <a:pPr marL="0" indent="0">
              <a:buNone/>
            </a:pPr>
            <a:endParaRPr lang="nl-NL" dirty="0"/>
          </a:p>
          <a:p>
            <a:pPr marL="363538" indent="-363538"/>
            <a:r>
              <a:rPr lang="nl-NL" dirty="0" smtClean="0"/>
              <a:t>Via Weende-analyse worden diervoeders opgesplitst.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 marL="363538" indent="-363538"/>
            <a:r>
              <a:rPr lang="nl-NL" dirty="0" smtClean="0"/>
              <a:t>Gehaltes van de voedingsstoffen worden hiermee bepaald.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6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Voedingsstoffen</a:t>
            </a:r>
            <a:r>
              <a:rPr lang="en-US" sz="4000" dirty="0" smtClean="0"/>
              <a:t> 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7942" y="1825625"/>
            <a:ext cx="10395857" cy="4351338"/>
          </a:xfrm>
        </p:spPr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Voer </a:t>
            </a:r>
            <a:r>
              <a:rPr lang="nl-NL" dirty="0"/>
              <a:t>is </a:t>
            </a:r>
            <a:r>
              <a:rPr lang="nl-NL" dirty="0" smtClean="0"/>
              <a:t>grofweg opgebouwd </a:t>
            </a:r>
            <a:r>
              <a:rPr lang="nl-NL" dirty="0"/>
              <a:t>uit </a:t>
            </a:r>
            <a:r>
              <a:rPr lang="nl-NL" b="1" dirty="0"/>
              <a:t>droge stof </a:t>
            </a:r>
            <a:r>
              <a:rPr lang="nl-NL" dirty="0"/>
              <a:t>en </a:t>
            </a:r>
            <a:r>
              <a:rPr lang="nl-NL" b="1" dirty="0" smtClean="0"/>
              <a:t>wate</a:t>
            </a:r>
            <a:r>
              <a:rPr lang="nl-NL" dirty="0" smtClean="0"/>
              <a:t>r. </a:t>
            </a:r>
          </a:p>
          <a:p>
            <a:pPr marL="363538" indent="-363538"/>
            <a:endParaRPr lang="nl-NL" dirty="0"/>
          </a:p>
          <a:p>
            <a:pPr marL="363538" indent="-363538"/>
            <a:r>
              <a:rPr lang="nl-NL" dirty="0" smtClean="0"/>
              <a:t>Droge stof blijft over na verdamping van water.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1026" name="Picture 2" descr="Z:\Ontwikkelcentrum\oud\Dierverzorging-Voeding\06-illustraties\11_naar beeldbank\illustraties\arkamedia\930070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2324" y="3429001"/>
            <a:ext cx="4271230" cy="320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8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Voedingsstoffen</a:t>
            </a:r>
            <a:r>
              <a:rPr lang="en-US" sz="4000" dirty="0" smtClean="0"/>
              <a:t> 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3428" y="1825625"/>
            <a:ext cx="10410371" cy="4351338"/>
          </a:xfrm>
        </p:spPr>
        <p:txBody>
          <a:bodyPr>
            <a:normAutofit/>
          </a:bodyPr>
          <a:lstStyle/>
          <a:p>
            <a:pPr marL="363538" indent="-363538"/>
            <a:r>
              <a:rPr lang="nl-NL" b="1" dirty="0" smtClean="0">
                <a:sym typeface="Wingdings" panose="05000000000000000000" pitchFamily="2" charset="2"/>
              </a:rPr>
              <a:t>Organische </a:t>
            </a:r>
            <a:r>
              <a:rPr lang="nl-NL" b="1" dirty="0">
                <a:sym typeface="Wingdings" panose="05000000000000000000" pitchFamily="2" charset="2"/>
              </a:rPr>
              <a:t>stof </a:t>
            </a:r>
            <a:r>
              <a:rPr lang="nl-NL" dirty="0">
                <a:sym typeface="Wingdings" panose="05000000000000000000" pitchFamily="2" charset="2"/>
              </a:rPr>
              <a:t>komt </a:t>
            </a:r>
            <a:r>
              <a:rPr lang="nl-NL" dirty="0" smtClean="0">
                <a:sym typeface="Wingdings" panose="05000000000000000000" pitchFamily="2" charset="2"/>
              </a:rPr>
              <a:t>uit de natuur: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nl-NL" dirty="0">
                <a:sym typeface="Wingdings" panose="05000000000000000000" pitchFamily="2" charset="2"/>
              </a:rPr>
              <a:t>	</a:t>
            </a:r>
            <a:r>
              <a:rPr lang="nl-NL" dirty="0" smtClean="0">
                <a:sym typeface="Wingdings" panose="05000000000000000000" pitchFamily="2" charset="2"/>
              </a:rPr>
              <a:t>(ruw)eiwitten*, (ruw)vetten** </a:t>
            </a:r>
            <a:r>
              <a:rPr lang="nl-NL" dirty="0">
                <a:sym typeface="Wingdings" panose="05000000000000000000" pitchFamily="2" charset="2"/>
              </a:rPr>
              <a:t>en </a:t>
            </a:r>
            <a:r>
              <a:rPr lang="nl-NL" dirty="0" smtClean="0">
                <a:sym typeface="Wingdings" panose="05000000000000000000" pitchFamily="2" charset="2"/>
              </a:rPr>
              <a:t>koolhydraten 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b="1" dirty="0" smtClean="0"/>
              <a:t>Anorganische</a:t>
            </a:r>
            <a:r>
              <a:rPr lang="nl-NL" dirty="0" smtClean="0"/>
              <a:t> </a:t>
            </a:r>
            <a:r>
              <a:rPr lang="nl-NL" dirty="0"/>
              <a:t>stof is niet levend </a:t>
            </a:r>
            <a:r>
              <a:rPr lang="nl-NL" dirty="0" smtClean="0"/>
              <a:t>materiaal:</a:t>
            </a:r>
            <a:r>
              <a:rPr lang="nl-NL" dirty="0"/>
              <a:t> </a:t>
            </a:r>
            <a:r>
              <a:rPr lang="nl-NL" dirty="0" smtClean="0"/>
              <a:t>mineralen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nl-NL" dirty="0" smtClean="0"/>
              <a:t>	Na </a:t>
            </a:r>
            <a:r>
              <a:rPr lang="nl-NL" dirty="0"/>
              <a:t>verbranding blijft </a:t>
            </a:r>
            <a:r>
              <a:rPr lang="nl-NL" dirty="0" smtClean="0"/>
              <a:t>ruwe as over.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>
              <a:buNone/>
            </a:pPr>
            <a:r>
              <a:rPr lang="nl-NL" dirty="0" smtClean="0"/>
              <a:t>*	Ruw </a:t>
            </a:r>
            <a:r>
              <a:rPr lang="nl-NL" dirty="0"/>
              <a:t>eiwit </a:t>
            </a:r>
            <a:r>
              <a:rPr lang="nl-NL" dirty="0" smtClean="0"/>
              <a:t>gemeten op </a:t>
            </a:r>
            <a:r>
              <a:rPr lang="nl-NL" dirty="0"/>
              <a:t>basis van </a:t>
            </a:r>
            <a:r>
              <a:rPr lang="nl-NL" dirty="0" smtClean="0"/>
              <a:t>hoeveelheid </a:t>
            </a:r>
            <a:r>
              <a:rPr lang="nl-NL" dirty="0"/>
              <a:t>stikstof (N</a:t>
            </a:r>
            <a:r>
              <a:rPr lang="nl-NL" dirty="0" smtClean="0"/>
              <a:t>)</a:t>
            </a:r>
          </a:p>
          <a:p>
            <a:pPr marL="363538" indent="-363538">
              <a:buNone/>
            </a:pPr>
            <a:r>
              <a:rPr lang="nl-NL" dirty="0" smtClean="0"/>
              <a:t>**	Ruw </a:t>
            </a:r>
            <a:r>
              <a:rPr lang="nl-NL" dirty="0"/>
              <a:t>vet </a:t>
            </a:r>
            <a:r>
              <a:rPr lang="nl-NL" dirty="0" smtClean="0"/>
              <a:t>is inclusief de in vet oplosbare vitaminen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4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Water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Water is onmisbaar </a:t>
            </a:r>
            <a:r>
              <a:rPr lang="nl-NL" dirty="0" smtClean="0"/>
              <a:t>voor </a:t>
            </a:r>
            <a:r>
              <a:rPr lang="nl-NL" dirty="0"/>
              <a:t>functies in het </a:t>
            </a:r>
            <a:r>
              <a:rPr lang="nl-NL" dirty="0" smtClean="0"/>
              <a:t>lichaam: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als bouwstof (60-70% is water)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 </a:t>
            </a:r>
            <a:r>
              <a:rPr lang="nl-NL" dirty="0"/>
              <a:t>transport van voedingsstoffen en </a:t>
            </a:r>
            <a:r>
              <a:rPr lang="nl-NL" dirty="0" smtClean="0"/>
              <a:t>afvalstoffen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 </a:t>
            </a:r>
            <a:r>
              <a:rPr lang="nl-NL" dirty="0"/>
              <a:t>de </a:t>
            </a:r>
            <a:r>
              <a:rPr lang="nl-NL" dirty="0" smtClean="0"/>
              <a:t>warmteregulatie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 </a:t>
            </a:r>
            <a:r>
              <a:rPr lang="nl-NL" dirty="0"/>
              <a:t>melkproductie en </a:t>
            </a:r>
            <a:r>
              <a:rPr lang="nl-NL" dirty="0" smtClean="0"/>
              <a:t>groei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 </a:t>
            </a:r>
            <a:r>
              <a:rPr lang="nl-NL" dirty="0"/>
              <a:t>verschillende </a:t>
            </a:r>
            <a:r>
              <a:rPr lang="nl-NL" dirty="0" smtClean="0"/>
              <a:t>processen </a:t>
            </a:r>
            <a:r>
              <a:rPr lang="nl-NL" dirty="0"/>
              <a:t>in het </a:t>
            </a:r>
            <a:r>
              <a:rPr lang="nl-NL" dirty="0" smtClean="0"/>
              <a:t>lichaam</a:t>
            </a:r>
          </a:p>
          <a:p>
            <a:pPr marL="0" indent="0">
              <a:buNone/>
            </a:pPr>
            <a:r>
              <a:rPr lang="nl-NL" dirty="0" smtClean="0"/>
              <a:t>  (chemische </a:t>
            </a:r>
            <a:r>
              <a:rPr lang="nl-NL" dirty="0"/>
              <a:t>omzettingen </a:t>
            </a:r>
            <a:r>
              <a:rPr lang="nl-NL" dirty="0" smtClean="0"/>
              <a:t>in cellen</a:t>
            </a:r>
            <a:r>
              <a:rPr lang="nl-NL" dirty="0"/>
              <a:t>)</a:t>
            </a: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Water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 smtClean="0"/>
              <a:t>Een dier krijgt water binnen via voer en drinkwater.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Soort voer bepaalt hoeveelheid water: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droogvoer </a:t>
            </a:r>
            <a:r>
              <a:rPr lang="nl-NL" dirty="0"/>
              <a:t>bevat </a:t>
            </a:r>
            <a:r>
              <a:rPr lang="nl-NL" dirty="0" smtClean="0"/>
              <a:t>10</a:t>
            </a:r>
            <a:r>
              <a:rPr lang="nl-NL" dirty="0"/>
              <a:t>% </a:t>
            </a:r>
            <a:r>
              <a:rPr lang="nl-NL" dirty="0" smtClean="0"/>
              <a:t>water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blikvoer bevat </a:t>
            </a:r>
            <a:r>
              <a:rPr lang="nl-NL" dirty="0"/>
              <a:t>80% </a:t>
            </a:r>
            <a:r>
              <a:rPr lang="nl-NL" dirty="0" smtClean="0"/>
              <a:t>water</a:t>
            </a:r>
          </a:p>
          <a:p>
            <a:endParaRPr lang="nl-NL" dirty="0"/>
          </a:p>
          <a:p>
            <a:pPr marL="363538" indent="-363538"/>
            <a:r>
              <a:rPr lang="nl-NL" dirty="0" smtClean="0"/>
              <a:t>Niet &gt;80% water in voeding. Wel verzadigd gevoel, onvoldoende droge stof opname. Dit kan leiden tot tekorten.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0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1.4 </a:t>
            </a:r>
            <a:r>
              <a:rPr lang="en-US" sz="4000" dirty="0" err="1" smtClean="0"/>
              <a:t>Eiwitten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Het belang van eiwitten, ook wel proteïnen: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groei en herstel lichaam, ook wel bouwstof </a:t>
            </a:r>
          </a:p>
          <a:p>
            <a:r>
              <a:rPr lang="nl-NL" dirty="0"/>
              <a:t>s</a:t>
            </a:r>
            <a:r>
              <a:rPr lang="nl-NL" dirty="0" smtClean="0"/>
              <a:t>maakmaker in voeding </a:t>
            </a:r>
          </a:p>
          <a:p>
            <a:r>
              <a:rPr lang="nl-NL" dirty="0"/>
              <a:t>b</a:t>
            </a:r>
            <a:r>
              <a:rPr lang="nl-NL" dirty="0" smtClean="0"/>
              <a:t>ij verbranding eiwitten komt energie vrij 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Hoeveelheid eiwit </a:t>
            </a:r>
            <a:r>
              <a:rPr lang="nl-NL" dirty="0"/>
              <a:t>op verpakking </a:t>
            </a:r>
            <a:r>
              <a:rPr lang="nl-NL" dirty="0" smtClean="0"/>
              <a:t>= percentage ruw eiwit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2050" name="Picture 2" descr="Z:\Ontwikkelcentrum\oud\Dierverzorging-Voeding\06-illustraties\11_naar beeldbank\illustraties\arkamedia\9300701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0524" y="2734407"/>
            <a:ext cx="3608592" cy="270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6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1.4 </a:t>
            </a:r>
            <a:r>
              <a:rPr lang="en-US" sz="4000" dirty="0" err="1" smtClean="0"/>
              <a:t>Eiwitten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-363538"/>
            <a:r>
              <a:rPr lang="nl-NL" dirty="0" smtClean="0"/>
              <a:t>Eiwitten zijn </a:t>
            </a:r>
            <a:r>
              <a:rPr lang="nl-NL" dirty="0"/>
              <a:t>opgebouwd </a:t>
            </a:r>
            <a:r>
              <a:rPr lang="nl-NL" dirty="0" smtClean="0"/>
              <a:t>uit aminozuren.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Soorten aminozuren: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essentiële: kan dier niet aanmaken, inname via voeding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semi-essentiële: kan </a:t>
            </a:r>
            <a:r>
              <a:rPr lang="nl-NL" dirty="0" smtClean="0"/>
              <a:t>dier </a:t>
            </a:r>
            <a:r>
              <a:rPr lang="nl-NL" dirty="0"/>
              <a:t>maken uit essentiële aminozuren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niet-essentiële aminozuren: kan dier zelf aanmaken in lever</a:t>
            </a:r>
          </a:p>
          <a:p>
            <a:endParaRPr lang="nl-NL" dirty="0" smtClean="0"/>
          </a:p>
          <a:p>
            <a:pPr marL="363538" indent="-363538"/>
            <a:r>
              <a:rPr lang="nl-NL" dirty="0" smtClean="0"/>
              <a:t>Veel essentiële aminozuren</a:t>
            </a:r>
            <a:r>
              <a:rPr lang="nl-NL" dirty="0"/>
              <a:t> </a:t>
            </a:r>
            <a:r>
              <a:rPr lang="nl-NL" dirty="0" smtClean="0"/>
              <a:t>= hoge kwaliteit eiwit</a:t>
            </a:r>
          </a:p>
          <a:p>
            <a:pPr marL="363538" indent="-363538">
              <a:buNone/>
            </a:pPr>
            <a:r>
              <a:rPr lang="nl-NL" dirty="0" smtClean="0"/>
              <a:t>	(de </a:t>
            </a:r>
            <a:r>
              <a:rPr lang="nl-NL" dirty="0"/>
              <a:t>biologische waarde) </a:t>
            </a: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Voedingssstoffen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3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6</TotalTime>
  <Words>658</Words>
  <Application>Microsoft Office PowerPoint</Application>
  <PresentationFormat>Aangepast</PresentationFormat>
  <Paragraphs>204</Paragraphs>
  <Slides>18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0" baseType="lpstr">
      <vt:lpstr>Office-thema</vt:lpstr>
      <vt:lpstr>Aangepast ontwerp</vt:lpstr>
      <vt:lpstr>Module Voeding</vt:lpstr>
      <vt:lpstr>1. Voedingsstoffen </vt:lpstr>
      <vt:lpstr>1.2 Voedingsstoffen  </vt:lpstr>
      <vt:lpstr>1.2 Voedingsstoffen  </vt:lpstr>
      <vt:lpstr>1.2 Voedingsstoffen  </vt:lpstr>
      <vt:lpstr>1.3 Water </vt:lpstr>
      <vt:lpstr>1.3 Water </vt:lpstr>
      <vt:lpstr>1.4 Eiwitten</vt:lpstr>
      <vt:lpstr>1.4 Eiwitten</vt:lpstr>
      <vt:lpstr>1.5 Vetten </vt:lpstr>
      <vt:lpstr>1.5 Vetten </vt:lpstr>
      <vt:lpstr>1.5 Vetten </vt:lpstr>
      <vt:lpstr>1.6 Koolhydraten </vt:lpstr>
      <vt:lpstr>1.6 Koolhydraten </vt:lpstr>
      <vt:lpstr>1.7 Mineralen  </vt:lpstr>
      <vt:lpstr>1.8 Vitaminen</vt:lpstr>
      <vt:lpstr>1.8 Vitaminen</vt:lpstr>
      <vt:lpstr>1.9 Verwerkingsvragen </vt:lpstr>
    </vt:vector>
  </TitlesOfParts>
  <Company>Corporate Desktop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Edwin Kaptein</cp:lastModifiedBy>
  <cp:revision>82</cp:revision>
  <dcterms:created xsi:type="dcterms:W3CDTF">2018-01-29T13:04:35Z</dcterms:created>
  <dcterms:modified xsi:type="dcterms:W3CDTF">2018-04-24T07:56:19Z</dcterms:modified>
</cp:coreProperties>
</file>