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1" r:id="rId2"/>
  </p:sldMasterIdLst>
  <p:notesMasterIdLst>
    <p:notesMasterId r:id="rId21"/>
  </p:notesMasterIdLst>
  <p:sldIdLst>
    <p:sldId id="256" r:id="rId3"/>
    <p:sldId id="257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9B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04"/>
    <p:restoredTop sz="75489" autoAdjust="0"/>
  </p:normalViewPr>
  <p:slideViewPr>
    <p:cSldViewPr snapToGrid="0" snapToObjects="1">
      <p:cViewPr varScale="1">
        <p:scale>
          <a:sx n="87" d="100"/>
          <a:sy n="87" d="100"/>
        </p:scale>
        <p:origin x="-470" y="-9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1087EF-0553-42DF-893A-91C634DE6385}" type="datetimeFigureOut">
              <a:rPr lang="nl-NL" smtClean="0"/>
              <a:t>24-4-2018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70F0D5-052A-4191-8EA4-C346C2E5734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83653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856759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09695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17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670138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18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05712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653616"/>
            <a:ext cx="9144000" cy="2387600"/>
          </a:xfrm>
        </p:spPr>
        <p:txBody>
          <a:bodyPr anchor="b">
            <a:normAutofit/>
          </a:bodyPr>
          <a:lstStyle>
            <a:lvl1pPr algn="ctr">
              <a:defRPr sz="7200">
                <a:solidFill>
                  <a:srgbClr val="1F9BDE"/>
                </a:solidFill>
                <a:latin typeface="DIN Condensed" charset="0"/>
                <a:ea typeface="DIN Condensed" charset="0"/>
                <a:cs typeface="DIN Condensed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133291"/>
            <a:ext cx="9144000" cy="1655762"/>
          </a:xfrm>
        </p:spPr>
        <p:txBody>
          <a:bodyPr/>
          <a:lstStyle>
            <a:lvl1pPr marL="0" indent="0" algn="ctr">
              <a:buNone/>
              <a:defRPr sz="2400" b="0" i="0">
                <a:latin typeface="Avenir Book" charset="0"/>
                <a:ea typeface="Avenir Book" charset="0"/>
                <a:cs typeface="Avenir Book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 dirty="0"/>
          </a:p>
        </p:txBody>
      </p:sp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80029" y="5296636"/>
            <a:ext cx="3252987" cy="922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37968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24-4-2018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60846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24-4-2018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410850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24-4-2018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31371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24-4-2018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5365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900000">
            <a:off x="8745415" y="3750408"/>
            <a:ext cx="3680069" cy="3680069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800">
                <a:solidFill>
                  <a:srgbClr val="1F9BDE"/>
                </a:solidFill>
                <a:latin typeface="DIN Condensed" charset="0"/>
                <a:ea typeface="DIN Condensed" charset="0"/>
                <a:cs typeface="DIN Condensed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28600" indent="-228600">
              <a:buFont typeface="Wingdings" charset="2"/>
              <a:buChar char="§"/>
              <a:defRPr b="0" i="0">
                <a:latin typeface="Avenir Book" charset="0"/>
                <a:ea typeface="Avenir Book" charset="0"/>
                <a:cs typeface="Avenir Book" charset="0"/>
              </a:defRPr>
            </a:lvl1pPr>
            <a:lvl2pPr marL="685800" indent="-228600">
              <a:buFont typeface="Wingdings" charset="2"/>
              <a:buChar char="§"/>
              <a:defRPr b="0" i="0">
                <a:latin typeface="Avenir Book" charset="0"/>
                <a:ea typeface="Avenir Book" charset="0"/>
                <a:cs typeface="Avenir Book" charset="0"/>
              </a:defRPr>
            </a:lvl2pPr>
            <a:lvl3pPr marL="1143000" indent="-228600">
              <a:buFont typeface="Wingdings" charset="2"/>
              <a:buChar char="§"/>
              <a:defRPr b="0" i="0">
                <a:latin typeface="Avenir Book" charset="0"/>
                <a:ea typeface="Avenir Book" charset="0"/>
                <a:cs typeface="Avenir Book" charset="0"/>
              </a:defRPr>
            </a:lvl3pPr>
            <a:lvl4pPr marL="1600200" indent="-228600">
              <a:buFont typeface="Wingdings" charset="2"/>
              <a:buChar char="§"/>
              <a:defRPr b="0" i="0">
                <a:latin typeface="Avenir Book" charset="0"/>
                <a:ea typeface="Avenir Book" charset="0"/>
                <a:cs typeface="Avenir Book" charset="0"/>
              </a:defRPr>
            </a:lvl4pPr>
            <a:lvl5pPr marL="2057400" indent="-228600">
              <a:buFont typeface="Wingdings" charset="2"/>
              <a:buChar char="§"/>
              <a:defRPr b="0" i="0">
                <a:latin typeface="Avenir Book" charset="0"/>
                <a:ea typeface="Avenir Book" charset="0"/>
                <a:cs typeface="Avenir Book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dirty="0" smtClean="0"/>
              <a:t>Titel Kenniskiem</a:t>
            </a:r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dirty="0" smtClean="0"/>
              <a:t>Titel Hoofdstuk</a:t>
            </a:r>
            <a:endParaRPr lang="nl-NL" dirty="0"/>
          </a:p>
        </p:txBody>
      </p:sp>
      <p:sp>
        <p:nvSpPr>
          <p:cNvPr id="11" name="Tijdelijke aanduiding voor tekst 10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6356350"/>
            <a:ext cx="2743200" cy="365125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rgbClr val="1F9BDE"/>
                </a:solidFill>
              </a:defRPr>
            </a:lvl1pPr>
          </a:lstStyle>
          <a:p>
            <a:pPr lvl="0"/>
            <a:r>
              <a:rPr lang="nl-NL" dirty="0" smtClean="0"/>
              <a:t>Titel Kenniskiem</a:t>
            </a:r>
            <a:endParaRPr lang="nl-NL" dirty="0"/>
          </a:p>
        </p:txBody>
      </p:sp>
      <p:sp>
        <p:nvSpPr>
          <p:cNvPr id="13" name="Tijdelijke aanduiding voor tekst 12"/>
          <p:cNvSpPr>
            <a:spLocks noGrp="1"/>
          </p:cNvSpPr>
          <p:nvPr>
            <p:ph type="body" sz="quarter" idx="14" hasCustomPrompt="1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>
            <a:lvl1pPr marL="0" indent="0" algn="r">
              <a:buNone/>
              <a:defRPr sz="1400">
                <a:solidFill>
                  <a:srgbClr val="1F9BDE"/>
                </a:solidFill>
              </a:defRPr>
            </a:lvl1pPr>
          </a:lstStyle>
          <a:p>
            <a:pPr lvl="0"/>
            <a:r>
              <a:rPr lang="nl-NL" dirty="0" smtClean="0"/>
              <a:t>Titel hoofdstuk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868142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24-4-2018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1220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24-4-2018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26208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24-4-2018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7473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24-4-2018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83070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24-4-2018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17139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24-4-2018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7770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24-4-2018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3344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ABFA54-F40C-8041-B70B-973F0B56D9B8}" type="datetimeFigureOut">
              <a:rPr lang="nl-NL" smtClean="0"/>
              <a:t>24-4-2018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312C79-C462-234E-A35C-93AED18ADBC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1240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3C2C0E-B441-429A-A2E5-A434B4231498}" type="datetimeFigureOut">
              <a:rPr lang="nl-NL" smtClean="0"/>
              <a:t>24-4-2018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60459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653616"/>
            <a:ext cx="9144000" cy="1784784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tx1"/>
                </a:solidFill>
              </a:rPr>
              <a:t>Module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err="1" smtClean="0"/>
              <a:t>Voeding</a:t>
            </a:r>
            <a:endParaRPr lang="nl-NL" sz="48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2726891"/>
            <a:ext cx="9144000" cy="1655762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sz="3600" b="1" dirty="0" err="1" smtClean="0"/>
              <a:t>Hoofdstuk</a:t>
            </a:r>
            <a:r>
              <a:rPr lang="en-US" sz="3600" b="1" dirty="0" smtClean="0"/>
              <a:t> 1</a:t>
            </a:r>
            <a:endParaRPr lang="en-US" sz="3600" b="1" dirty="0"/>
          </a:p>
          <a:p>
            <a:r>
              <a:rPr lang="en-US" sz="3600" b="1" dirty="0" smtClean="0"/>
              <a:t> </a:t>
            </a:r>
            <a:r>
              <a:rPr lang="en-US" sz="3600" b="1" dirty="0" err="1" smtClean="0"/>
              <a:t>Voedingsstoffen</a:t>
            </a:r>
            <a:r>
              <a:rPr lang="en-US" sz="3600" b="1" dirty="0" smtClean="0"/>
              <a:t> </a:t>
            </a:r>
            <a:endParaRPr lang="nl-NL" sz="3600" b="1" dirty="0"/>
          </a:p>
        </p:txBody>
      </p:sp>
    </p:spTree>
    <p:extLst>
      <p:ext uri="{BB962C8B-B14F-4D97-AF65-F5344CB8AC3E}">
        <p14:creationId xmlns:p14="http://schemas.microsoft.com/office/powerpoint/2010/main" val="1958275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1.5 </a:t>
            </a:r>
            <a:r>
              <a:rPr lang="en-US" sz="4000" dirty="0" err="1"/>
              <a:t>V</a:t>
            </a:r>
            <a:r>
              <a:rPr lang="en-US" sz="4000" dirty="0" err="1" smtClean="0"/>
              <a:t>etten</a:t>
            </a:r>
            <a:r>
              <a:rPr lang="en-US" sz="4000" dirty="0" smtClean="0"/>
              <a:t> 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3538" indent="-363538"/>
            <a:r>
              <a:rPr lang="nl-NL" dirty="0" smtClean="0"/>
              <a:t>Het belang van vetten, ook wel lipiden:</a:t>
            </a:r>
          </a:p>
          <a:p>
            <a:pPr marL="0" indent="0">
              <a:buNone/>
            </a:pPr>
            <a:endParaRPr lang="nl-NL" dirty="0" smtClean="0"/>
          </a:p>
          <a:p>
            <a:pPr marL="363538" indent="-363538">
              <a:buFont typeface="Wingdings" panose="05000000000000000000" pitchFamily="2" charset="2"/>
              <a:buChar char="Ø"/>
            </a:pPr>
            <a:r>
              <a:rPr lang="nl-NL" dirty="0" smtClean="0"/>
              <a:t>leveren energie, ook wel brandstof </a:t>
            </a:r>
          </a:p>
          <a:p>
            <a:pPr marL="363538" indent="-363538">
              <a:buFont typeface="Wingdings" panose="05000000000000000000" pitchFamily="2" charset="2"/>
              <a:buChar char="Ø"/>
            </a:pPr>
            <a:r>
              <a:rPr lang="nl-NL" dirty="0" smtClean="0"/>
              <a:t>bevatten essentiële vetzuren</a:t>
            </a:r>
          </a:p>
          <a:p>
            <a:pPr marL="363538" indent="-363538">
              <a:buFont typeface="Wingdings" panose="05000000000000000000" pitchFamily="2" charset="2"/>
              <a:buChar char="Ø"/>
            </a:pPr>
            <a:r>
              <a:rPr lang="nl-NL" dirty="0"/>
              <a:t>b</a:t>
            </a:r>
            <a:r>
              <a:rPr lang="nl-NL" dirty="0" smtClean="0"/>
              <a:t>evatten opgeloste vitaminen ( A, D</a:t>
            </a:r>
            <a:r>
              <a:rPr lang="nl-NL" dirty="0"/>
              <a:t>, E ,</a:t>
            </a:r>
            <a:r>
              <a:rPr lang="nl-NL" dirty="0" smtClean="0"/>
              <a:t> </a:t>
            </a:r>
            <a:r>
              <a:rPr lang="nl-NL" dirty="0"/>
              <a:t>K</a:t>
            </a:r>
            <a:r>
              <a:rPr lang="nl-NL" dirty="0" smtClean="0"/>
              <a:t>)</a:t>
            </a:r>
          </a:p>
          <a:p>
            <a:pPr marL="363538" indent="-363538">
              <a:buFont typeface="Wingdings" panose="05000000000000000000" pitchFamily="2" charset="2"/>
              <a:buChar char="Ø"/>
            </a:pPr>
            <a:r>
              <a:rPr lang="nl-NL" dirty="0" smtClean="0"/>
              <a:t>verhogen de smakelijkheid van </a:t>
            </a:r>
            <a:r>
              <a:rPr lang="nl-NL" dirty="0"/>
              <a:t>het </a:t>
            </a:r>
            <a:r>
              <a:rPr lang="nl-NL" dirty="0" smtClean="0"/>
              <a:t>voer</a:t>
            </a:r>
          </a:p>
          <a:p>
            <a:endParaRPr lang="nl-NL" dirty="0"/>
          </a:p>
          <a:p>
            <a:pPr marL="363538" indent="-363538"/>
            <a:r>
              <a:rPr lang="nl-NL" dirty="0" smtClean="0"/>
              <a:t>Hoeveelheid vet op verpakking = percentage ruw vet</a:t>
            </a:r>
          </a:p>
          <a:p>
            <a:endParaRPr lang="nl-NL" dirty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 smtClean="0"/>
              <a:t>Voeding</a:t>
            </a:r>
            <a:r>
              <a:rPr lang="en-US" dirty="0" smtClean="0"/>
              <a:t> 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1. </a:t>
            </a:r>
            <a:r>
              <a:rPr lang="en-US" dirty="0" err="1" smtClean="0"/>
              <a:t>Voedingssstoffen</a:t>
            </a:r>
            <a:r>
              <a:rPr lang="en-US" dirty="0" smtClean="0"/>
              <a:t>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42843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1.5 </a:t>
            </a:r>
            <a:r>
              <a:rPr lang="en-US" sz="4000" dirty="0" err="1"/>
              <a:t>V</a:t>
            </a:r>
            <a:r>
              <a:rPr lang="en-US" sz="4000" dirty="0" err="1" smtClean="0"/>
              <a:t>etten</a:t>
            </a:r>
            <a:r>
              <a:rPr lang="en-US" sz="4000" dirty="0" smtClean="0"/>
              <a:t> 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3538" indent="-363538"/>
            <a:r>
              <a:rPr lang="nl-NL" dirty="0" smtClean="0"/>
              <a:t>Vetten zijn opgebouwd uit vetzuren:</a:t>
            </a:r>
          </a:p>
          <a:p>
            <a:pPr marL="363538" indent="-363538">
              <a:buFont typeface="Wingdings" panose="05000000000000000000" pitchFamily="2" charset="2"/>
              <a:buChar char="Ø"/>
            </a:pPr>
            <a:r>
              <a:rPr lang="nl-NL" dirty="0"/>
              <a:t>e</a:t>
            </a:r>
            <a:r>
              <a:rPr lang="nl-NL" dirty="0" smtClean="0"/>
              <a:t>ssentiële vetzuren: kan </a:t>
            </a:r>
            <a:r>
              <a:rPr lang="nl-NL" dirty="0"/>
              <a:t>dier zelf niet aanmaken, inname via </a:t>
            </a:r>
            <a:r>
              <a:rPr lang="nl-NL" dirty="0" smtClean="0"/>
              <a:t>voeding</a:t>
            </a:r>
          </a:p>
          <a:p>
            <a:pPr marL="363538" indent="-363538">
              <a:buFont typeface="Wingdings" panose="05000000000000000000" pitchFamily="2" charset="2"/>
              <a:buChar char="Ø"/>
            </a:pPr>
            <a:r>
              <a:rPr lang="nl-NL" dirty="0" smtClean="0"/>
              <a:t>niet-essentiële vetzuren</a:t>
            </a:r>
            <a:r>
              <a:rPr lang="nl-NL" dirty="0"/>
              <a:t>: kan dier zelf </a:t>
            </a:r>
            <a:r>
              <a:rPr lang="nl-NL" dirty="0" smtClean="0"/>
              <a:t>aanmaken</a:t>
            </a:r>
          </a:p>
          <a:p>
            <a:endParaRPr lang="nl-NL" dirty="0"/>
          </a:p>
          <a:p>
            <a:pPr marL="363538" indent="-363538"/>
            <a:r>
              <a:rPr lang="nl-NL" dirty="0" smtClean="0"/>
              <a:t>De essentiële vetzuren verschillen </a:t>
            </a:r>
            <a:r>
              <a:rPr lang="nl-NL" dirty="0"/>
              <a:t>per </a:t>
            </a:r>
            <a:r>
              <a:rPr lang="nl-NL" dirty="0" smtClean="0"/>
              <a:t>diersoort.</a:t>
            </a:r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  <a:p>
            <a:endParaRPr lang="nl-NL" dirty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 smtClean="0"/>
              <a:t>Voeding</a:t>
            </a:r>
            <a:r>
              <a:rPr lang="en-US" dirty="0" smtClean="0"/>
              <a:t> 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1. </a:t>
            </a:r>
            <a:r>
              <a:rPr lang="en-US" dirty="0" err="1" smtClean="0"/>
              <a:t>Voedingssstoffen</a:t>
            </a:r>
            <a:r>
              <a:rPr lang="en-US" dirty="0" smtClean="0"/>
              <a:t>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78967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1.5 </a:t>
            </a:r>
            <a:r>
              <a:rPr lang="en-US" sz="4000" dirty="0" err="1"/>
              <a:t>V</a:t>
            </a:r>
            <a:r>
              <a:rPr lang="en-US" sz="4000" dirty="0" err="1" smtClean="0"/>
              <a:t>etten</a:t>
            </a:r>
            <a:r>
              <a:rPr lang="en-US" sz="4000" dirty="0" smtClean="0"/>
              <a:t> 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529862"/>
            <a:ext cx="10515600" cy="46471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/>
              <a:t>Verzadigd vet:</a:t>
            </a:r>
            <a:endParaRPr lang="nl-NL" b="1" dirty="0"/>
          </a:p>
          <a:p>
            <a:r>
              <a:rPr lang="nl-NL" dirty="0"/>
              <a:t>is hard bij kamertemperatuur</a:t>
            </a:r>
          </a:p>
          <a:p>
            <a:r>
              <a:rPr lang="nl-NL" dirty="0"/>
              <a:t>heeft weinig dubbele bindingen tussen </a:t>
            </a:r>
            <a:r>
              <a:rPr lang="nl-NL" dirty="0" smtClean="0"/>
              <a:t>moleculen in vetzuur</a:t>
            </a: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b="1" dirty="0"/>
              <a:t>Onverzadigd </a:t>
            </a:r>
            <a:r>
              <a:rPr lang="nl-NL" b="1" dirty="0" smtClean="0"/>
              <a:t>vet:</a:t>
            </a:r>
            <a:endParaRPr lang="nl-NL" b="1" dirty="0"/>
          </a:p>
          <a:p>
            <a:r>
              <a:rPr lang="nl-NL" dirty="0"/>
              <a:t>is zacht bij </a:t>
            </a:r>
            <a:r>
              <a:rPr lang="nl-NL" dirty="0" smtClean="0"/>
              <a:t>kamertemperatuur</a:t>
            </a:r>
            <a:endParaRPr lang="nl-NL" dirty="0"/>
          </a:p>
          <a:p>
            <a:r>
              <a:rPr lang="nl-NL" dirty="0"/>
              <a:t>heeft veel dubbele bindingen </a:t>
            </a:r>
            <a:r>
              <a:rPr lang="nl-NL" dirty="0" smtClean="0"/>
              <a:t>tussen 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moleculen </a:t>
            </a:r>
            <a:r>
              <a:rPr lang="nl-NL" dirty="0" smtClean="0"/>
              <a:t>in vetzuur</a:t>
            </a:r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  <a:p>
            <a:endParaRPr lang="nl-NL" dirty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 smtClean="0"/>
              <a:t>Voeding</a:t>
            </a:r>
            <a:r>
              <a:rPr lang="en-US" dirty="0" smtClean="0"/>
              <a:t> 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1. </a:t>
            </a:r>
            <a:r>
              <a:rPr lang="en-US" dirty="0" err="1" smtClean="0"/>
              <a:t>Voedingssstoffen</a:t>
            </a:r>
            <a:r>
              <a:rPr lang="en-US" dirty="0" smtClean="0"/>
              <a:t> </a:t>
            </a:r>
            <a:endParaRPr lang="nl-NL" dirty="0"/>
          </a:p>
        </p:txBody>
      </p:sp>
      <p:pic>
        <p:nvPicPr>
          <p:cNvPr id="3074" name="Picture 2" descr="Z:\Ontwikkelcentrum\oud\Dierverzorging-Voeding\06-illustraties\11_naar beeldbank\illustraties\arkamedia\930070104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27186" y="3306131"/>
            <a:ext cx="3826614" cy="2870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1715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1.6 </a:t>
            </a:r>
            <a:r>
              <a:rPr lang="en-US" sz="4000" dirty="0" err="1" smtClean="0"/>
              <a:t>Koolhydraten</a:t>
            </a:r>
            <a:r>
              <a:rPr lang="en-US" sz="4000" dirty="0" smtClean="0"/>
              <a:t> 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3538" indent="-363538"/>
            <a:r>
              <a:rPr lang="nl-NL" dirty="0" smtClean="0"/>
              <a:t>Verteerbare koolhydraten leveren snel energie, bv suikers en zetmeel.</a:t>
            </a:r>
          </a:p>
          <a:p>
            <a:pPr marL="0" indent="0">
              <a:buNone/>
            </a:pPr>
            <a:endParaRPr lang="nl-NL" dirty="0" smtClean="0"/>
          </a:p>
          <a:p>
            <a:pPr marL="363538" indent="-363538"/>
            <a:r>
              <a:rPr lang="nl-NL" dirty="0" smtClean="0"/>
              <a:t>Verschillende koolhydraten:</a:t>
            </a:r>
          </a:p>
          <a:p>
            <a:pPr marL="363538" indent="-363538">
              <a:buFont typeface="Wingdings" panose="05000000000000000000" pitchFamily="2" charset="2"/>
              <a:buChar char="Ø"/>
            </a:pPr>
            <a:r>
              <a:rPr lang="nl-NL" dirty="0" smtClean="0"/>
              <a:t>monosacharide: bestaat </a:t>
            </a:r>
            <a:r>
              <a:rPr lang="nl-NL" dirty="0"/>
              <a:t>uit één </a:t>
            </a:r>
            <a:r>
              <a:rPr lang="nl-NL" dirty="0" smtClean="0"/>
              <a:t>suikermolecuul</a:t>
            </a:r>
            <a:endParaRPr lang="nl-NL" dirty="0"/>
          </a:p>
          <a:p>
            <a:pPr marL="363538" indent="-363538">
              <a:buFont typeface="Wingdings" panose="05000000000000000000" pitchFamily="2" charset="2"/>
              <a:buChar char="Ø"/>
            </a:pPr>
            <a:r>
              <a:rPr lang="nl-NL" dirty="0" smtClean="0"/>
              <a:t>disachariden: bestaan uit twee verbonden monosacchariden</a:t>
            </a:r>
          </a:p>
          <a:p>
            <a:pPr marL="363538" indent="-363538">
              <a:buFont typeface="Wingdings" panose="05000000000000000000" pitchFamily="2" charset="2"/>
              <a:buChar char="Ø"/>
            </a:pPr>
            <a:r>
              <a:rPr lang="nl-NL" dirty="0" smtClean="0"/>
              <a:t>polysachariden </a:t>
            </a:r>
            <a:r>
              <a:rPr lang="nl-NL" dirty="0"/>
              <a:t>: bestaan uit </a:t>
            </a:r>
            <a:r>
              <a:rPr lang="nl-NL" dirty="0" smtClean="0"/>
              <a:t>ketens suikermoleculen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endParaRPr lang="nl-NL" dirty="0"/>
          </a:p>
          <a:p>
            <a:pPr marL="0" indent="0">
              <a:buNone/>
            </a:pPr>
            <a:endParaRPr lang="nl-NL" dirty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 smtClean="0"/>
              <a:t>Voeding</a:t>
            </a:r>
            <a:r>
              <a:rPr lang="en-US" dirty="0" smtClean="0"/>
              <a:t> 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1. </a:t>
            </a:r>
            <a:r>
              <a:rPr lang="en-US" dirty="0" err="1" smtClean="0"/>
              <a:t>Voedingssstoffen</a:t>
            </a:r>
            <a:r>
              <a:rPr lang="en-US" dirty="0" smtClean="0"/>
              <a:t>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20494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1.6 </a:t>
            </a:r>
            <a:r>
              <a:rPr lang="en-US" sz="4000" dirty="0" err="1" smtClean="0"/>
              <a:t>Koolhydraten</a:t>
            </a:r>
            <a:r>
              <a:rPr lang="en-US" sz="4000" dirty="0" smtClean="0"/>
              <a:t> 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63538" indent="-363538"/>
            <a:r>
              <a:rPr lang="nl-NL" dirty="0" smtClean="0"/>
              <a:t>Ruwe </a:t>
            </a:r>
            <a:r>
              <a:rPr lang="nl-NL" dirty="0"/>
              <a:t>celstof </a:t>
            </a:r>
            <a:r>
              <a:rPr lang="nl-NL" dirty="0" smtClean="0"/>
              <a:t>is niet of moeilijk te verteren, bv cellulose. </a:t>
            </a:r>
          </a:p>
          <a:p>
            <a:pPr marL="0" indent="0">
              <a:buNone/>
            </a:pPr>
            <a:endParaRPr lang="nl-NL" dirty="0"/>
          </a:p>
          <a:p>
            <a:pPr marL="363538" indent="-363538"/>
            <a:r>
              <a:rPr lang="nl-NL" dirty="0" smtClean="0"/>
              <a:t>Oplosbare vezels (groente en fruit):</a:t>
            </a:r>
          </a:p>
          <a:p>
            <a:pPr marL="363538" indent="-363538">
              <a:buFont typeface="Wingdings" panose="05000000000000000000" pitchFamily="2" charset="2"/>
              <a:buChar char="Ø"/>
            </a:pPr>
            <a:r>
              <a:rPr lang="nl-NL" dirty="0" smtClean="0"/>
              <a:t>moeilijk te verteren. Worden </a:t>
            </a:r>
            <a:r>
              <a:rPr lang="nl-NL" dirty="0"/>
              <a:t>wel door </a:t>
            </a:r>
            <a:r>
              <a:rPr lang="nl-NL" dirty="0" smtClean="0"/>
              <a:t>darmbacteriën benut. </a:t>
            </a:r>
          </a:p>
          <a:p>
            <a:pPr marL="363538" indent="-363538">
              <a:buFont typeface="Wingdings" panose="05000000000000000000" pitchFamily="2" charset="2"/>
              <a:buChar char="Ø"/>
            </a:pPr>
            <a:r>
              <a:rPr lang="nl-NL" dirty="0" smtClean="0"/>
              <a:t>zorgen voor goede darmflora</a:t>
            </a:r>
          </a:p>
          <a:p>
            <a:pPr marL="0" indent="0">
              <a:buNone/>
            </a:pPr>
            <a:endParaRPr lang="nl-NL" dirty="0" smtClean="0"/>
          </a:p>
          <a:p>
            <a:pPr marL="363538" indent="-363538"/>
            <a:r>
              <a:rPr lang="nl-NL" dirty="0" smtClean="0"/>
              <a:t>Onoplosbare vezels (granen):</a:t>
            </a:r>
          </a:p>
          <a:p>
            <a:pPr marL="363538" indent="-363538">
              <a:buFont typeface="Wingdings" panose="05000000000000000000" pitchFamily="2" charset="2"/>
              <a:buChar char="Ø"/>
            </a:pPr>
            <a:r>
              <a:rPr lang="nl-NL" dirty="0" smtClean="0"/>
              <a:t>stimuleren werking </a:t>
            </a:r>
            <a:r>
              <a:rPr lang="nl-NL" dirty="0" err="1" smtClean="0"/>
              <a:t>maag-darmstelsel</a:t>
            </a:r>
            <a:endParaRPr lang="nl-NL" dirty="0" smtClean="0"/>
          </a:p>
          <a:p>
            <a:pPr marL="363538" indent="-363538">
              <a:buFont typeface="Wingdings" panose="05000000000000000000" pitchFamily="2" charset="2"/>
              <a:buChar char="Ø"/>
            </a:pPr>
            <a:r>
              <a:rPr lang="nl-NL" dirty="0"/>
              <a:t>t</a:t>
            </a:r>
            <a:r>
              <a:rPr lang="nl-NL" dirty="0" smtClean="0"/>
              <a:t>ekort kan leiden tot verstopping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 smtClean="0"/>
              <a:t>Voeding</a:t>
            </a:r>
            <a:r>
              <a:rPr lang="en-US" dirty="0" smtClean="0"/>
              <a:t> 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1. </a:t>
            </a:r>
            <a:r>
              <a:rPr lang="en-US" dirty="0" err="1" smtClean="0"/>
              <a:t>Voedingssstoffen</a:t>
            </a:r>
            <a:r>
              <a:rPr lang="en-US" dirty="0" smtClean="0"/>
              <a:t>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60600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1.7 </a:t>
            </a:r>
            <a:r>
              <a:rPr lang="en-US" sz="4000" dirty="0" err="1" smtClean="0"/>
              <a:t>Mineralen</a:t>
            </a:r>
            <a:r>
              <a:rPr lang="en-US" sz="4000" dirty="0" smtClean="0"/>
              <a:t>  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dirty="0" smtClean="0"/>
              <a:t>Het belang van mineralen, ook wel zouten:</a:t>
            </a:r>
          </a:p>
          <a:p>
            <a:r>
              <a:rPr lang="nl-NL" dirty="0" smtClean="0"/>
              <a:t>bouwstof in </a:t>
            </a:r>
            <a:r>
              <a:rPr lang="nl-NL" dirty="0"/>
              <a:t>cellen </a:t>
            </a:r>
            <a:endParaRPr lang="nl-NL" dirty="0" smtClean="0"/>
          </a:p>
          <a:p>
            <a:r>
              <a:rPr lang="nl-NL" dirty="0" smtClean="0"/>
              <a:t>hulpstof bij enzymen</a:t>
            </a:r>
          </a:p>
          <a:p>
            <a:r>
              <a:rPr lang="nl-NL" dirty="0" smtClean="0"/>
              <a:t>invloed op </a:t>
            </a:r>
            <a:r>
              <a:rPr lang="nl-NL" dirty="0"/>
              <a:t>vochtverdeling </a:t>
            </a:r>
            <a:r>
              <a:rPr lang="nl-NL" dirty="0" smtClean="0"/>
              <a:t>in lichaam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 smtClean="0"/>
              <a:t>Mineralen </a:t>
            </a:r>
            <a:r>
              <a:rPr lang="nl-NL" dirty="0"/>
              <a:t>zijn te verdelen </a:t>
            </a:r>
            <a:r>
              <a:rPr lang="nl-NL" dirty="0" smtClean="0"/>
              <a:t>in:</a:t>
            </a:r>
          </a:p>
          <a:p>
            <a:r>
              <a:rPr lang="nl-NL" dirty="0" smtClean="0"/>
              <a:t>macro-elementen: heeft dier meer van nodig</a:t>
            </a:r>
          </a:p>
          <a:p>
            <a:r>
              <a:rPr lang="nl-NL" dirty="0" smtClean="0"/>
              <a:t>micro-elementen: heeft dier weinig nodig</a:t>
            </a:r>
          </a:p>
          <a:p>
            <a:pPr marL="0" indent="0">
              <a:buNone/>
            </a:pPr>
            <a:r>
              <a:rPr lang="nl-NL" dirty="0"/>
              <a:t>(sporenelementen):</a:t>
            </a:r>
            <a:endParaRPr lang="nl-NL" dirty="0" smtClean="0"/>
          </a:p>
          <a:p>
            <a:pPr marL="0" indent="0">
              <a:buNone/>
            </a:pPr>
            <a:endParaRPr lang="nl-NL" dirty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 smtClean="0"/>
              <a:t>Voeding</a:t>
            </a:r>
            <a:r>
              <a:rPr lang="en-US" dirty="0" smtClean="0"/>
              <a:t> 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1. </a:t>
            </a:r>
            <a:r>
              <a:rPr lang="en-US" dirty="0" err="1" smtClean="0"/>
              <a:t>Voedingssstoffen</a:t>
            </a:r>
            <a:r>
              <a:rPr lang="en-US" dirty="0" smtClean="0"/>
              <a:t>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06432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1.8 </a:t>
            </a:r>
            <a:r>
              <a:rPr lang="en-US" sz="4000" dirty="0" err="1" smtClean="0"/>
              <a:t>Vitaminen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63538" indent="-363538"/>
            <a:r>
              <a:rPr lang="nl-NL" sz="3000" dirty="0" smtClean="0"/>
              <a:t>Vitaminen worden opgenomen uit voeding. </a:t>
            </a:r>
            <a:endParaRPr lang="en-US" altLang="nl-NL" sz="3000" dirty="0" smtClean="0"/>
          </a:p>
          <a:p>
            <a:pPr marL="0" indent="0">
              <a:buNone/>
            </a:pPr>
            <a:endParaRPr lang="en-US" altLang="nl-NL" sz="3000" dirty="0" smtClean="0"/>
          </a:p>
          <a:p>
            <a:pPr marL="363538" indent="-363538"/>
            <a:r>
              <a:rPr lang="en-US" altLang="nl-NL" sz="3000" dirty="0" err="1" smtClean="0"/>
              <a:t>Vetoplosbare</a:t>
            </a:r>
            <a:r>
              <a:rPr lang="en-US" altLang="nl-NL" sz="3000" dirty="0" smtClean="0"/>
              <a:t> </a:t>
            </a:r>
            <a:r>
              <a:rPr lang="en-US" altLang="nl-NL" sz="3000" dirty="0" err="1"/>
              <a:t>vitamine</a:t>
            </a:r>
            <a:r>
              <a:rPr lang="en-US" altLang="nl-NL" sz="3000" dirty="0"/>
              <a:t> (ADEK</a:t>
            </a:r>
            <a:r>
              <a:rPr lang="en-US" altLang="nl-NL" sz="3000" dirty="0" smtClean="0"/>
              <a:t>):</a:t>
            </a:r>
            <a:r>
              <a:rPr lang="en-US" altLang="nl-NL" sz="3000" dirty="0" smtClean="0">
                <a:sym typeface="Wingdings" pitchFamily="2" charset="2"/>
              </a:rPr>
              <a:t> </a:t>
            </a:r>
          </a:p>
          <a:p>
            <a:pPr marL="363538" indent="-363538">
              <a:buFont typeface="Wingdings" panose="05000000000000000000" pitchFamily="2" charset="2"/>
              <a:buChar char="Ø"/>
            </a:pPr>
            <a:r>
              <a:rPr lang="en-US" altLang="nl-NL" sz="3000" dirty="0" err="1" smtClean="0"/>
              <a:t>zitten</a:t>
            </a:r>
            <a:r>
              <a:rPr lang="en-US" altLang="nl-NL" sz="3000" dirty="0" smtClean="0"/>
              <a:t> </a:t>
            </a:r>
            <a:r>
              <a:rPr lang="en-US" altLang="nl-NL" sz="3000" dirty="0"/>
              <a:t>in </a:t>
            </a:r>
            <a:r>
              <a:rPr lang="en-US" altLang="nl-NL" sz="3000" dirty="0" err="1" smtClean="0"/>
              <a:t>dierlijke</a:t>
            </a:r>
            <a:r>
              <a:rPr lang="en-US" altLang="nl-NL" sz="3000" dirty="0" smtClean="0"/>
              <a:t> </a:t>
            </a:r>
            <a:r>
              <a:rPr lang="en-US" altLang="nl-NL" sz="3000" dirty="0" err="1" smtClean="0"/>
              <a:t>vetten</a:t>
            </a:r>
            <a:r>
              <a:rPr lang="en-US" altLang="nl-NL" sz="3000" dirty="0" smtClean="0"/>
              <a:t> </a:t>
            </a:r>
            <a:r>
              <a:rPr lang="en-US" altLang="nl-NL" sz="3000" dirty="0" err="1" smtClean="0"/>
              <a:t>en</a:t>
            </a:r>
            <a:r>
              <a:rPr lang="en-US" altLang="nl-NL" sz="3000" dirty="0" smtClean="0"/>
              <a:t> </a:t>
            </a:r>
            <a:r>
              <a:rPr lang="en-US" altLang="nl-NL" sz="3000" dirty="0" err="1"/>
              <a:t>worden</a:t>
            </a:r>
            <a:r>
              <a:rPr lang="en-US" altLang="nl-NL" sz="3000" dirty="0"/>
              <a:t> in </a:t>
            </a:r>
            <a:r>
              <a:rPr lang="en-US" altLang="nl-NL" sz="3000" dirty="0" err="1"/>
              <a:t>lichaam</a:t>
            </a:r>
            <a:r>
              <a:rPr lang="en-US" altLang="nl-NL" sz="3000" dirty="0"/>
              <a:t> </a:t>
            </a:r>
            <a:r>
              <a:rPr lang="en-US" altLang="nl-NL" sz="3000" dirty="0" err="1"/>
              <a:t>opgeslagen</a:t>
            </a:r>
            <a:r>
              <a:rPr lang="en-US" altLang="nl-NL" sz="3000" dirty="0"/>
              <a:t>  </a:t>
            </a:r>
          </a:p>
          <a:p>
            <a:pPr marL="363538" indent="-363538">
              <a:buNone/>
            </a:pPr>
            <a:r>
              <a:rPr lang="en-US" altLang="nl-NL" sz="3000" dirty="0" smtClean="0"/>
              <a:t>	</a:t>
            </a:r>
            <a:r>
              <a:rPr lang="en-US" altLang="nl-NL" sz="3000" dirty="0" err="1" smtClean="0"/>
              <a:t>wateroplosbare</a:t>
            </a:r>
            <a:r>
              <a:rPr lang="en-US" altLang="nl-NL" sz="3000" dirty="0" smtClean="0"/>
              <a:t> </a:t>
            </a:r>
            <a:r>
              <a:rPr lang="en-US" altLang="nl-NL" sz="3000" dirty="0" err="1"/>
              <a:t>vitaminen</a:t>
            </a:r>
            <a:r>
              <a:rPr lang="en-US" altLang="nl-NL" sz="3000" dirty="0"/>
              <a:t> (C, </a:t>
            </a:r>
            <a:r>
              <a:rPr lang="en-US" altLang="nl-NL" sz="3000" dirty="0" smtClean="0"/>
              <a:t>B):</a:t>
            </a:r>
            <a:endParaRPr lang="en-US" altLang="nl-NL" sz="3000" dirty="0">
              <a:sym typeface="Wingdings" pitchFamily="2" charset="2"/>
            </a:endParaRPr>
          </a:p>
          <a:p>
            <a:pPr marL="363538" indent="-363538">
              <a:buFont typeface="Wingdings" panose="05000000000000000000" pitchFamily="2" charset="2"/>
              <a:buChar char="Ø"/>
            </a:pPr>
            <a:r>
              <a:rPr lang="en-US" altLang="nl-NL" sz="3000" dirty="0" err="1" smtClean="0">
                <a:sym typeface="Wingdings" pitchFamily="2" charset="2"/>
              </a:rPr>
              <a:t>zitten</a:t>
            </a:r>
            <a:r>
              <a:rPr lang="en-US" altLang="nl-NL" sz="3000" dirty="0" smtClean="0">
                <a:sym typeface="Wingdings" pitchFamily="2" charset="2"/>
              </a:rPr>
              <a:t> </a:t>
            </a:r>
            <a:r>
              <a:rPr lang="en-US" altLang="nl-NL" sz="3000" dirty="0">
                <a:sym typeface="Wingdings" pitchFamily="2" charset="2"/>
              </a:rPr>
              <a:t>in </a:t>
            </a:r>
            <a:r>
              <a:rPr lang="en-US" altLang="nl-NL" sz="3000" dirty="0" err="1" smtClean="0">
                <a:sym typeface="Wingdings" pitchFamily="2" charset="2"/>
              </a:rPr>
              <a:t>plantaardige</a:t>
            </a:r>
            <a:r>
              <a:rPr lang="en-US" altLang="nl-NL" sz="3000" dirty="0" smtClean="0">
                <a:sym typeface="Wingdings" pitchFamily="2" charset="2"/>
              </a:rPr>
              <a:t> </a:t>
            </a:r>
            <a:r>
              <a:rPr lang="en-US" altLang="nl-NL" sz="3000" dirty="0" err="1" smtClean="0">
                <a:sym typeface="Wingdings" pitchFamily="2" charset="2"/>
              </a:rPr>
              <a:t>producten</a:t>
            </a:r>
            <a:r>
              <a:rPr lang="en-US" altLang="nl-NL" sz="3000" dirty="0" smtClean="0">
                <a:sym typeface="Wingdings" pitchFamily="2" charset="2"/>
              </a:rPr>
              <a:t> </a:t>
            </a:r>
            <a:r>
              <a:rPr lang="nl-NL" altLang="nl-NL" sz="3000" dirty="0" smtClean="0">
                <a:sym typeface="Wingdings" pitchFamily="2" charset="2"/>
              </a:rPr>
              <a:t>en worden </a:t>
            </a:r>
            <a:r>
              <a:rPr lang="nl-NL" altLang="nl-NL" sz="3000" dirty="0" err="1" smtClean="0">
                <a:sym typeface="Wingdings" pitchFamily="2" charset="2"/>
              </a:rPr>
              <a:t>uitgeplast</a:t>
            </a:r>
            <a:endParaRPr lang="nl-NL" sz="3000" dirty="0" smtClean="0"/>
          </a:p>
          <a:p>
            <a:pPr marL="0" indent="0">
              <a:buNone/>
            </a:pPr>
            <a:endParaRPr lang="nl-NL" sz="3000" dirty="0" smtClean="0"/>
          </a:p>
          <a:p>
            <a:pPr marL="363538" indent="-363538"/>
            <a:r>
              <a:rPr lang="nl-NL" sz="3000" dirty="0" smtClean="0"/>
              <a:t>Tekort </a:t>
            </a:r>
            <a:r>
              <a:rPr lang="nl-NL" sz="3000" dirty="0"/>
              <a:t>= hypovitaminose </a:t>
            </a:r>
          </a:p>
          <a:p>
            <a:pPr marL="363538" indent="-363538"/>
            <a:r>
              <a:rPr lang="nl-NL" sz="3000" dirty="0"/>
              <a:t>Overmaat = hypervitaminose (A en D)</a:t>
            </a:r>
          </a:p>
          <a:p>
            <a:pPr marL="0" indent="0">
              <a:buNone/>
            </a:pPr>
            <a:endParaRPr lang="nl-NL" dirty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 smtClean="0"/>
              <a:t>Voeding</a:t>
            </a:r>
            <a:r>
              <a:rPr lang="en-US" dirty="0" smtClean="0"/>
              <a:t> 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1. </a:t>
            </a:r>
            <a:r>
              <a:rPr lang="en-US" dirty="0" err="1" smtClean="0"/>
              <a:t>Voedingssstoffen</a:t>
            </a:r>
            <a:r>
              <a:rPr lang="en-US" dirty="0" smtClean="0"/>
              <a:t>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6972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4075"/>
          </a:xfrm>
        </p:spPr>
        <p:txBody>
          <a:bodyPr>
            <a:normAutofit/>
          </a:bodyPr>
          <a:lstStyle/>
          <a:p>
            <a:r>
              <a:rPr lang="en-US" sz="4000" dirty="0"/>
              <a:t>1.8 </a:t>
            </a:r>
            <a:r>
              <a:rPr lang="en-US" sz="4000" dirty="0" err="1"/>
              <a:t>Vitaminen</a:t>
            </a:r>
            <a:endParaRPr lang="nl-NL" sz="4000" dirty="0"/>
          </a:p>
        </p:txBody>
      </p:sp>
      <p:graphicFrame>
        <p:nvGraphicFramePr>
          <p:cNvPr id="6" name="Tijdelijke aanduiding voor inhoud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4770866"/>
              </p:ext>
            </p:extLst>
          </p:nvPr>
        </p:nvGraphicFramePr>
        <p:xfrm>
          <a:off x="993227" y="1825625"/>
          <a:ext cx="10360572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05352"/>
                <a:gridCol w="6955220"/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2000" dirty="0" smtClean="0">
                          <a:latin typeface="Avenir Book"/>
                        </a:rPr>
                        <a:t>Wateroplosbare vitaminen </a:t>
                      </a:r>
                      <a:endParaRPr lang="nl-NL" sz="2000" dirty="0">
                        <a:latin typeface="Avenir 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000" dirty="0" smtClean="0">
                          <a:latin typeface="Avenir Book"/>
                        </a:rPr>
                        <a:t>Belangrijke invloed op </a:t>
                      </a:r>
                      <a:endParaRPr lang="nl-NL" sz="2000" dirty="0">
                        <a:latin typeface="Avenir Book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2000" dirty="0" smtClean="0">
                          <a:latin typeface="Avenir Book"/>
                        </a:rPr>
                        <a:t>B</a:t>
                      </a:r>
                      <a:endParaRPr lang="nl-NL" sz="2000" dirty="0">
                        <a:latin typeface="Avenir 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000" dirty="0" smtClean="0">
                          <a:latin typeface="Avenir Book"/>
                        </a:rPr>
                        <a:t>stofwisseling, huid, vacht en zenuwstelsel</a:t>
                      </a:r>
                      <a:endParaRPr lang="nl-NL" sz="2000" dirty="0">
                        <a:latin typeface="Avenir Book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2000" dirty="0" smtClean="0">
                          <a:latin typeface="Avenir Book"/>
                        </a:rPr>
                        <a:t>C</a:t>
                      </a:r>
                      <a:endParaRPr lang="nl-NL" sz="2000" dirty="0">
                        <a:latin typeface="Avenir 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000" dirty="0" smtClean="0">
                          <a:latin typeface="Avenir Book"/>
                        </a:rPr>
                        <a:t>bindweefsel en algemene weerstand</a:t>
                      </a:r>
                      <a:endParaRPr lang="nl-NL" sz="2000" dirty="0">
                        <a:latin typeface="Avenir Book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NL" dirty="0" smtClean="0"/>
              <a:t>Voeding 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nl-NL" dirty="0" smtClean="0"/>
              <a:t>Voedingsstoffen </a:t>
            </a:r>
            <a:endParaRPr lang="nl-NL" dirty="0"/>
          </a:p>
        </p:txBody>
      </p:sp>
      <p:graphicFrame>
        <p:nvGraphicFramePr>
          <p:cNvPr id="8" name="Tabel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8425636"/>
              </p:ext>
            </p:extLst>
          </p:nvPr>
        </p:nvGraphicFramePr>
        <p:xfrm>
          <a:off x="993227" y="3462866"/>
          <a:ext cx="10342180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2649"/>
                <a:gridCol w="6889531"/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2000" dirty="0" err="1" smtClean="0">
                          <a:latin typeface="Avenir Book"/>
                        </a:rPr>
                        <a:t>Vetoplosbare</a:t>
                      </a:r>
                      <a:r>
                        <a:rPr lang="nl-NL" sz="2000" dirty="0" smtClean="0">
                          <a:latin typeface="Avenir Book"/>
                        </a:rPr>
                        <a:t> vitaminen </a:t>
                      </a:r>
                      <a:endParaRPr lang="nl-NL" sz="2000" dirty="0">
                        <a:latin typeface="Avenir 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000" dirty="0" smtClean="0">
                          <a:latin typeface="Avenir Book"/>
                        </a:rPr>
                        <a:t>Belangrijke invloed op </a:t>
                      </a:r>
                      <a:endParaRPr lang="nl-NL" sz="2000" dirty="0">
                        <a:latin typeface="Avenir Book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2000" dirty="0" smtClean="0">
                          <a:latin typeface="Avenir Book"/>
                        </a:rPr>
                        <a:t>A</a:t>
                      </a:r>
                      <a:endParaRPr lang="nl-NL" sz="2000" dirty="0">
                        <a:latin typeface="Avenir 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000" dirty="0" smtClean="0">
                          <a:latin typeface="Avenir Book"/>
                        </a:rPr>
                        <a:t>ogen, groei, zenuwstelsel en voortplanting</a:t>
                      </a:r>
                      <a:endParaRPr lang="nl-NL" sz="2000" dirty="0">
                        <a:latin typeface="Avenir Book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2000" dirty="0" smtClean="0">
                          <a:latin typeface="Avenir Book"/>
                        </a:rPr>
                        <a:t>D</a:t>
                      </a:r>
                      <a:endParaRPr lang="nl-NL" sz="2000" dirty="0">
                        <a:latin typeface="Avenir 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000" dirty="0" smtClean="0">
                          <a:latin typeface="Avenir Book"/>
                        </a:rPr>
                        <a:t>calcium- en fosforhuishouding</a:t>
                      </a:r>
                      <a:endParaRPr lang="nl-NL" sz="2000" dirty="0">
                        <a:latin typeface="Avenir Book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2000" dirty="0" smtClean="0">
                          <a:latin typeface="Avenir Book"/>
                        </a:rPr>
                        <a:t>E</a:t>
                      </a:r>
                      <a:endParaRPr lang="nl-NL" sz="2000" dirty="0">
                        <a:latin typeface="Avenir 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000" dirty="0" smtClean="0">
                          <a:latin typeface="Avenir Book"/>
                        </a:rPr>
                        <a:t>voortplanting, spieren en algemene weerstand</a:t>
                      </a:r>
                      <a:endParaRPr lang="nl-NL" sz="2000" dirty="0">
                        <a:latin typeface="Avenir Book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2000" dirty="0" smtClean="0">
                          <a:latin typeface="Avenir Book"/>
                        </a:rPr>
                        <a:t>K</a:t>
                      </a:r>
                      <a:endParaRPr lang="nl-NL" sz="2000" dirty="0">
                        <a:latin typeface="Avenir 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000" dirty="0" smtClean="0">
                          <a:latin typeface="Avenir Book"/>
                        </a:rPr>
                        <a:t>bloedstolling</a:t>
                      </a:r>
                      <a:r>
                        <a:rPr lang="nl-NL" sz="2000" baseline="0" dirty="0" smtClean="0">
                          <a:latin typeface="Avenir Book"/>
                        </a:rPr>
                        <a:t> </a:t>
                      </a:r>
                      <a:endParaRPr lang="nl-NL" sz="2000" dirty="0">
                        <a:latin typeface="Avenir Book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7135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39561"/>
          </a:xfrm>
        </p:spPr>
        <p:txBody>
          <a:bodyPr>
            <a:normAutofit/>
          </a:bodyPr>
          <a:lstStyle/>
          <a:p>
            <a:r>
              <a:rPr lang="en-US" sz="4000" dirty="0" smtClean="0"/>
              <a:t>1.9 </a:t>
            </a:r>
            <a:r>
              <a:rPr lang="en-US" sz="4000" dirty="0" err="1" smtClean="0"/>
              <a:t>Verwerkingsvragen</a:t>
            </a:r>
            <a:r>
              <a:rPr lang="en-US" sz="4000" dirty="0" smtClean="0"/>
              <a:t> 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03890" y="1531031"/>
            <a:ext cx="10515600" cy="1531484"/>
          </a:xfrm>
        </p:spPr>
        <p:txBody>
          <a:bodyPr>
            <a:normAutofit/>
          </a:bodyPr>
          <a:lstStyle/>
          <a:p>
            <a:r>
              <a:rPr lang="nl-NL" dirty="0" smtClean="0"/>
              <a:t>Zoek verpakkingen van 4 complete diervoeders.</a:t>
            </a:r>
          </a:p>
          <a:p>
            <a:r>
              <a:rPr lang="nl-NL" dirty="0" smtClean="0"/>
              <a:t>Vul </a:t>
            </a:r>
            <a:r>
              <a:rPr lang="nl-NL" dirty="0"/>
              <a:t>van deze verpakkingen de Weende-analyse in de tabel </a:t>
            </a:r>
            <a:r>
              <a:rPr lang="nl-NL" dirty="0" smtClean="0"/>
              <a:t>in.</a:t>
            </a:r>
          </a:p>
          <a:p>
            <a:r>
              <a:rPr lang="nl-NL" dirty="0" smtClean="0"/>
              <a:t>Let </a:t>
            </a:r>
            <a:r>
              <a:rPr lang="nl-NL" dirty="0"/>
              <a:t>op de verschillen. Noteer </a:t>
            </a:r>
            <a:r>
              <a:rPr lang="nl-NL" dirty="0" smtClean="0"/>
              <a:t>deze.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 smtClean="0"/>
              <a:t>Voeding</a:t>
            </a:r>
            <a:r>
              <a:rPr lang="en-US" dirty="0" smtClean="0"/>
              <a:t> 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1. </a:t>
            </a:r>
            <a:r>
              <a:rPr lang="en-US" dirty="0" err="1" smtClean="0"/>
              <a:t>Voedingssstoffen</a:t>
            </a:r>
            <a:r>
              <a:rPr lang="en-US" dirty="0" smtClean="0"/>
              <a:t> </a:t>
            </a:r>
            <a:endParaRPr lang="nl-NL" dirty="0"/>
          </a:p>
        </p:txBody>
      </p:sp>
      <p:graphicFrame>
        <p:nvGraphicFramePr>
          <p:cNvPr id="6" name="Tabel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8681859"/>
              </p:ext>
            </p:extLst>
          </p:nvPr>
        </p:nvGraphicFramePr>
        <p:xfrm>
          <a:off x="1268248" y="3421703"/>
          <a:ext cx="7637518" cy="28449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4158"/>
                <a:gridCol w="5843360"/>
              </a:tblGrid>
              <a:tr h="650394">
                <a:tc>
                  <a:txBody>
                    <a:bodyPr/>
                    <a:lstStyle/>
                    <a:p>
                      <a:r>
                        <a:rPr lang="nl-NL" dirty="0" smtClean="0"/>
                        <a:t>Diersoort 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</a:t>
                      </a:r>
                      <a:r>
                        <a:rPr lang="nl-NL" baseline="0" dirty="0" smtClean="0"/>
                        <a:t>                           2                           4                         5</a:t>
                      </a:r>
                      <a:r>
                        <a:rPr lang="nl-NL" dirty="0" smtClean="0"/>
                        <a:t> </a:t>
                      </a:r>
                      <a:endParaRPr lang="nl-NL" dirty="0"/>
                    </a:p>
                  </a:txBody>
                  <a:tcPr/>
                </a:tc>
              </a:tr>
              <a:tr h="331593">
                <a:tc>
                  <a:txBody>
                    <a:bodyPr/>
                    <a:lstStyle/>
                    <a:p>
                      <a:r>
                        <a:rPr lang="nl-NL" dirty="0" smtClean="0"/>
                        <a:t>Water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  <a:tr h="331593">
                <a:tc>
                  <a:txBody>
                    <a:bodyPr/>
                    <a:lstStyle/>
                    <a:p>
                      <a:r>
                        <a:rPr lang="nl-NL" dirty="0" smtClean="0"/>
                        <a:t>Ruw eiwit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  <a:tr h="331593">
                <a:tc>
                  <a:txBody>
                    <a:bodyPr/>
                    <a:lstStyle/>
                    <a:p>
                      <a:r>
                        <a:rPr lang="nl-NL" dirty="0" smtClean="0"/>
                        <a:t>Ruw vet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  <a:tr h="331593">
                <a:tc>
                  <a:txBody>
                    <a:bodyPr/>
                    <a:lstStyle/>
                    <a:p>
                      <a:r>
                        <a:rPr lang="nl-NL" dirty="0" smtClean="0"/>
                        <a:t>Ruwe as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  <a:tr h="331593">
                <a:tc>
                  <a:txBody>
                    <a:bodyPr/>
                    <a:lstStyle/>
                    <a:p>
                      <a:r>
                        <a:rPr lang="nl-NL" dirty="0" smtClean="0"/>
                        <a:t>Ruwe celstof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  <a:tr h="331593">
                <a:tc>
                  <a:txBody>
                    <a:bodyPr/>
                    <a:lstStyle/>
                    <a:p>
                      <a:r>
                        <a:rPr lang="nl-NL" dirty="0" smtClean="0"/>
                        <a:t>Vitaminen 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3053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1. </a:t>
            </a:r>
            <a:r>
              <a:rPr lang="en-US" sz="4000" dirty="0" err="1" smtClean="0"/>
              <a:t>Voedingsstoffen</a:t>
            </a:r>
            <a:r>
              <a:rPr lang="en-US" sz="4000" dirty="0" smtClean="0"/>
              <a:t> 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1.2 Voedingsstoffen </a:t>
            </a:r>
          </a:p>
          <a:p>
            <a:pPr marL="0" indent="0">
              <a:buNone/>
            </a:pPr>
            <a:r>
              <a:rPr lang="nl-NL" dirty="0" smtClean="0"/>
              <a:t>1.3 Water </a:t>
            </a:r>
          </a:p>
          <a:p>
            <a:pPr marL="0" indent="0">
              <a:buNone/>
            </a:pPr>
            <a:r>
              <a:rPr lang="nl-NL" dirty="0" smtClean="0"/>
              <a:t>1.4 Eiwitten</a:t>
            </a:r>
          </a:p>
          <a:p>
            <a:pPr marL="0" indent="0">
              <a:buNone/>
            </a:pPr>
            <a:r>
              <a:rPr lang="nl-NL" dirty="0" smtClean="0"/>
              <a:t>1.5 Vetten</a:t>
            </a:r>
          </a:p>
          <a:p>
            <a:pPr marL="0" indent="0">
              <a:buNone/>
            </a:pPr>
            <a:r>
              <a:rPr lang="nl-NL" dirty="0" smtClean="0"/>
              <a:t>1.6 Koolhydraten</a:t>
            </a:r>
          </a:p>
          <a:p>
            <a:pPr marL="0" indent="0">
              <a:buNone/>
            </a:pPr>
            <a:r>
              <a:rPr lang="nl-NL" dirty="0" smtClean="0"/>
              <a:t>1.7 Mineralen</a:t>
            </a:r>
          </a:p>
          <a:p>
            <a:pPr marL="0" indent="0">
              <a:buNone/>
            </a:pPr>
            <a:r>
              <a:rPr lang="nl-NL" dirty="0" smtClean="0"/>
              <a:t>1.8 Vitaminen</a:t>
            </a:r>
          </a:p>
          <a:p>
            <a:pPr marL="0" indent="0">
              <a:buNone/>
            </a:pPr>
            <a:r>
              <a:rPr lang="nl-NL" smtClean="0"/>
              <a:t>1.9 </a:t>
            </a:r>
            <a:r>
              <a:rPr lang="nl-NL" dirty="0" smtClean="0"/>
              <a:t>Verwerkingsopdracht </a:t>
            </a:r>
            <a:endParaRPr lang="en-US" dirty="0" smtClean="0"/>
          </a:p>
        </p:txBody>
      </p:sp>
      <p:sp>
        <p:nvSpPr>
          <p:cNvPr id="8" name="Tijdelijke aanduiding voor tekst 3"/>
          <p:cNvSpPr>
            <a:spLocks noGrp="1"/>
          </p:cNvSpPr>
          <p:nvPr>
            <p:ph type="body" sz="quarter" idx="13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en-US" dirty="0" err="1" smtClean="0"/>
              <a:t>Voeding</a:t>
            </a:r>
            <a:r>
              <a:rPr lang="en-US" dirty="0" smtClean="0"/>
              <a:t> </a:t>
            </a:r>
            <a:endParaRPr lang="nl-NL" dirty="0"/>
          </a:p>
        </p:txBody>
      </p:sp>
      <p:sp>
        <p:nvSpPr>
          <p:cNvPr id="9" name="Tijdelijke aanduiding voor tekst 4"/>
          <p:cNvSpPr>
            <a:spLocks noGrp="1"/>
          </p:cNvSpPr>
          <p:nvPr>
            <p:ph type="body" sz="quarter" idx="14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r>
              <a:rPr lang="en-US" dirty="0" smtClean="0"/>
              <a:t>1. </a:t>
            </a:r>
            <a:r>
              <a:rPr lang="en-US" dirty="0" err="1" smtClean="0"/>
              <a:t>Voedingsstoffen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39354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1.2 </a:t>
            </a:r>
            <a:r>
              <a:rPr lang="en-US" sz="4000" dirty="0" err="1" smtClean="0"/>
              <a:t>Voedingsstoffen</a:t>
            </a:r>
            <a:r>
              <a:rPr lang="en-US" sz="4000" dirty="0" smtClean="0"/>
              <a:t>  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2187574"/>
            <a:ext cx="10515600" cy="3371397"/>
          </a:xfrm>
        </p:spPr>
        <p:txBody>
          <a:bodyPr/>
          <a:lstStyle/>
          <a:p>
            <a:pPr marL="363538" indent="-363538"/>
            <a:r>
              <a:rPr lang="nl-NL" dirty="0" smtClean="0"/>
              <a:t>Volledig voer bestaat uit 6 voedingsstoffen:</a:t>
            </a:r>
          </a:p>
          <a:p>
            <a:pPr marL="363538" indent="-363538">
              <a:buNone/>
            </a:pPr>
            <a:r>
              <a:rPr lang="nl-NL" dirty="0" smtClean="0"/>
              <a:t>	water, eiwitten, vetten, koolhydraten, mineralen en vitaminen</a:t>
            </a:r>
          </a:p>
          <a:p>
            <a:pPr marL="0" indent="0">
              <a:buNone/>
            </a:pPr>
            <a:endParaRPr lang="nl-NL" dirty="0"/>
          </a:p>
          <a:p>
            <a:pPr marL="363538" indent="-363538"/>
            <a:r>
              <a:rPr lang="nl-NL" dirty="0" smtClean="0"/>
              <a:t>Via Weende-analyse worden diervoeders opgesplitst.</a:t>
            </a:r>
          </a:p>
          <a:p>
            <a:pPr>
              <a:buFont typeface="Wingdings" panose="05000000000000000000" pitchFamily="2" charset="2"/>
              <a:buChar char="§"/>
            </a:pPr>
            <a:endParaRPr lang="nl-NL" dirty="0" smtClean="0"/>
          </a:p>
          <a:p>
            <a:pPr marL="363538" indent="-363538"/>
            <a:r>
              <a:rPr lang="nl-NL" dirty="0" smtClean="0"/>
              <a:t>Gehaltes van de voedingsstoffen worden hiermee bepaald. </a:t>
            </a:r>
          </a:p>
          <a:p>
            <a:pPr>
              <a:buFont typeface="Wingdings" panose="05000000000000000000" pitchFamily="2" charset="2"/>
              <a:buChar char="§"/>
            </a:pP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 smtClean="0"/>
              <a:t>Voeding</a:t>
            </a:r>
            <a:r>
              <a:rPr lang="en-US" dirty="0" smtClean="0"/>
              <a:t> 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1. </a:t>
            </a:r>
            <a:r>
              <a:rPr lang="en-US" dirty="0" err="1" smtClean="0"/>
              <a:t>Voedingssstoffen</a:t>
            </a:r>
            <a:r>
              <a:rPr lang="en-US" dirty="0" smtClean="0"/>
              <a:t>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01612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1.2 </a:t>
            </a:r>
            <a:r>
              <a:rPr lang="en-US" sz="4000" dirty="0" err="1" smtClean="0"/>
              <a:t>Voedingsstoffen</a:t>
            </a:r>
            <a:r>
              <a:rPr lang="en-US" sz="4000" dirty="0" smtClean="0"/>
              <a:t>  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57942" y="1825625"/>
            <a:ext cx="10395857" cy="4351338"/>
          </a:xfrm>
        </p:spPr>
        <p:txBody>
          <a:bodyPr>
            <a:normAutofit/>
          </a:bodyPr>
          <a:lstStyle/>
          <a:p>
            <a:pPr marL="363538" indent="-363538"/>
            <a:r>
              <a:rPr lang="nl-NL" dirty="0" smtClean="0"/>
              <a:t>Voer </a:t>
            </a:r>
            <a:r>
              <a:rPr lang="nl-NL" dirty="0"/>
              <a:t>is </a:t>
            </a:r>
            <a:r>
              <a:rPr lang="nl-NL" dirty="0" smtClean="0"/>
              <a:t>grofweg opgebouwd </a:t>
            </a:r>
            <a:r>
              <a:rPr lang="nl-NL" dirty="0"/>
              <a:t>uit </a:t>
            </a:r>
            <a:r>
              <a:rPr lang="nl-NL" b="1" dirty="0"/>
              <a:t>droge stof </a:t>
            </a:r>
            <a:r>
              <a:rPr lang="nl-NL" dirty="0"/>
              <a:t>en </a:t>
            </a:r>
            <a:r>
              <a:rPr lang="nl-NL" b="1" dirty="0" smtClean="0"/>
              <a:t>wate</a:t>
            </a:r>
            <a:r>
              <a:rPr lang="nl-NL" dirty="0" smtClean="0"/>
              <a:t>r. </a:t>
            </a:r>
          </a:p>
          <a:p>
            <a:pPr marL="363538" indent="-363538"/>
            <a:endParaRPr lang="nl-NL" dirty="0"/>
          </a:p>
          <a:p>
            <a:pPr marL="363538" indent="-363538"/>
            <a:r>
              <a:rPr lang="nl-NL" dirty="0" smtClean="0"/>
              <a:t>Droge stof blijft over na verdamping van water.</a:t>
            </a:r>
          </a:p>
          <a:p>
            <a:pPr marL="0" indent="0">
              <a:buNone/>
            </a:pPr>
            <a:endParaRPr lang="nl-NL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nl-NL" dirty="0"/>
          </a:p>
          <a:p>
            <a:pPr>
              <a:buFont typeface="Wingdings" panose="05000000000000000000" pitchFamily="2" charset="2"/>
              <a:buChar char="§"/>
            </a:pPr>
            <a:endParaRPr lang="nl-NL" dirty="0" smtClean="0"/>
          </a:p>
          <a:p>
            <a:pPr>
              <a:buFont typeface="Wingdings" panose="05000000000000000000" pitchFamily="2" charset="2"/>
              <a:buChar char="§"/>
            </a:pPr>
            <a:endParaRPr lang="nl-NL" dirty="0"/>
          </a:p>
          <a:p>
            <a:pPr>
              <a:buFont typeface="Wingdings" panose="05000000000000000000" pitchFamily="2" charset="2"/>
              <a:buChar char="§"/>
            </a:pPr>
            <a:endParaRPr lang="nl-NL" dirty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 smtClean="0"/>
              <a:t>Voeding</a:t>
            </a:r>
            <a:r>
              <a:rPr lang="en-US" dirty="0" smtClean="0"/>
              <a:t> 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1. </a:t>
            </a:r>
            <a:r>
              <a:rPr lang="en-US" dirty="0" err="1" smtClean="0"/>
              <a:t>Voedingssstoffen</a:t>
            </a:r>
            <a:r>
              <a:rPr lang="en-US" dirty="0" smtClean="0"/>
              <a:t> </a:t>
            </a:r>
            <a:endParaRPr lang="nl-NL" dirty="0"/>
          </a:p>
        </p:txBody>
      </p:sp>
      <p:pic>
        <p:nvPicPr>
          <p:cNvPr id="1026" name="Picture 2" descr="Z:\Ontwikkelcentrum\oud\Dierverzorging-Voeding\06-illustraties\11_naar beeldbank\illustraties\arkamedia\93007010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82324" y="3429001"/>
            <a:ext cx="4271230" cy="3203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6859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1.2 </a:t>
            </a:r>
            <a:r>
              <a:rPr lang="en-US" sz="4000" dirty="0" err="1" smtClean="0"/>
              <a:t>Voedingsstoffen</a:t>
            </a:r>
            <a:r>
              <a:rPr lang="en-US" sz="4000" dirty="0" smtClean="0"/>
              <a:t>  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43428" y="1825625"/>
            <a:ext cx="10410371" cy="4351338"/>
          </a:xfrm>
        </p:spPr>
        <p:txBody>
          <a:bodyPr>
            <a:normAutofit/>
          </a:bodyPr>
          <a:lstStyle/>
          <a:p>
            <a:pPr marL="363538" indent="-363538"/>
            <a:r>
              <a:rPr lang="nl-NL" b="1" dirty="0" smtClean="0">
                <a:sym typeface="Wingdings" panose="05000000000000000000" pitchFamily="2" charset="2"/>
              </a:rPr>
              <a:t>Organische </a:t>
            </a:r>
            <a:r>
              <a:rPr lang="nl-NL" b="1" dirty="0">
                <a:sym typeface="Wingdings" panose="05000000000000000000" pitchFamily="2" charset="2"/>
              </a:rPr>
              <a:t>stof </a:t>
            </a:r>
            <a:r>
              <a:rPr lang="nl-NL" dirty="0">
                <a:sym typeface="Wingdings" panose="05000000000000000000" pitchFamily="2" charset="2"/>
              </a:rPr>
              <a:t>komt </a:t>
            </a:r>
            <a:r>
              <a:rPr lang="nl-NL" dirty="0" smtClean="0">
                <a:sym typeface="Wingdings" panose="05000000000000000000" pitchFamily="2" charset="2"/>
              </a:rPr>
              <a:t>uit de natuur:</a:t>
            </a:r>
          </a:p>
          <a:p>
            <a:pPr marL="0" indent="0">
              <a:buNone/>
              <a:tabLst>
                <a:tab pos="363538" algn="l"/>
              </a:tabLst>
            </a:pPr>
            <a:r>
              <a:rPr lang="nl-NL" dirty="0">
                <a:sym typeface="Wingdings" panose="05000000000000000000" pitchFamily="2" charset="2"/>
              </a:rPr>
              <a:t>	</a:t>
            </a:r>
            <a:r>
              <a:rPr lang="nl-NL" dirty="0" smtClean="0">
                <a:sym typeface="Wingdings" panose="05000000000000000000" pitchFamily="2" charset="2"/>
              </a:rPr>
              <a:t>(ruw)eiwitten*, (ruw)vetten** </a:t>
            </a:r>
            <a:r>
              <a:rPr lang="nl-NL" dirty="0">
                <a:sym typeface="Wingdings" panose="05000000000000000000" pitchFamily="2" charset="2"/>
              </a:rPr>
              <a:t>en </a:t>
            </a:r>
            <a:r>
              <a:rPr lang="nl-NL" dirty="0" smtClean="0">
                <a:sym typeface="Wingdings" panose="05000000000000000000" pitchFamily="2" charset="2"/>
              </a:rPr>
              <a:t>koolhydraten </a:t>
            </a:r>
            <a:endParaRPr lang="nl-NL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nl-NL" dirty="0" smtClean="0"/>
          </a:p>
          <a:p>
            <a:pPr marL="363538" indent="-363538"/>
            <a:r>
              <a:rPr lang="nl-NL" b="1" dirty="0" smtClean="0"/>
              <a:t>Anorganische</a:t>
            </a:r>
            <a:r>
              <a:rPr lang="nl-NL" dirty="0" smtClean="0"/>
              <a:t> </a:t>
            </a:r>
            <a:r>
              <a:rPr lang="nl-NL" dirty="0"/>
              <a:t>stof is niet levend </a:t>
            </a:r>
            <a:r>
              <a:rPr lang="nl-NL" dirty="0" smtClean="0"/>
              <a:t>materiaal:</a:t>
            </a:r>
            <a:r>
              <a:rPr lang="nl-NL" dirty="0"/>
              <a:t> </a:t>
            </a:r>
            <a:r>
              <a:rPr lang="nl-NL" dirty="0" smtClean="0"/>
              <a:t>mineralen</a:t>
            </a:r>
          </a:p>
          <a:p>
            <a:pPr marL="0" indent="0">
              <a:buNone/>
              <a:tabLst>
                <a:tab pos="363538" algn="l"/>
              </a:tabLst>
            </a:pPr>
            <a:r>
              <a:rPr lang="nl-NL" dirty="0" smtClean="0"/>
              <a:t>	Na </a:t>
            </a:r>
            <a:r>
              <a:rPr lang="nl-NL" dirty="0"/>
              <a:t>verbranding blijft </a:t>
            </a:r>
            <a:r>
              <a:rPr lang="nl-NL" dirty="0" smtClean="0"/>
              <a:t>ruwe as over.</a:t>
            </a:r>
          </a:p>
          <a:p>
            <a:pPr marL="0" indent="0">
              <a:buNone/>
            </a:pPr>
            <a:endParaRPr lang="nl-NL" dirty="0" smtClean="0"/>
          </a:p>
          <a:p>
            <a:pPr marL="363538" indent="-363538">
              <a:buNone/>
            </a:pPr>
            <a:r>
              <a:rPr lang="nl-NL" dirty="0" smtClean="0"/>
              <a:t>*	Ruw </a:t>
            </a:r>
            <a:r>
              <a:rPr lang="nl-NL" dirty="0"/>
              <a:t>eiwit </a:t>
            </a:r>
            <a:r>
              <a:rPr lang="nl-NL" dirty="0" smtClean="0"/>
              <a:t>gemeten op </a:t>
            </a:r>
            <a:r>
              <a:rPr lang="nl-NL" dirty="0"/>
              <a:t>basis van </a:t>
            </a:r>
            <a:r>
              <a:rPr lang="nl-NL" dirty="0" smtClean="0"/>
              <a:t>hoeveelheid </a:t>
            </a:r>
            <a:r>
              <a:rPr lang="nl-NL" dirty="0"/>
              <a:t>stikstof (N</a:t>
            </a:r>
            <a:r>
              <a:rPr lang="nl-NL" dirty="0" smtClean="0"/>
              <a:t>)</a:t>
            </a:r>
          </a:p>
          <a:p>
            <a:pPr marL="363538" indent="-363538">
              <a:buNone/>
            </a:pPr>
            <a:r>
              <a:rPr lang="nl-NL" dirty="0" smtClean="0"/>
              <a:t>**	Ruw </a:t>
            </a:r>
            <a:r>
              <a:rPr lang="nl-NL" dirty="0"/>
              <a:t>vet </a:t>
            </a:r>
            <a:r>
              <a:rPr lang="nl-NL" dirty="0" smtClean="0"/>
              <a:t>is inclusief de in vet oplosbare vitaminen</a:t>
            </a:r>
            <a:endParaRPr lang="nl-NL" dirty="0"/>
          </a:p>
          <a:p>
            <a:pPr marL="0" indent="0">
              <a:buNone/>
            </a:pPr>
            <a:endParaRPr lang="nl-NL" dirty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 smtClean="0"/>
              <a:t>Voeding</a:t>
            </a:r>
            <a:r>
              <a:rPr lang="en-US" dirty="0" smtClean="0"/>
              <a:t> 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1. </a:t>
            </a:r>
            <a:r>
              <a:rPr lang="en-US" dirty="0" err="1" smtClean="0"/>
              <a:t>Voedingssstoffen</a:t>
            </a:r>
            <a:r>
              <a:rPr lang="en-US" dirty="0" smtClean="0"/>
              <a:t>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04422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1.3 Water 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 Water is onmisbaar </a:t>
            </a:r>
            <a:r>
              <a:rPr lang="nl-NL" dirty="0" smtClean="0"/>
              <a:t>voor </a:t>
            </a:r>
            <a:r>
              <a:rPr lang="nl-NL" dirty="0"/>
              <a:t>functies in het </a:t>
            </a:r>
            <a:r>
              <a:rPr lang="nl-NL" dirty="0" smtClean="0"/>
              <a:t>lichaam:</a:t>
            </a:r>
          </a:p>
          <a:p>
            <a:pPr marL="0" indent="0">
              <a:buNone/>
            </a:pPr>
            <a:endParaRPr lang="nl-NL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als bouwstof (60-70% is water)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voor </a:t>
            </a:r>
            <a:r>
              <a:rPr lang="nl-NL" dirty="0"/>
              <a:t>transport van voedingsstoffen en </a:t>
            </a:r>
            <a:r>
              <a:rPr lang="nl-NL" dirty="0" smtClean="0"/>
              <a:t>afvalstoffen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voor </a:t>
            </a:r>
            <a:r>
              <a:rPr lang="nl-NL" dirty="0"/>
              <a:t>de </a:t>
            </a:r>
            <a:r>
              <a:rPr lang="nl-NL" dirty="0" smtClean="0"/>
              <a:t>warmteregulatie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voor </a:t>
            </a:r>
            <a:r>
              <a:rPr lang="nl-NL" dirty="0"/>
              <a:t>melkproductie en </a:t>
            </a:r>
            <a:r>
              <a:rPr lang="nl-NL" dirty="0" smtClean="0"/>
              <a:t>groei</a:t>
            </a:r>
            <a:endParaRPr lang="nl-NL" dirty="0"/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voor </a:t>
            </a:r>
            <a:r>
              <a:rPr lang="nl-NL" dirty="0"/>
              <a:t>verschillende </a:t>
            </a:r>
            <a:r>
              <a:rPr lang="nl-NL" dirty="0" smtClean="0"/>
              <a:t>processen </a:t>
            </a:r>
            <a:r>
              <a:rPr lang="nl-NL" dirty="0"/>
              <a:t>in het </a:t>
            </a:r>
            <a:r>
              <a:rPr lang="nl-NL" dirty="0" smtClean="0"/>
              <a:t>lichaam</a:t>
            </a:r>
          </a:p>
          <a:p>
            <a:pPr marL="0" indent="0">
              <a:buNone/>
            </a:pPr>
            <a:r>
              <a:rPr lang="nl-NL" dirty="0" smtClean="0"/>
              <a:t>  (chemische </a:t>
            </a:r>
            <a:r>
              <a:rPr lang="nl-NL" dirty="0"/>
              <a:t>omzettingen </a:t>
            </a:r>
            <a:r>
              <a:rPr lang="nl-NL" dirty="0" smtClean="0"/>
              <a:t>in cellen</a:t>
            </a:r>
            <a:r>
              <a:rPr lang="nl-NL" dirty="0"/>
              <a:t>)</a:t>
            </a:r>
            <a:endParaRPr lang="nl-NL" dirty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 smtClean="0"/>
              <a:t>Voeding</a:t>
            </a:r>
            <a:r>
              <a:rPr lang="en-US" dirty="0" smtClean="0"/>
              <a:t> 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1. </a:t>
            </a:r>
            <a:r>
              <a:rPr lang="en-US" dirty="0" err="1" smtClean="0"/>
              <a:t>Voedingssstoffen</a:t>
            </a:r>
            <a:r>
              <a:rPr lang="en-US" dirty="0" smtClean="0"/>
              <a:t>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9136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1.3 Water 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3538" indent="-363538"/>
            <a:r>
              <a:rPr lang="nl-NL" dirty="0" smtClean="0"/>
              <a:t>Een dier krijgt water binnen via voer en drinkwater.</a:t>
            </a:r>
          </a:p>
          <a:p>
            <a:pPr marL="0" indent="0">
              <a:buNone/>
            </a:pPr>
            <a:endParaRPr lang="nl-NL" dirty="0" smtClean="0"/>
          </a:p>
          <a:p>
            <a:pPr marL="363538" indent="-363538"/>
            <a:r>
              <a:rPr lang="nl-NL" dirty="0" smtClean="0"/>
              <a:t>Soort voer bepaalt hoeveelheid water:</a:t>
            </a:r>
          </a:p>
          <a:p>
            <a:pPr marL="363538" indent="-363538">
              <a:buFont typeface="Wingdings" panose="05000000000000000000" pitchFamily="2" charset="2"/>
              <a:buChar char="Ø"/>
            </a:pPr>
            <a:r>
              <a:rPr lang="nl-NL" dirty="0" smtClean="0"/>
              <a:t>droogvoer </a:t>
            </a:r>
            <a:r>
              <a:rPr lang="nl-NL" dirty="0"/>
              <a:t>bevat </a:t>
            </a:r>
            <a:r>
              <a:rPr lang="nl-NL" dirty="0" smtClean="0"/>
              <a:t>10</a:t>
            </a:r>
            <a:r>
              <a:rPr lang="nl-NL" dirty="0"/>
              <a:t>% </a:t>
            </a:r>
            <a:r>
              <a:rPr lang="nl-NL" dirty="0" smtClean="0"/>
              <a:t>water</a:t>
            </a:r>
          </a:p>
          <a:p>
            <a:pPr marL="363538" indent="-363538">
              <a:buFont typeface="Wingdings" panose="05000000000000000000" pitchFamily="2" charset="2"/>
              <a:buChar char="Ø"/>
            </a:pPr>
            <a:r>
              <a:rPr lang="nl-NL" dirty="0" smtClean="0"/>
              <a:t>blikvoer bevat </a:t>
            </a:r>
            <a:r>
              <a:rPr lang="nl-NL" dirty="0"/>
              <a:t>80% </a:t>
            </a:r>
            <a:r>
              <a:rPr lang="nl-NL" dirty="0" smtClean="0"/>
              <a:t>water</a:t>
            </a:r>
          </a:p>
          <a:p>
            <a:endParaRPr lang="nl-NL" dirty="0"/>
          </a:p>
          <a:p>
            <a:pPr marL="363538" indent="-363538"/>
            <a:r>
              <a:rPr lang="nl-NL" dirty="0" smtClean="0"/>
              <a:t>Niet &gt;80% water in voeding. Wel verzadigd gevoel, onvoldoende droge stof opname. Dit kan leiden tot tekorten. 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 smtClean="0"/>
              <a:t>Voeding</a:t>
            </a:r>
            <a:r>
              <a:rPr lang="en-US" dirty="0" smtClean="0"/>
              <a:t> 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1. </a:t>
            </a:r>
            <a:r>
              <a:rPr lang="en-US" dirty="0" err="1" smtClean="0"/>
              <a:t>Voedingssstoffen</a:t>
            </a:r>
            <a:r>
              <a:rPr lang="en-US" dirty="0" smtClean="0"/>
              <a:t>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62023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1.4 </a:t>
            </a:r>
            <a:r>
              <a:rPr lang="en-US" sz="4000" dirty="0" err="1" smtClean="0"/>
              <a:t>Eiwitten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dirty="0" smtClean="0"/>
              <a:t>Het belang van eiwitten, ook wel proteïnen: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 smtClean="0"/>
              <a:t>groei en herstel lichaam, ook wel bouwstof </a:t>
            </a:r>
          </a:p>
          <a:p>
            <a:r>
              <a:rPr lang="nl-NL" dirty="0"/>
              <a:t>s</a:t>
            </a:r>
            <a:r>
              <a:rPr lang="nl-NL" dirty="0" smtClean="0"/>
              <a:t>maakmaker in voeding </a:t>
            </a:r>
          </a:p>
          <a:p>
            <a:r>
              <a:rPr lang="nl-NL" dirty="0"/>
              <a:t>b</a:t>
            </a:r>
            <a:r>
              <a:rPr lang="nl-NL" dirty="0" smtClean="0"/>
              <a:t>ij verbranding eiwitten komt energie vrij </a:t>
            </a:r>
          </a:p>
          <a:p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Hoeveelheid eiwit </a:t>
            </a:r>
            <a:r>
              <a:rPr lang="nl-NL" dirty="0"/>
              <a:t>op verpakking </a:t>
            </a:r>
            <a:r>
              <a:rPr lang="nl-NL" dirty="0" smtClean="0"/>
              <a:t>= percentage ruw eiwit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 smtClean="0"/>
              <a:t>Voeding</a:t>
            </a:r>
            <a:r>
              <a:rPr lang="en-US" dirty="0" smtClean="0"/>
              <a:t> 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1. </a:t>
            </a:r>
            <a:r>
              <a:rPr lang="en-US" dirty="0" err="1" smtClean="0"/>
              <a:t>Voedingssstoffen</a:t>
            </a:r>
            <a:r>
              <a:rPr lang="en-US" dirty="0" smtClean="0"/>
              <a:t> </a:t>
            </a:r>
            <a:endParaRPr lang="nl-NL" dirty="0"/>
          </a:p>
        </p:txBody>
      </p:sp>
      <p:pic>
        <p:nvPicPr>
          <p:cNvPr id="2050" name="Picture 2" descr="Z:\Ontwikkelcentrum\oud\Dierverzorging-Voeding\06-illustraties\11_naar beeldbank\illustraties\arkamedia\93007010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70524" y="2734407"/>
            <a:ext cx="3608592" cy="27064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5630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1.4 </a:t>
            </a:r>
            <a:r>
              <a:rPr lang="en-US" sz="4000" dirty="0" err="1" smtClean="0"/>
              <a:t>Eiwitten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63538" indent="-363538"/>
            <a:r>
              <a:rPr lang="nl-NL" dirty="0" smtClean="0"/>
              <a:t>Eiwitten zijn </a:t>
            </a:r>
            <a:r>
              <a:rPr lang="nl-NL" dirty="0"/>
              <a:t>opgebouwd </a:t>
            </a:r>
            <a:r>
              <a:rPr lang="nl-NL" dirty="0" smtClean="0"/>
              <a:t>uit aminozuren.</a:t>
            </a:r>
          </a:p>
          <a:p>
            <a:pPr marL="0" indent="0">
              <a:buNone/>
            </a:pPr>
            <a:endParaRPr lang="nl-NL" dirty="0" smtClean="0"/>
          </a:p>
          <a:p>
            <a:pPr marL="363538" indent="-363538"/>
            <a:r>
              <a:rPr lang="nl-NL" dirty="0" smtClean="0"/>
              <a:t>Soorten aminozuren:</a:t>
            </a:r>
          </a:p>
          <a:p>
            <a:pPr marL="363538" indent="-363538">
              <a:buFont typeface="Wingdings" panose="05000000000000000000" pitchFamily="2" charset="2"/>
              <a:buChar char="Ø"/>
            </a:pPr>
            <a:r>
              <a:rPr lang="nl-NL" dirty="0" smtClean="0"/>
              <a:t>essentiële: kan dier niet aanmaken, inname via voeding</a:t>
            </a:r>
          </a:p>
          <a:p>
            <a:pPr marL="363538" indent="-363538">
              <a:buFont typeface="Wingdings" panose="05000000000000000000" pitchFamily="2" charset="2"/>
              <a:buChar char="Ø"/>
            </a:pPr>
            <a:r>
              <a:rPr lang="nl-NL" dirty="0"/>
              <a:t>semi-essentiële: kan </a:t>
            </a:r>
            <a:r>
              <a:rPr lang="nl-NL" dirty="0" smtClean="0"/>
              <a:t>dier </a:t>
            </a:r>
            <a:r>
              <a:rPr lang="nl-NL" dirty="0"/>
              <a:t>maken uit essentiële aminozuren</a:t>
            </a:r>
          </a:p>
          <a:p>
            <a:pPr marL="363538" indent="-363538">
              <a:buFont typeface="Wingdings" panose="05000000000000000000" pitchFamily="2" charset="2"/>
              <a:buChar char="Ø"/>
            </a:pPr>
            <a:r>
              <a:rPr lang="nl-NL" dirty="0" smtClean="0"/>
              <a:t>niet-essentiële aminozuren: kan dier zelf aanmaken in lever</a:t>
            </a:r>
          </a:p>
          <a:p>
            <a:endParaRPr lang="nl-NL" dirty="0" smtClean="0"/>
          </a:p>
          <a:p>
            <a:pPr marL="363538" indent="-363538"/>
            <a:r>
              <a:rPr lang="nl-NL" dirty="0" smtClean="0"/>
              <a:t>Veel essentiële aminozuren</a:t>
            </a:r>
            <a:r>
              <a:rPr lang="nl-NL" dirty="0"/>
              <a:t> </a:t>
            </a:r>
            <a:r>
              <a:rPr lang="nl-NL" dirty="0" smtClean="0"/>
              <a:t>= hoge kwaliteit eiwit</a:t>
            </a:r>
          </a:p>
          <a:p>
            <a:pPr marL="363538" indent="-363538">
              <a:buNone/>
            </a:pPr>
            <a:r>
              <a:rPr lang="nl-NL" dirty="0" smtClean="0"/>
              <a:t>	(de </a:t>
            </a:r>
            <a:r>
              <a:rPr lang="nl-NL" dirty="0"/>
              <a:t>biologische waarde) </a:t>
            </a:r>
            <a:endParaRPr lang="nl-NL" dirty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 smtClean="0"/>
              <a:t>Voeding</a:t>
            </a:r>
            <a:r>
              <a:rPr lang="en-US" dirty="0" smtClean="0"/>
              <a:t> 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1. </a:t>
            </a:r>
            <a:r>
              <a:rPr lang="en-US" dirty="0" err="1" smtClean="0"/>
              <a:t>Voedingssstoffen</a:t>
            </a:r>
            <a:r>
              <a:rPr lang="en-US" dirty="0" smtClean="0"/>
              <a:t>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24376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r">
          <a:defRPr sz="1600" dirty="0" smtClean="0">
            <a:solidFill>
              <a:srgbClr val="1F9BDE"/>
            </a:solidFill>
            <a:latin typeface="DIN Condensed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Template Ontwikkelcentrum" id="{58AA8E0B-BC53-5947-8014-EFF79423B6D5}" vid="{65046F71-7F92-7648-9609-8E30722A779F}"/>
    </a:ext>
  </a:extLst>
</a:theme>
</file>

<file path=ppt/theme/theme2.xml><?xml version="1.0" encoding="utf-8"?>
<a:theme xmlns:a="http://schemas.openxmlformats.org/drawingml/2006/main" name="Aangepast ontwerp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Ontwikkelcentrum</Template>
  <TotalTime>6</TotalTime>
  <Words>658</Words>
  <Application>Microsoft Office PowerPoint</Application>
  <PresentationFormat>Aangepast</PresentationFormat>
  <Paragraphs>204</Paragraphs>
  <Slides>18</Slides>
  <Notes>4</Notes>
  <HiddenSlides>0</HiddenSlides>
  <MMClips>0</MMClips>
  <ScaleCrop>false</ScaleCrop>
  <HeadingPairs>
    <vt:vector size="4" baseType="variant">
      <vt:variant>
        <vt:lpstr>Thema</vt:lpstr>
      </vt:variant>
      <vt:variant>
        <vt:i4>2</vt:i4>
      </vt:variant>
      <vt:variant>
        <vt:lpstr>Diatitels</vt:lpstr>
      </vt:variant>
      <vt:variant>
        <vt:i4>18</vt:i4>
      </vt:variant>
    </vt:vector>
  </HeadingPairs>
  <TitlesOfParts>
    <vt:vector size="20" baseType="lpstr">
      <vt:lpstr>Office-thema</vt:lpstr>
      <vt:lpstr>Aangepast ontwerp</vt:lpstr>
      <vt:lpstr>Module Voeding</vt:lpstr>
      <vt:lpstr>1. Voedingsstoffen </vt:lpstr>
      <vt:lpstr>1.2 Voedingsstoffen  </vt:lpstr>
      <vt:lpstr>1.2 Voedingsstoffen  </vt:lpstr>
      <vt:lpstr>1.2 Voedingsstoffen  </vt:lpstr>
      <vt:lpstr>1.3 Water </vt:lpstr>
      <vt:lpstr>1.3 Water </vt:lpstr>
      <vt:lpstr>1.4 Eiwitten</vt:lpstr>
      <vt:lpstr>1.4 Eiwitten</vt:lpstr>
      <vt:lpstr>1.5 Vetten </vt:lpstr>
      <vt:lpstr>1.5 Vetten </vt:lpstr>
      <vt:lpstr>1.5 Vetten </vt:lpstr>
      <vt:lpstr>1.6 Koolhydraten </vt:lpstr>
      <vt:lpstr>1.6 Koolhydraten </vt:lpstr>
      <vt:lpstr>1.7 Mineralen  </vt:lpstr>
      <vt:lpstr>1.8 Vitaminen</vt:lpstr>
      <vt:lpstr>1.8 Vitaminen</vt:lpstr>
      <vt:lpstr>1.9 Verwerkingsvragen </vt:lpstr>
    </vt:vector>
  </TitlesOfParts>
  <Company>Corporate Desktop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Marian Oskam</dc:creator>
  <cp:lastModifiedBy>Edwin Kaptein</cp:lastModifiedBy>
  <cp:revision>82</cp:revision>
  <dcterms:created xsi:type="dcterms:W3CDTF">2018-01-29T13:04:35Z</dcterms:created>
  <dcterms:modified xsi:type="dcterms:W3CDTF">2018-04-24T07:56:19Z</dcterms:modified>
</cp:coreProperties>
</file>