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71" r:id="rId1"/>
  </p:sldMasterIdLst>
  <p:sldIdLst>
    <p:sldId id="256" r:id="rId2"/>
    <p:sldId id="292" r:id="rId3"/>
    <p:sldId id="317" r:id="rId4"/>
    <p:sldId id="274" r:id="rId5"/>
    <p:sldId id="318" r:id="rId6"/>
    <p:sldId id="325" r:id="rId7"/>
    <p:sldId id="314" r:id="rId8"/>
    <p:sldId id="322" r:id="rId9"/>
    <p:sldId id="319" r:id="rId10"/>
    <p:sldId id="321" r:id="rId11"/>
    <p:sldId id="316" r:id="rId12"/>
    <p:sldId id="326" r:id="rId13"/>
    <p:sldId id="30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2E2B21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8" autoAdjust="0"/>
    <p:restoredTop sz="94660"/>
  </p:normalViewPr>
  <p:slideViewPr>
    <p:cSldViewPr snapToGrid="0">
      <p:cViewPr>
        <p:scale>
          <a:sx n="48" d="100"/>
          <a:sy n="48" d="100"/>
        </p:scale>
        <p:origin x="620" y="4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5FA26CF-81FA-44D9-97B1-C74B6AB45433}" type="datetimeFigureOut">
              <a:rPr lang="nl-NL" smtClean="0"/>
              <a:t>1-4-2019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049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7865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54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6123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06368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1-4-2019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267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1-4-2019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47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1-4-2019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456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1-4-2019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449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1-4-2019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93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1-4-2019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58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5FA26CF-81FA-44D9-97B1-C74B6AB45433}" type="datetimeFigureOut">
              <a:rPr lang="nl-NL" smtClean="0"/>
              <a:t>1-4-2019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5935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qOgVuO1s8ys&amp;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entimeter.com/s/5339a9e736553989967b321fc42031da/cd42b379b031/edi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id="{E49027F0-33D5-4B30-8354-05CB641A2F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7052A02-6BC9-4F16-9279-C8653C8C1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611" y="685893"/>
            <a:ext cx="3566407" cy="2989044"/>
          </a:xfrm>
        </p:spPr>
        <p:txBody>
          <a:bodyPr anchor="b">
            <a:normAutofit/>
          </a:bodyPr>
          <a:lstStyle/>
          <a:p>
            <a:r>
              <a:rPr lang="nl-NL" sz="4400" dirty="0"/>
              <a:t>Regie voeren</a:t>
            </a:r>
            <a:br>
              <a:rPr lang="nl-NL" sz="4400" dirty="0"/>
            </a:br>
            <a:r>
              <a:rPr lang="nl-NL" sz="4400" dirty="0"/>
              <a:t>Thema 11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5C94302-FBDB-48DC-8F7E-761F76670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611" y="3849540"/>
            <a:ext cx="3566407" cy="1463040"/>
          </a:xfrm>
        </p:spPr>
        <p:txBody>
          <a:bodyPr anchor="t">
            <a:noAutofit/>
          </a:bodyPr>
          <a:lstStyle/>
          <a:p>
            <a:pPr algn="r"/>
            <a:r>
              <a:rPr lang="nl-NL" sz="2800" dirty="0"/>
              <a:t> Structuur en inactiviteit begeleiden</a:t>
            </a:r>
          </a:p>
          <a:p>
            <a:pPr algn="r"/>
            <a:r>
              <a:rPr lang="nl-NL" sz="2800" dirty="0"/>
              <a:t> W17-MZ</a:t>
            </a:r>
          </a:p>
          <a:p>
            <a:pPr algn="r"/>
            <a:r>
              <a:rPr lang="nl-NL" sz="2800" dirty="0">
                <a:solidFill>
                  <a:srgbClr val="2E2B2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https://www.youtube.com/watch?v=qOgVuO1s8ys&amp;</a:t>
            </a:r>
            <a:r>
              <a:rPr lang="nl-NL" sz="2800" dirty="0">
                <a:solidFill>
                  <a:srgbClr val="2E2B21"/>
                </a:solidFill>
              </a:rPr>
              <a:t> 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3E05128-D9E1-4C12-931B-FD8C6CB13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3610" y="3759161"/>
            <a:ext cx="35661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0" descr="Afbeeldingsresultaat voor regie">
            <a:extLst>
              <a:ext uri="{FF2B5EF4-FFF2-40B4-BE49-F238E27FC236}">
                <a16:creationId xmlns:a16="http://schemas.microsoft.com/office/drawing/2014/main" id="{BA06A724-0595-4AFF-8994-F0CEAF905D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0" r="3679" b="2"/>
          <a:stretch/>
        </p:blipFill>
        <p:spPr bwMode="auto">
          <a:xfrm>
            <a:off x="6094363" y="1070514"/>
            <a:ext cx="5181751" cy="471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Afbeeldingsresultaat voor introspection">
            <a:extLst>
              <a:ext uri="{FF2B5EF4-FFF2-40B4-BE49-F238E27FC236}">
                <a16:creationId xmlns:a16="http://schemas.microsoft.com/office/drawing/2014/main" id="{CE996C49-55B6-413E-8CC6-8A9C921746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9559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040E9F-E8A3-470F-9B19-73DFA5CE3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Terugblik Lesdoelen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694ADF-088E-4AE1-B858-A7249716E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9813" y="1814226"/>
            <a:ext cx="4754880" cy="822960"/>
          </a:xfrm>
        </p:spPr>
        <p:txBody>
          <a:bodyPr/>
          <a:lstStyle/>
          <a:p>
            <a:r>
              <a:rPr lang="nl-NL" dirty="0" err="1"/>
              <a:t>Lesdoel</a:t>
            </a:r>
            <a:r>
              <a:rPr lang="nl-NL" dirty="0"/>
              <a:t> 1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C93BF08-6A75-4DE6-BC5B-146DF0BB6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06432" y="2625581"/>
            <a:ext cx="5189567" cy="3341572"/>
          </a:xfrm>
        </p:spPr>
        <p:txBody>
          <a:bodyPr>
            <a:normAutofit/>
          </a:bodyPr>
          <a:lstStyle/>
          <a:p>
            <a:r>
              <a:rPr lang="nl-NL" sz="2800" dirty="0"/>
              <a:t>Doel van familiezorg.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7E59CCF-188F-43DE-B602-23B1F5566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58785" y="1853515"/>
            <a:ext cx="4754880" cy="822960"/>
          </a:xfrm>
        </p:spPr>
        <p:txBody>
          <a:bodyPr/>
          <a:lstStyle/>
          <a:p>
            <a:r>
              <a:rPr lang="nl-NL" dirty="0" err="1"/>
              <a:t>Lesdoel</a:t>
            </a:r>
            <a:r>
              <a:rPr lang="nl-NL" dirty="0"/>
              <a:t> 2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FA58952-B7EF-438F-B420-B799D258A0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2637186"/>
            <a:ext cx="5614930" cy="33415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dirty="0"/>
              <a:t>Belang van “</a:t>
            </a:r>
            <a:r>
              <a:rPr lang="nl-NL" sz="2800" dirty="0" err="1"/>
              <a:t>ontschuldigen</a:t>
            </a:r>
            <a:r>
              <a:rPr lang="nl-NL" sz="2800" dirty="0"/>
              <a:t>” en het bevorderen van de “onderlinge dialoog”.</a:t>
            </a:r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458E17A2-CD44-4300-9CED-25C8A21D3266}"/>
              </a:ext>
            </a:extLst>
          </p:cNvPr>
          <p:cNvSpPr txBox="1">
            <a:spLocks/>
          </p:cNvSpPr>
          <p:nvPr/>
        </p:nvSpPr>
        <p:spPr>
          <a:xfrm>
            <a:off x="5141946" y="4593005"/>
            <a:ext cx="4754880" cy="822960"/>
          </a:xfrm>
          <a:prstGeom prst="rect">
            <a:avLst/>
          </a:prstGeom>
        </p:spPr>
        <p:txBody>
          <a:bodyPr vert="horz" lIns="137160" tIns="45720" rIns="13716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None/>
              <a:defRPr sz="2300" b="0" kern="1200" cap="none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err="1"/>
              <a:t>Lesdoel</a:t>
            </a:r>
            <a:r>
              <a:rPr lang="nl-NL" dirty="0"/>
              <a:t> 3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91494752-D8B2-4C01-9C1D-6C2F942A1AC1}"/>
              </a:ext>
            </a:extLst>
          </p:cNvPr>
          <p:cNvSpPr txBox="1"/>
          <p:nvPr/>
        </p:nvSpPr>
        <p:spPr>
          <a:xfrm>
            <a:off x="2607668" y="5291450"/>
            <a:ext cx="717939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/>
              <a:t>Grafiek: verschillen weekend en werkdag.</a:t>
            </a:r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667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684" y="613797"/>
            <a:ext cx="7923264" cy="1499616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Vooruitblik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2744" y="1943924"/>
            <a:ext cx="9012707" cy="44216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3900" dirty="0"/>
              <a:t>Volgende week tijdens les DE TOETS</a:t>
            </a:r>
          </a:p>
          <a:p>
            <a:pPr marL="0" indent="0">
              <a:buNone/>
            </a:pPr>
            <a:r>
              <a:rPr lang="nl-NL" sz="3900" dirty="0"/>
              <a:t>Thema 8			</a:t>
            </a:r>
            <a:r>
              <a:rPr lang="nl-NL" sz="3900" dirty="0">
                <a:sym typeface="Wingdings" panose="05000000000000000000" pitchFamily="2" charset="2"/>
              </a:rPr>
              <a:t> 		</a:t>
            </a:r>
            <a:r>
              <a:rPr lang="nl-NL" sz="3900" dirty="0"/>
              <a:t>8.1 t/m 8.5 </a:t>
            </a:r>
          </a:p>
          <a:p>
            <a:pPr marL="0" indent="0">
              <a:buNone/>
            </a:pPr>
            <a:r>
              <a:rPr lang="nl-NL" sz="3900" dirty="0"/>
              <a:t>Thema 11		</a:t>
            </a:r>
            <a:r>
              <a:rPr lang="nl-NL" sz="3900" dirty="0">
                <a:sym typeface="Wingdings" panose="05000000000000000000" pitchFamily="2" charset="2"/>
              </a:rPr>
              <a:t> 		</a:t>
            </a:r>
            <a:r>
              <a:rPr lang="nl-NL" sz="3900" dirty="0"/>
              <a:t>11.1 t/m 11.3.3</a:t>
            </a:r>
          </a:p>
          <a:p>
            <a:pPr marL="0" indent="0">
              <a:buNone/>
            </a:pPr>
            <a:r>
              <a:rPr lang="nl-NL" sz="3900" dirty="0"/>
              <a:t>Oefentoets op Wiki </a:t>
            </a:r>
          </a:p>
          <a:p>
            <a:pPr marL="0" indent="0">
              <a:buNone/>
            </a:pPr>
            <a:endParaRPr lang="nl-NL" sz="3900" b="1" dirty="0"/>
          </a:p>
          <a:p>
            <a:pPr marL="0" indent="0">
              <a:buNone/>
            </a:pPr>
            <a:r>
              <a:rPr lang="nl-NL" sz="3900" b="1" dirty="0"/>
              <a:t>Dinsdag 9 april vóór 23:59 inleveren:</a:t>
            </a:r>
          </a:p>
          <a:p>
            <a:pPr marL="0" indent="0">
              <a:buNone/>
            </a:pPr>
            <a:r>
              <a:rPr lang="nl-NL" sz="3900" dirty="0"/>
              <a:t>Opdrachten VW + portfolio </a:t>
            </a:r>
            <a:r>
              <a:rPr lang="nl-NL" sz="2000" dirty="0"/>
              <a:t>(zie planning)</a:t>
            </a:r>
            <a:endParaRPr lang="nl-NL" sz="3900" dirty="0"/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49" y="420757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Afbeeldingsresultaat voor huiswerk">
            <a:extLst>
              <a:ext uri="{FF2B5EF4-FFF2-40B4-BE49-F238E27FC236}">
                <a16:creationId xmlns:a16="http://schemas.microsoft.com/office/drawing/2014/main" id="{76A62DCB-BE41-46C9-B6C0-E9E37F1A7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06" y="3318448"/>
            <a:ext cx="2128933" cy="3011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9A7246E1-C4DE-42D2-B8E6-70ED61DF66D0}"/>
              </a:ext>
            </a:extLst>
          </p:cNvPr>
          <p:cNvSpPr txBox="1"/>
          <p:nvPr/>
        </p:nvSpPr>
        <p:spPr>
          <a:xfrm>
            <a:off x="5581650" y="6427108"/>
            <a:ext cx="276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09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008419-18A8-4F6A-BA01-F25B0E48B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Planning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6056CFE6-0C21-4A01-9D17-33082A707D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890723"/>
              </p:ext>
            </p:extLst>
          </p:nvPr>
        </p:nvGraphicFramePr>
        <p:xfrm>
          <a:off x="1971040" y="2286000"/>
          <a:ext cx="6803231" cy="38274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6555">
                  <a:extLst>
                    <a:ext uri="{9D8B030D-6E8A-4147-A177-3AD203B41FA5}">
                      <a16:colId xmlns:a16="http://schemas.microsoft.com/office/drawing/2014/main" val="904920537"/>
                    </a:ext>
                  </a:extLst>
                </a:gridCol>
                <a:gridCol w="3056676">
                  <a:extLst>
                    <a:ext uri="{9D8B030D-6E8A-4147-A177-3AD203B41FA5}">
                      <a16:colId xmlns:a16="http://schemas.microsoft.com/office/drawing/2014/main" val="3909116140"/>
                    </a:ext>
                  </a:extLst>
                </a:gridCol>
              </a:tblGrid>
              <a:tr h="955221">
                <a:tc>
                  <a:txBody>
                    <a:bodyPr/>
                    <a:lstStyle/>
                    <a:p>
                      <a:pPr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</a:endParaRPr>
                    </a:p>
                    <a:p>
                      <a:pPr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1. Opdrachten VW thema 8:         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endParaRPr lang="nl-NL" sz="2800" dirty="0">
                        <a:effectLst/>
                      </a:endParaRPr>
                    </a:p>
                    <a:p>
                      <a:pPr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</a:rPr>
                        <a:t>3, 4, 5, 6, 9, 13</a:t>
                      </a: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8282995"/>
                  </a:ext>
                </a:extLst>
              </a:tr>
              <a:tr h="955221">
                <a:tc>
                  <a:txBody>
                    <a:bodyPr/>
                    <a:lstStyle/>
                    <a:p>
                      <a:pPr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</a:endParaRPr>
                    </a:p>
                    <a:p>
                      <a:pPr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2. Opdrachten VW thema 11:       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endParaRPr lang="nl-NL" sz="2800" dirty="0">
                        <a:effectLst/>
                      </a:endParaRPr>
                    </a:p>
                    <a:p>
                      <a:pPr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</a:rPr>
                        <a:t>2 + 4</a:t>
                      </a: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332123"/>
                  </a:ext>
                </a:extLst>
              </a:tr>
              <a:tr h="1917019">
                <a:tc>
                  <a:txBody>
                    <a:bodyPr/>
                    <a:lstStyle/>
                    <a:p>
                      <a:pPr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</a:endParaRPr>
                    </a:p>
                    <a:p>
                      <a:pPr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3. Opdrachten opdrachtportfolio: </a:t>
                      </a:r>
                    </a:p>
                    <a:p>
                      <a:pPr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 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endParaRPr lang="nl-NL" sz="2800" dirty="0">
                        <a:effectLst/>
                      </a:endParaRPr>
                    </a:p>
                    <a:p>
                      <a:pPr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</a:rPr>
                        <a:t>1 t/m 3 (verplicht)</a:t>
                      </a:r>
                    </a:p>
                    <a:p>
                      <a:pPr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endParaRPr lang="nl-NL" sz="2800" dirty="0">
                        <a:effectLst/>
                      </a:endParaRPr>
                    </a:p>
                    <a:p>
                      <a:pPr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</a:rPr>
                        <a:t>4 + 5 (verdieping, bonus)</a:t>
                      </a: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6918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064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C33751-EBDB-4166-9538-E2C12D38D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r>
              <a:rPr lang="nl-NL" dirty="0"/>
              <a:t>De 4 geboden tijdens het rollenspel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D59213C-2A55-4BC8-A954-66FF3D9E3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CCCE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557974-D5A6-41A1-90E2-FB90EE748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289" y="2286000"/>
            <a:ext cx="7326977" cy="4023360"/>
          </a:xfrm>
        </p:spPr>
        <p:txBody>
          <a:bodyPr>
            <a:normAutofit/>
          </a:bodyPr>
          <a:lstStyle/>
          <a:p>
            <a:r>
              <a:rPr lang="nl-NL" sz="4000" dirty="0"/>
              <a:t>1. We waarderen ieders inzet</a:t>
            </a:r>
          </a:p>
          <a:p>
            <a:r>
              <a:rPr lang="nl-NL" sz="4000" dirty="0"/>
              <a:t>2. We hebben respect voor iedere deelnemer </a:t>
            </a:r>
          </a:p>
          <a:p>
            <a:r>
              <a:rPr lang="nl-NL" sz="4000" dirty="0"/>
              <a:t>3. We lachen elkaar niet uit</a:t>
            </a:r>
          </a:p>
          <a:p>
            <a:r>
              <a:rPr lang="nl-NL" sz="4000" dirty="0"/>
              <a:t>4. We oordelen niet over kwaliteit </a:t>
            </a:r>
          </a:p>
        </p:txBody>
      </p:sp>
      <p:pic>
        <p:nvPicPr>
          <p:cNvPr id="2050" name="Picture 2" descr="Afbeeldingsresultaat voor 5 geboden">
            <a:extLst>
              <a:ext uri="{FF2B5EF4-FFF2-40B4-BE49-F238E27FC236}">
                <a16:creationId xmlns:a16="http://schemas.microsoft.com/office/drawing/2014/main" id="{1B1F489B-4397-4895-A21C-05B5684EA9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1" r="6424"/>
          <a:stretch/>
        </p:blipFill>
        <p:spPr bwMode="auto">
          <a:xfrm>
            <a:off x="7552266" y="10"/>
            <a:ext cx="463973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61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A807B0-154B-469F-89F4-8C4C2709D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Programma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2E7B205-E7AC-43BF-BA0B-0094E3E94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4128" y="1826487"/>
            <a:ext cx="4965192" cy="1021554"/>
          </a:xfrm>
        </p:spPr>
        <p:txBody>
          <a:bodyPr>
            <a:normAutofit/>
          </a:bodyPr>
          <a:lstStyle/>
          <a:p>
            <a:r>
              <a:rPr lang="nl-NL" sz="3000" b="1" dirty="0"/>
              <a:t>Terugblik vorige les</a:t>
            </a:r>
          </a:p>
          <a:p>
            <a:endParaRPr lang="nl-NL" sz="30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AEC45A-04C8-4E24-9392-383575FFC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2662" y="2967788"/>
            <a:ext cx="5665076" cy="334157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Inactiviteit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Stelling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Stukje theorie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Opdracht 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Video-opname opdracht 5</a:t>
            </a:r>
            <a:endParaRPr lang="nl-NL" sz="3000" b="1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C7C5D11-DE14-4C78-B847-2B75931395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2682" y="1552660"/>
            <a:ext cx="6201112" cy="1249364"/>
          </a:xfrm>
        </p:spPr>
        <p:txBody>
          <a:bodyPr>
            <a:normAutofit/>
          </a:bodyPr>
          <a:lstStyle/>
          <a:p>
            <a:r>
              <a:rPr lang="nl-NL" sz="3000" b="1" dirty="0"/>
              <a:t>Vandaag</a:t>
            </a:r>
            <a:endParaRPr lang="nl-NL" sz="3000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B72618C-2DA1-4394-A7F5-D460C3EDFD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7738" y="2967788"/>
            <a:ext cx="5181600" cy="379799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Lesdoelen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Menti.com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</a:t>
            </a:r>
            <a:r>
              <a:rPr lang="nl-NL" sz="3000" dirty="0" err="1"/>
              <a:t>Toetsstof</a:t>
            </a:r>
            <a:r>
              <a:rPr lang="nl-NL" sz="3000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KBS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Zelfstandig werken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Afsluiting + oefentoets</a:t>
            </a:r>
          </a:p>
        </p:txBody>
      </p:sp>
    </p:spTree>
    <p:extLst>
      <p:ext uri="{BB962C8B-B14F-4D97-AF65-F5344CB8AC3E}">
        <p14:creationId xmlns:p14="http://schemas.microsoft.com/office/powerpoint/2010/main" val="166088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040E9F-E8A3-470F-9B19-73DFA5CE3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Lesdoelen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694ADF-088E-4AE1-B858-A7249716E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9813" y="1814226"/>
            <a:ext cx="4754880" cy="822960"/>
          </a:xfrm>
        </p:spPr>
        <p:txBody>
          <a:bodyPr/>
          <a:lstStyle/>
          <a:p>
            <a:r>
              <a:rPr lang="nl-NL" dirty="0" err="1"/>
              <a:t>Lesdoel</a:t>
            </a:r>
            <a:r>
              <a:rPr lang="nl-NL" dirty="0"/>
              <a:t> 1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C93BF08-6A75-4DE6-BC5B-146DF0BB6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06433" y="2625581"/>
            <a:ext cx="4754880" cy="3341572"/>
          </a:xfrm>
        </p:spPr>
        <p:txBody>
          <a:bodyPr>
            <a:normAutofit/>
          </a:bodyPr>
          <a:lstStyle/>
          <a:p>
            <a:r>
              <a:rPr lang="nl-NL" sz="2800" dirty="0"/>
              <a:t>Je kunt uitleggen wat het </a:t>
            </a:r>
            <a:r>
              <a:rPr lang="nl-NL" sz="2800" u="sng" dirty="0"/>
              <a:t>doel</a:t>
            </a:r>
            <a:r>
              <a:rPr lang="nl-NL" sz="2800" dirty="0"/>
              <a:t> is van een familiegesprek.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7E59CCF-188F-43DE-B602-23B1F5566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58785" y="1853515"/>
            <a:ext cx="4754880" cy="822960"/>
          </a:xfrm>
        </p:spPr>
        <p:txBody>
          <a:bodyPr/>
          <a:lstStyle/>
          <a:p>
            <a:r>
              <a:rPr lang="nl-NL" dirty="0" err="1"/>
              <a:t>Lesdoel</a:t>
            </a:r>
            <a:r>
              <a:rPr lang="nl-NL" dirty="0"/>
              <a:t> 2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FA58952-B7EF-438F-B420-B799D258A0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2637186"/>
            <a:ext cx="4754880" cy="3341572"/>
          </a:xfrm>
        </p:spPr>
        <p:txBody>
          <a:bodyPr>
            <a:normAutofit/>
          </a:bodyPr>
          <a:lstStyle/>
          <a:p>
            <a:r>
              <a:rPr lang="nl-NL" sz="2800" dirty="0"/>
              <a:t>Je kunt met ten minste 1 voorbeeld uitleggen wat het belang is van  “</a:t>
            </a:r>
            <a:r>
              <a:rPr lang="nl-NL" sz="2800" u="sng" dirty="0" err="1"/>
              <a:t>ontschuldigen</a:t>
            </a:r>
            <a:r>
              <a:rPr lang="nl-NL" sz="2800" dirty="0"/>
              <a:t>” en het bevorderen van de “</a:t>
            </a:r>
            <a:r>
              <a:rPr lang="nl-NL" sz="2800" u="sng" dirty="0"/>
              <a:t>onderlinge dialoog</a:t>
            </a:r>
            <a:r>
              <a:rPr lang="nl-NL" sz="2800" dirty="0"/>
              <a:t>”</a:t>
            </a:r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458E17A2-CD44-4300-9CED-25C8A21D3266}"/>
              </a:ext>
            </a:extLst>
          </p:cNvPr>
          <p:cNvSpPr txBox="1">
            <a:spLocks/>
          </p:cNvSpPr>
          <p:nvPr/>
        </p:nvSpPr>
        <p:spPr>
          <a:xfrm>
            <a:off x="5141946" y="4593005"/>
            <a:ext cx="4754880" cy="822960"/>
          </a:xfrm>
          <a:prstGeom prst="rect">
            <a:avLst/>
          </a:prstGeom>
        </p:spPr>
        <p:txBody>
          <a:bodyPr vert="horz" lIns="137160" tIns="45720" rIns="13716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None/>
              <a:defRPr sz="2300" b="0" kern="1200" cap="none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err="1"/>
              <a:t>Lesdoel</a:t>
            </a:r>
            <a:r>
              <a:rPr lang="nl-NL" dirty="0"/>
              <a:t> 3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91494752-D8B2-4C01-9C1D-6C2F942A1AC1}"/>
              </a:ext>
            </a:extLst>
          </p:cNvPr>
          <p:cNvSpPr txBox="1"/>
          <p:nvPr/>
        </p:nvSpPr>
        <p:spPr>
          <a:xfrm>
            <a:off x="2453746" y="5276796"/>
            <a:ext cx="717939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/>
              <a:t>Je kunt met behulp van een grafiek laten zien in welk opzicht jouw dagindeling op een werkdag verschilt van een dag in het weekend. </a:t>
            </a:r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4762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pPr algn="ctr"/>
            <a:r>
              <a:rPr lang="nl-NL" dirty="0">
                <a:solidFill>
                  <a:srgbClr val="FFFFFF"/>
                </a:solidFill>
              </a:rPr>
              <a:t>Even Wakker worden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9327" y="2489202"/>
            <a:ext cx="7923264" cy="35546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000" dirty="0"/>
              <a:t>Ga met je </a:t>
            </a:r>
            <a:r>
              <a:rPr lang="nl-NL" sz="3000" i="1" dirty="0"/>
              <a:t>telefoon/laptop </a:t>
            </a:r>
            <a:r>
              <a:rPr lang="nl-NL" sz="3000" dirty="0"/>
              <a:t>naar</a:t>
            </a:r>
          </a:p>
          <a:p>
            <a:pPr marL="0" indent="0" algn="ctr">
              <a:buNone/>
            </a:pPr>
            <a:r>
              <a:rPr lang="nl-NL" sz="3000" dirty="0"/>
              <a:t> </a:t>
            </a:r>
            <a:r>
              <a:rPr lang="nl-NL" sz="4000" b="1" dirty="0"/>
              <a:t>Menti.com 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sz="3000" dirty="0"/>
              <a:t>En gebruik code</a:t>
            </a:r>
          </a:p>
          <a:p>
            <a:pPr algn="ctr"/>
            <a:r>
              <a:rPr lang="nl-NL" sz="4400" b="1" dirty="0">
                <a:solidFill>
                  <a:srgbClr val="FFFFFF"/>
                </a:solidFill>
              </a:rPr>
              <a:t>75 08 71</a:t>
            </a:r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20" y="3440176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Afbeeldingsresultaat voor brainstorm">
            <a:extLst>
              <a:ext uri="{FF2B5EF4-FFF2-40B4-BE49-F238E27FC236}">
                <a16:creationId xmlns:a16="http://schemas.microsoft.com/office/drawing/2014/main" id="{FE32FD36-E2AD-40F9-8A2F-E58EE5E0D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5574" y="701040"/>
            <a:ext cx="2124610" cy="212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436AAEE-A1FB-46AE-85C1-BF66EA41ED94}"/>
              </a:ext>
            </a:extLst>
          </p:cNvPr>
          <p:cNvSpPr txBox="1"/>
          <p:nvPr/>
        </p:nvSpPr>
        <p:spPr>
          <a:xfrm>
            <a:off x="8618635" y="4310422"/>
            <a:ext cx="20335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40404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https://www.mentimeter.com/s/5339a9e736553989967b321fc42031da/cd42b379b031/edit</a:t>
            </a:r>
            <a:r>
              <a:rPr lang="nl-NL" dirty="0">
                <a:solidFill>
                  <a:srgbClr val="40404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186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5187" y="351653"/>
            <a:ext cx="7923264" cy="1499616"/>
          </a:xfrm>
        </p:spPr>
        <p:txBody>
          <a:bodyPr>
            <a:normAutofit/>
          </a:bodyPr>
          <a:lstStyle/>
          <a:p>
            <a:pPr algn="ctr"/>
            <a:r>
              <a:rPr lang="nl-NL" sz="5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Toetsstof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7649" y="1576552"/>
            <a:ext cx="9178358" cy="50172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2600" b="1" dirty="0">
                <a:solidFill>
                  <a:srgbClr val="FFFFFF"/>
                </a:solidFill>
              </a:rPr>
              <a:t> Familiezorg</a:t>
            </a:r>
          </a:p>
          <a:p>
            <a:pPr marL="0" indent="0">
              <a:buNone/>
            </a:pPr>
            <a:r>
              <a:rPr lang="nl-NL" sz="2600" dirty="0">
                <a:solidFill>
                  <a:srgbClr val="FFFFFF"/>
                </a:solidFill>
              </a:rPr>
              <a:t>Begeleiding en ondersteuning voor mantelzorger(s)</a:t>
            </a:r>
          </a:p>
          <a:p>
            <a:pPr marL="0" indent="0">
              <a:buNone/>
            </a:pPr>
            <a:endParaRPr lang="nl-NL" sz="26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sz="2600" b="1" dirty="0">
                <a:solidFill>
                  <a:srgbClr val="FFFFFF"/>
                </a:solidFill>
              </a:rPr>
              <a:t> Onderlinge dialoog (aanmoedigen)</a:t>
            </a:r>
          </a:p>
          <a:p>
            <a:pPr marL="0" indent="0">
              <a:buNone/>
            </a:pPr>
            <a:r>
              <a:rPr lang="nl-NL" sz="2600" dirty="0">
                <a:solidFill>
                  <a:srgbClr val="FFFFFF"/>
                </a:solidFill>
              </a:rPr>
              <a:t>Familieleden vertellen elkaar hoe zij de situatie beleven</a:t>
            </a:r>
          </a:p>
          <a:p>
            <a:pPr marL="0" indent="0">
              <a:buNone/>
            </a:pPr>
            <a:r>
              <a:rPr lang="nl-NL" sz="2600" dirty="0">
                <a:solidFill>
                  <a:srgbClr val="FFFFFF"/>
                </a:solidFill>
              </a:rPr>
              <a:t>Emoties en herinneringen worden gedeeld</a:t>
            </a:r>
          </a:p>
          <a:p>
            <a:pPr marL="0" indent="0">
              <a:buNone/>
            </a:pPr>
            <a:endParaRPr lang="nl-NL" sz="26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sz="2600" b="1" dirty="0" err="1">
                <a:solidFill>
                  <a:srgbClr val="FFFFFF"/>
                </a:solidFill>
              </a:rPr>
              <a:t>Ontschuldigen</a:t>
            </a:r>
            <a:endParaRPr lang="nl-NL" sz="2600" b="1" dirty="0">
              <a:solidFill>
                <a:srgbClr val="FFFFFF"/>
              </a:solidFill>
            </a:endParaRPr>
          </a:p>
          <a:p>
            <a:r>
              <a:rPr lang="nl-NL" sz="2800" dirty="0"/>
              <a:t>Iemand ‘</a:t>
            </a:r>
            <a:r>
              <a:rPr lang="nl-NL" sz="2800" dirty="0" err="1"/>
              <a:t>ont-doen</a:t>
            </a:r>
            <a:r>
              <a:rPr lang="nl-NL" sz="2800" dirty="0"/>
              <a:t>’ van zijn schuld</a:t>
            </a:r>
          </a:p>
          <a:p>
            <a:pPr marL="0" indent="0">
              <a:buNone/>
            </a:pPr>
            <a:endParaRPr lang="nl-NL" sz="2600" dirty="0">
              <a:solidFill>
                <a:srgbClr val="FFFFFF"/>
              </a:solidFill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AC73D42-85D6-478F-9911-9E1FE8E69E5F}"/>
              </a:ext>
            </a:extLst>
          </p:cNvPr>
          <p:cNvSpPr txBox="1"/>
          <p:nvPr/>
        </p:nvSpPr>
        <p:spPr>
          <a:xfrm>
            <a:off x="8572638" y="5525591"/>
            <a:ext cx="320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dirty="0">
                <a:solidFill>
                  <a:srgbClr val="FFFFFF"/>
                </a:solidFill>
              </a:rPr>
              <a:t>Wederzijds begrip!</a:t>
            </a:r>
            <a:endParaRPr lang="nl-NL" sz="3200" dirty="0"/>
          </a:p>
        </p:txBody>
      </p:sp>
      <p:sp>
        <p:nvSpPr>
          <p:cNvPr id="11" name="Pijl: rechts 10">
            <a:extLst>
              <a:ext uri="{FF2B5EF4-FFF2-40B4-BE49-F238E27FC236}">
                <a16:creationId xmlns:a16="http://schemas.microsoft.com/office/drawing/2014/main" id="{C8D99988-F412-483B-88B0-6A69370EF8B9}"/>
              </a:ext>
            </a:extLst>
          </p:cNvPr>
          <p:cNvSpPr/>
          <p:nvPr/>
        </p:nvSpPr>
        <p:spPr>
          <a:xfrm>
            <a:off x="5341097" y="1635829"/>
            <a:ext cx="1003464" cy="4137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D48721D-C6E1-4723-8476-5129A1E64884}"/>
              </a:ext>
            </a:extLst>
          </p:cNvPr>
          <p:cNvSpPr txBox="1"/>
          <p:nvPr/>
        </p:nvSpPr>
        <p:spPr>
          <a:xfrm>
            <a:off x="6563276" y="1635829"/>
            <a:ext cx="6017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u="sng" dirty="0"/>
              <a:t>Onderlinge relaties </a:t>
            </a:r>
            <a:r>
              <a:rPr lang="nl-NL" sz="2400" dirty="0"/>
              <a:t>in een familie verbeteren</a:t>
            </a:r>
            <a:endParaRPr lang="nl-NL" sz="3200" dirty="0"/>
          </a:p>
        </p:txBody>
      </p:sp>
      <p:sp>
        <p:nvSpPr>
          <p:cNvPr id="17" name="Pijl: rechts 16">
            <a:extLst>
              <a:ext uri="{FF2B5EF4-FFF2-40B4-BE49-F238E27FC236}">
                <a16:creationId xmlns:a16="http://schemas.microsoft.com/office/drawing/2014/main" id="{F1F2DEF5-142C-4233-AFEF-D007304CBE0C}"/>
              </a:ext>
            </a:extLst>
          </p:cNvPr>
          <p:cNvSpPr/>
          <p:nvPr/>
        </p:nvSpPr>
        <p:spPr>
          <a:xfrm>
            <a:off x="8047910" y="5872499"/>
            <a:ext cx="1003464" cy="4137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Afbeeldingsresultaat voor we doen het samen">
            <a:extLst>
              <a:ext uri="{FF2B5EF4-FFF2-40B4-BE49-F238E27FC236}">
                <a16:creationId xmlns:a16="http://schemas.microsoft.com/office/drawing/2014/main" id="{1D539E3C-A79B-448C-BF61-6C7015640F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49" y="995410"/>
            <a:ext cx="1562262" cy="156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fbeeldingsresultaat voor talk about it">
            <a:extLst>
              <a:ext uri="{FF2B5EF4-FFF2-40B4-BE49-F238E27FC236}">
                <a16:creationId xmlns:a16="http://schemas.microsoft.com/office/drawing/2014/main" id="{794675B4-5850-43F5-8F08-803FD1D2D1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17" y="3166268"/>
            <a:ext cx="2087120" cy="105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erelateerde afbeelding">
            <a:extLst>
              <a:ext uri="{FF2B5EF4-FFF2-40B4-BE49-F238E27FC236}">
                <a16:creationId xmlns:a16="http://schemas.microsoft.com/office/drawing/2014/main" id="{58E74486-16BC-4595-ABD1-862AE78F3B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300" y="4630712"/>
            <a:ext cx="2242194" cy="1734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916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284524" y="1830429"/>
            <a:ext cx="7923264" cy="1499616"/>
          </a:xfrm>
        </p:spPr>
        <p:txBody>
          <a:bodyPr>
            <a:normAutofit/>
          </a:bodyPr>
          <a:lstStyle/>
          <a:p>
            <a:pPr algn="ctr"/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7198" y="1924004"/>
            <a:ext cx="8948139" cy="48267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900" b="1" dirty="0">
                <a:solidFill>
                  <a:srgbClr val="FFFFFF"/>
                </a:solidFill>
              </a:rPr>
              <a:t>1. Lees de casus individueel en denk na over ´jouw´ antwoord…</a:t>
            </a:r>
          </a:p>
          <a:p>
            <a:pPr marL="0" indent="0" algn="ctr">
              <a:buNone/>
            </a:pPr>
            <a:r>
              <a:rPr lang="nl-NL" sz="2900" b="1" u="sng" dirty="0">
                <a:solidFill>
                  <a:srgbClr val="FFFFFF"/>
                </a:solidFill>
              </a:rPr>
              <a:t>3 minuten stilte</a:t>
            </a:r>
          </a:p>
          <a:p>
            <a:pPr marL="0" indent="0">
              <a:buNone/>
            </a:pPr>
            <a:r>
              <a:rPr lang="nl-NL" sz="2900" b="1" dirty="0">
                <a:solidFill>
                  <a:srgbClr val="FFFFFF"/>
                </a:solidFill>
              </a:rPr>
              <a:t>2. Bespreek in duo´s jouw keuze voor A of B</a:t>
            </a:r>
          </a:p>
          <a:p>
            <a:pPr marL="0" indent="0" algn="ctr">
              <a:buNone/>
            </a:pPr>
            <a:r>
              <a:rPr lang="nl-NL" sz="2900" b="1" u="sng" dirty="0">
                <a:solidFill>
                  <a:srgbClr val="FFFFFF"/>
                </a:solidFill>
              </a:rPr>
              <a:t>2 minuten overleg</a:t>
            </a:r>
          </a:p>
          <a:p>
            <a:pPr marL="0" indent="0">
              <a:buNone/>
            </a:pPr>
            <a:r>
              <a:rPr lang="nl-NL" sz="2900" b="1" dirty="0">
                <a:solidFill>
                  <a:srgbClr val="FFFFFF"/>
                </a:solidFill>
              </a:rPr>
              <a:t>3. Maak een gezamenlijke keuze en schrijf op waarom </a:t>
            </a:r>
          </a:p>
          <a:p>
            <a:pPr marL="0" indent="0" algn="ctr">
              <a:buNone/>
            </a:pPr>
            <a:r>
              <a:rPr lang="nl-NL" sz="2900" b="1" dirty="0">
                <a:solidFill>
                  <a:srgbClr val="FFFFFF"/>
                </a:solidFill>
              </a:rPr>
              <a:t>A of B</a:t>
            </a:r>
          </a:p>
          <a:p>
            <a:pPr marL="0" indent="0" algn="ctr">
              <a:buNone/>
            </a:pPr>
            <a:r>
              <a:rPr lang="nl-NL" sz="2900" b="1" u="sng" dirty="0">
                <a:solidFill>
                  <a:srgbClr val="FFFFFF"/>
                </a:solidFill>
              </a:rPr>
              <a:t>1 minuten overleg</a:t>
            </a:r>
          </a:p>
          <a:p>
            <a:pPr marL="0" indent="0">
              <a:buNone/>
            </a:pPr>
            <a:r>
              <a:rPr lang="nl-NL" sz="2900" b="1" u="sng" dirty="0">
                <a:solidFill>
                  <a:srgbClr val="FFFFFF"/>
                </a:solidFill>
              </a:rPr>
              <a:t>4. Nabespreking klassikaal</a:t>
            </a:r>
          </a:p>
          <a:p>
            <a:pPr marL="0" indent="0">
              <a:buNone/>
            </a:pPr>
            <a:r>
              <a:rPr lang="nl-NL" sz="2900" b="1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5567BA2F-A712-4D75-9EE6-5D1D0B2BEE58}"/>
              </a:ext>
            </a:extLst>
          </p:cNvPr>
          <p:cNvSpPr txBox="1">
            <a:spLocks/>
          </p:cNvSpPr>
          <p:nvPr/>
        </p:nvSpPr>
        <p:spPr>
          <a:xfrm>
            <a:off x="3641653" y="656374"/>
            <a:ext cx="792326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Kritische beroepssituatie</a:t>
            </a:r>
          </a:p>
        </p:txBody>
      </p:sp>
      <p:pic>
        <p:nvPicPr>
          <p:cNvPr id="10" name="Picture 2" descr="Afbeeldingsresultaat voor brainstorm">
            <a:extLst>
              <a:ext uri="{FF2B5EF4-FFF2-40B4-BE49-F238E27FC236}">
                <a16:creationId xmlns:a16="http://schemas.microsoft.com/office/drawing/2014/main" id="{A46A62ED-BBEB-4F1E-8912-2BA08F5F08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19" y="2205795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58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F6178-3905-45FC-9203-4B4C9A2A8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b="1" dirty="0"/>
              <a:t>Opdracht 3: </a:t>
            </a:r>
            <a:br>
              <a:rPr lang="nl-NL" b="1" dirty="0"/>
            </a:br>
            <a:r>
              <a:rPr lang="nl-NL" b="1" dirty="0"/>
              <a:t>Grafiek dagindeling</a:t>
            </a:r>
            <a:br>
              <a:rPr lang="nl-NL" dirty="0"/>
            </a:br>
            <a:r>
              <a:rPr lang="nl-NL" dirty="0"/>
              <a:t>  Weekend			    </a:t>
            </a:r>
            <a:r>
              <a:rPr lang="nl-NL" dirty="0" err="1"/>
              <a:t>WErkdag</a:t>
            </a:r>
            <a:endParaRPr lang="nl-NL" dirty="0"/>
          </a:p>
        </p:txBody>
      </p:sp>
      <p:pic>
        <p:nvPicPr>
          <p:cNvPr id="11" name="Tijdelijke aanduiding voor inhoud 10">
            <a:extLst>
              <a:ext uri="{FF2B5EF4-FFF2-40B4-BE49-F238E27FC236}">
                <a16:creationId xmlns:a16="http://schemas.microsoft.com/office/drawing/2014/main" id="{937F189D-D196-4781-BED1-3511CA342D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84164" y="2530236"/>
            <a:ext cx="5704504" cy="3856049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2E500249-0183-4B08-BEFE-9BE066BC64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295" y="2530237"/>
            <a:ext cx="5364408" cy="3856048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4780265B-6F92-408E-9B60-444514BC01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7355" y="2530236"/>
            <a:ext cx="2228850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092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9237" y="716754"/>
            <a:ext cx="7923264" cy="1499616"/>
          </a:xfrm>
        </p:spPr>
        <p:txBody>
          <a:bodyPr>
            <a:normAutofit/>
          </a:bodyPr>
          <a:lstStyle/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Agenda</a:t>
            </a:r>
            <a:b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Inleveren </a:t>
            </a:r>
            <a:r>
              <a:rPr lang="nl-NL" sz="54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Dinsdag 9 april</a:t>
            </a:r>
            <a:endParaRPr lang="nl-NL" u="sng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2744" y="2488816"/>
            <a:ext cx="9012707" cy="44216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3900" b="1" dirty="0"/>
              <a:t>Deelnamebewijs toets</a:t>
            </a:r>
          </a:p>
          <a:p>
            <a:pPr marL="0" indent="0">
              <a:buNone/>
            </a:pPr>
            <a:r>
              <a:rPr lang="nl-NL" sz="3900" dirty="0"/>
              <a:t>VW-opdrachten		 Thema 8 + 11</a:t>
            </a:r>
          </a:p>
          <a:p>
            <a:pPr marL="0" indent="0">
              <a:buNone/>
            </a:pPr>
            <a:r>
              <a:rPr lang="nl-NL" sz="3900" dirty="0"/>
              <a:t>Portfolio-opdrachten	 1 + 2 + 3</a:t>
            </a:r>
          </a:p>
          <a:p>
            <a:pPr marL="0" indent="0">
              <a:buNone/>
            </a:pPr>
            <a:endParaRPr lang="nl-NL" sz="3900" dirty="0"/>
          </a:p>
          <a:p>
            <a:pPr marL="0" indent="0">
              <a:buNone/>
            </a:pPr>
            <a:r>
              <a:rPr lang="nl-NL" sz="3900" b="1" dirty="0"/>
              <a:t>+ 0,5 bonuspunt toets wanneer: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3400" dirty="0"/>
              <a:t> Bovenstaande opdrachten zijn gemaakt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3400" dirty="0"/>
              <a:t> Portfolio-opdrachten 4 + 5 zijn uitgevoerd</a:t>
            </a:r>
          </a:p>
          <a:p>
            <a:pPr marL="0" indent="0">
              <a:buNone/>
            </a:pPr>
            <a:r>
              <a:rPr lang="nl-NL" sz="3400" dirty="0"/>
              <a:t>		    Video-upload </a:t>
            </a:r>
            <a:r>
              <a:rPr lang="nl-NL" sz="3400" u="sng" dirty="0"/>
              <a:t>5 minuten</a:t>
            </a:r>
            <a:r>
              <a:rPr lang="nl-NL" sz="3400" dirty="0"/>
              <a:t>+  reflectie </a:t>
            </a:r>
            <a:r>
              <a:rPr lang="nl-NL" sz="3400" u="sng" dirty="0"/>
              <a:t>1A-4</a:t>
            </a:r>
            <a:r>
              <a:rPr lang="nl-NL" sz="3400" dirty="0"/>
              <a:t> </a:t>
            </a:r>
            <a:endParaRPr lang="nl-NL" sz="3000" dirty="0"/>
          </a:p>
        </p:txBody>
      </p:sp>
      <p:sp>
        <p:nvSpPr>
          <p:cNvPr id="16" name="Pijl: rechts 15">
            <a:extLst>
              <a:ext uri="{FF2B5EF4-FFF2-40B4-BE49-F238E27FC236}">
                <a16:creationId xmlns:a16="http://schemas.microsoft.com/office/drawing/2014/main" id="{4C7B43D1-59FC-4FC2-91BC-A161ACAC9236}"/>
              </a:ext>
            </a:extLst>
          </p:cNvPr>
          <p:cNvSpPr/>
          <p:nvPr/>
        </p:nvSpPr>
        <p:spPr>
          <a:xfrm>
            <a:off x="3207198" y="6247389"/>
            <a:ext cx="1591848" cy="5087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074" name="Picture 2" descr="Afbeeldingsresultaat voor 9 april">
            <a:extLst>
              <a:ext uri="{FF2B5EF4-FFF2-40B4-BE49-F238E27FC236}">
                <a16:creationId xmlns:a16="http://schemas.microsoft.com/office/drawing/2014/main" id="{AFBB608D-6060-41E9-B29B-5A2E1E5498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18" y="2343978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Afbeeldingsresultaat voor 9 april">
            <a:extLst>
              <a:ext uri="{FF2B5EF4-FFF2-40B4-BE49-F238E27FC236}">
                <a16:creationId xmlns:a16="http://schemas.microsoft.com/office/drawing/2014/main" id="{AF1C0133-D24E-4EFA-9DEE-1F75EEFC4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18" y="4255007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Afbeeldingsresultaat voor 9 april">
            <a:extLst>
              <a:ext uri="{FF2B5EF4-FFF2-40B4-BE49-F238E27FC236}">
                <a16:creationId xmlns:a16="http://schemas.microsoft.com/office/drawing/2014/main" id="{B42284AD-B284-4201-8B88-F0289D96A1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397" y="50209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27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6788" y="464470"/>
            <a:ext cx="7923264" cy="1499616"/>
          </a:xfrm>
        </p:spPr>
        <p:txBody>
          <a:bodyPr>
            <a:normAutofit/>
          </a:bodyPr>
          <a:lstStyle/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Zelfstandig werken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2744" y="1954005"/>
            <a:ext cx="9998510" cy="442162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l-NL" sz="2400" dirty="0"/>
              <a:t>Opdrachtportfolio, tot 9:20. Maak een keuze tussen:</a:t>
            </a:r>
          </a:p>
          <a:p>
            <a:pPr marL="457200" indent="-457200">
              <a:buAutoNum type="arabicPeriod"/>
            </a:pPr>
            <a:r>
              <a:rPr lang="nl-NL" sz="2400" b="1" dirty="0"/>
              <a:t>Zelfstandig verder werken aan opdrachten</a:t>
            </a:r>
          </a:p>
          <a:p>
            <a:pPr marL="0" indent="0">
              <a:buNone/>
            </a:pPr>
            <a:r>
              <a:rPr lang="nl-NL" sz="2400" dirty="0"/>
              <a:t>		Eerst VW, daarna portfolio 1, 2 en 3</a:t>
            </a:r>
          </a:p>
          <a:p>
            <a:pPr marL="0" indent="0">
              <a:buNone/>
            </a:pPr>
            <a:r>
              <a:rPr lang="nl-NL" sz="2400" b="1" dirty="0">
                <a:sym typeface="Wingdings" panose="05000000000000000000" pitchFamily="2" charset="2"/>
              </a:rPr>
              <a:t>		Overleg mag in duo’s</a:t>
            </a:r>
            <a:r>
              <a:rPr lang="nl-NL" sz="2400" dirty="0">
                <a:sym typeface="Wingdings" panose="05000000000000000000" pitchFamily="2" charset="2"/>
              </a:rPr>
              <a:t>, maar </a:t>
            </a:r>
            <a:r>
              <a:rPr lang="nl-NL" sz="2400" b="1" dirty="0">
                <a:sym typeface="Wingdings" panose="05000000000000000000" pitchFamily="2" charset="2"/>
              </a:rPr>
              <a:t>zelfstandig</a:t>
            </a:r>
            <a:r>
              <a:rPr lang="nl-NL" sz="2400" dirty="0">
                <a:sym typeface="Wingdings" panose="05000000000000000000" pitchFamily="2" charset="2"/>
              </a:rPr>
              <a:t> verwerken!</a:t>
            </a:r>
          </a:p>
          <a:p>
            <a:pPr marL="0" indent="0">
              <a:buNone/>
            </a:pPr>
            <a:r>
              <a:rPr lang="nl-NL" sz="2400" dirty="0">
                <a:sym typeface="Wingdings" panose="05000000000000000000" pitchFamily="2" charset="2"/>
              </a:rPr>
              <a:t>		Klaar? Dan pas opdracht 4 + 5</a:t>
            </a:r>
          </a:p>
          <a:p>
            <a:pPr marL="0" indent="0">
              <a:buNone/>
            </a:pPr>
            <a:r>
              <a:rPr lang="nl-NL" sz="2400" b="1" dirty="0"/>
              <a:t>2. Opdracht 5: Video-opname</a:t>
            </a:r>
          </a:p>
          <a:p>
            <a:pPr marL="0" indent="0">
              <a:buNone/>
            </a:pPr>
            <a:r>
              <a:rPr lang="nl-NL" sz="2400" dirty="0">
                <a:sym typeface="Wingdings" panose="05000000000000000000" pitchFamily="2" charset="2"/>
              </a:rPr>
              <a:t>		</a:t>
            </a:r>
            <a:r>
              <a:rPr lang="nl-NL" sz="2400" u="sng" dirty="0">
                <a:sym typeface="Wingdings" panose="05000000000000000000" pitchFamily="2" charset="2"/>
              </a:rPr>
              <a:t>Pas als je VW + portfolio 1, 2, 3 hebt gemaakt</a:t>
            </a:r>
          </a:p>
          <a:p>
            <a:pPr marL="0" indent="0">
              <a:buNone/>
            </a:pPr>
            <a:r>
              <a:rPr lang="nl-NL" sz="2400" dirty="0">
                <a:sym typeface="Wingdings" panose="05000000000000000000" pitchFamily="2" charset="2"/>
              </a:rPr>
              <a:t>		Check </a:t>
            </a:r>
            <a:r>
              <a:rPr lang="nl-NL" sz="2400" dirty="0" err="1">
                <a:sym typeface="Wingdings" panose="05000000000000000000" pitchFamily="2" charset="2"/>
              </a:rPr>
              <a:t>rolinstucties</a:t>
            </a:r>
            <a:r>
              <a:rPr lang="nl-NL" sz="2400" dirty="0">
                <a:sym typeface="Wingdings" panose="05000000000000000000" pitchFamily="2" charset="2"/>
              </a:rPr>
              <a:t> + criteria observatieformulier </a:t>
            </a:r>
            <a:r>
              <a:rPr lang="nl-NL" sz="2400" dirty="0" err="1">
                <a:sym typeface="Wingdings" panose="05000000000000000000" pitchFamily="2" charset="2"/>
              </a:rPr>
              <a:t>opdr</a:t>
            </a:r>
            <a:r>
              <a:rPr lang="nl-NL" sz="2400" dirty="0">
                <a:sym typeface="Wingdings" panose="05000000000000000000" pitchFamily="2" charset="2"/>
              </a:rPr>
              <a:t>. 5</a:t>
            </a:r>
          </a:p>
          <a:p>
            <a:pPr marL="0" indent="0">
              <a:buNone/>
            </a:pPr>
            <a:r>
              <a:rPr lang="nl-NL" sz="2400" b="1" dirty="0">
                <a:sym typeface="Wingdings" panose="05000000000000000000" pitchFamily="2" charset="2"/>
              </a:rPr>
              <a:t>	 					Lokaal 1.14			</a:t>
            </a:r>
            <a:endParaRPr lang="nl-NL" sz="2000" dirty="0"/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49" y="192050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jl: gestreept rechts 6">
            <a:extLst>
              <a:ext uri="{FF2B5EF4-FFF2-40B4-BE49-F238E27FC236}">
                <a16:creationId xmlns:a16="http://schemas.microsoft.com/office/drawing/2014/main" id="{81324A93-FD3E-48F7-9548-7AC20FFC68B8}"/>
              </a:ext>
            </a:extLst>
          </p:cNvPr>
          <p:cNvSpPr/>
          <p:nvPr/>
        </p:nvSpPr>
        <p:spPr>
          <a:xfrm>
            <a:off x="3071145" y="3318448"/>
            <a:ext cx="1255658" cy="695879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3" name="Pijl: gestreept rechts 32">
            <a:extLst>
              <a:ext uri="{FF2B5EF4-FFF2-40B4-BE49-F238E27FC236}">
                <a16:creationId xmlns:a16="http://schemas.microsoft.com/office/drawing/2014/main" id="{F1D563E7-F059-4198-BA82-1FE15E0C1A4A}"/>
              </a:ext>
            </a:extLst>
          </p:cNvPr>
          <p:cNvSpPr/>
          <p:nvPr/>
        </p:nvSpPr>
        <p:spPr>
          <a:xfrm>
            <a:off x="3071145" y="5326770"/>
            <a:ext cx="1255658" cy="695879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3" name="Pijl: gestreept rechts 42">
            <a:extLst>
              <a:ext uri="{FF2B5EF4-FFF2-40B4-BE49-F238E27FC236}">
                <a16:creationId xmlns:a16="http://schemas.microsoft.com/office/drawing/2014/main" id="{AF71609F-C1A6-4830-8BB0-1170B3911E3A}"/>
              </a:ext>
            </a:extLst>
          </p:cNvPr>
          <p:cNvSpPr/>
          <p:nvPr/>
        </p:nvSpPr>
        <p:spPr>
          <a:xfrm>
            <a:off x="4780607" y="6022649"/>
            <a:ext cx="3243241" cy="452786"/>
          </a:xfrm>
          <a:prstGeom prst="striped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" name="AutoShape 2" descr="Afbeeldingsresultaat voor rollenspel">
            <a:extLst>
              <a:ext uri="{FF2B5EF4-FFF2-40B4-BE49-F238E27FC236}">
                <a16:creationId xmlns:a16="http://schemas.microsoft.com/office/drawing/2014/main" id="{2DE3D42B-B83D-4E85-99ED-625ADA89CB7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28" name="Picture 4" descr="Gerelateerde afbeelding">
            <a:extLst>
              <a:ext uri="{FF2B5EF4-FFF2-40B4-BE49-F238E27FC236}">
                <a16:creationId xmlns:a16="http://schemas.microsoft.com/office/drawing/2014/main" id="{501105B4-4EF7-4000-A56D-E6CF221B88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73" y="4776277"/>
            <a:ext cx="2064212" cy="1548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Gerelateerde afbeelding">
            <a:extLst>
              <a:ext uri="{FF2B5EF4-FFF2-40B4-BE49-F238E27FC236}">
                <a16:creationId xmlns:a16="http://schemas.microsoft.com/office/drawing/2014/main" id="{57BFC9E8-0F07-446D-AB13-32788B6FD7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15" y="2599357"/>
            <a:ext cx="1964085" cy="1964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31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</Words>
  <Application>Microsoft Office PowerPoint</Application>
  <PresentationFormat>Breedbeeld</PresentationFormat>
  <Paragraphs>111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20" baseType="lpstr">
      <vt:lpstr>Arial</vt:lpstr>
      <vt:lpstr>Calibri</vt:lpstr>
      <vt:lpstr>Tw Cen MT</vt:lpstr>
      <vt:lpstr>Tw Cen MT Condensed</vt:lpstr>
      <vt:lpstr>Wingdings</vt:lpstr>
      <vt:lpstr>Wingdings 3</vt:lpstr>
      <vt:lpstr>Integraal</vt:lpstr>
      <vt:lpstr>Regie voeren Thema 11</vt:lpstr>
      <vt:lpstr>Programma</vt:lpstr>
      <vt:lpstr>Lesdoelen</vt:lpstr>
      <vt:lpstr>Even Wakker worden</vt:lpstr>
      <vt:lpstr>Toetsstof</vt:lpstr>
      <vt:lpstr>PowerPoint-presentatie</vt:lpstr>
      <vt:lpstr>Opdracht 3:  Grafiek dagindeling   Weekend       WErkdag</vt:lpstr>
      <vt:lpstr>Agenda Inleveren Dinsdag 9 april</vt:lpstr>
      <vt:lpstr>Zelfstandig werken</vt:lpstr>
      <vt:lpstr>Terugblik Lesdoelen</vt:lpstr>
      <vt:lpstr>Vooruitblik</vt:lpstr>
      <vt:lpstr>Planning</vt:lpstr>
      <vt:lpstr>De 4 geboden tijdens het rollenspel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Regie voeren Thema 8</dc:title>
  <dc:creator>Erik Joustra</dc:creator>
  <cp:lastModifiedBy>Erik Joustra</cp:lastModifiedBy>
  <cp:revision>73</cp:revision>
  <dcterms:created xsi:type="dcterms:W3CDTF">2019-03-04T19:24:31Z</dcterms:created>
  <dcterms:modified xsi:type="dcterms:W3CDTF">2019-04-02T08:51:06Z</dcterms:modified>
</cp:coreProperties>
</file>