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Gm38_FRD8W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video" Target="https://www.youtube.com/embed/WwtC9L7E96g" TargetMode="External"/><Relationship Id="rId1" Type="http://schemas.openxmlformats.org/officeDocument/2006/relationships/video" Target="https://www.youtube.com/embed/EKAmrL2SihY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F04E7D-0FDF-40DF-8E8C-08EFBADAB1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300786"/>
            <a:ext cx="8689976" cy="1154316"/>
          </a:xfrm>
        </p:spPr>
        <p:txBody>
          <a:bodyPr/>
          <a:lstStyle/>
          <a:p>
            <a:r>
              <a:rPr lang="nl-NL" dirty="0"/>
              <a:t>DBC/DOT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3622212-5730-4A1C-9834-E1DAC11212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7237" y="3031300"/>
            <a:ext cx="8689976" cy="1371599"/>
          </a:xfrm>
        </p:spPr>
        <p:txBody>
          <a:bodyPr>
            <a:normAutofit fontScale="92500" lnSpcReduction="10000"/>
          </a:bodyPr>
          <a:lstStyle/>
          <a:p>
            <a:r>
              <a:rPr lang="nl-NL" sz="3600" dirty="0"/>
              <a:t>DBC: Diagnose behandel combinatie</a:t>
            </a:r>
          </a:p>
          <a:p>
            <a:r>
              <a:rPr lang="nl-NL" sz="3600" dirty="0"/>
              <a:t>DOT: DBC op weg naar transparantie</a:t>
            </a:r>
          </a:p>
        </p:txBody>
      </p:sp>
    </p:spTree>
    <p:extLst>
      <p:ext uri="{BB962C8B-B14F-4D97-AF65-F5344CB8AC3E}">
        <p14:creationId xmlns:p14="http://schemas.microsoft.com/office/powerpoint/2010/main" val="2100359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3E1688-D3A9-4F24-9769-7C2BD2B89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893524"/>
          </a:xfrm>
        </p:spPr>
        <p:txBody>
          <a:bodyPr/>
          <a:lstStyle/>
          <a:p>
            <a:r>
              <a:rPr lang="nl-NL" dirty="0"/>
              <a:t>Betekenis DBC/DOT voor patiënt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7BAEF67-2C9E-42DE-B4AD-2F0CAE2A18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3775" y="1640910"/>
            <a:ext cx="10364452" cy="4471791"/>
          </a:xfrm>
        </p:spPr>
        <p:txBody>
          <a:bodyPr>
            <a:normAutofit/>
          </a:bodyPr>
          <a:lstStyle/>
          <a:p>
            <a:pPr marL="457200" indent="-457200">
              <a:buFontTx/>
              <a:buChar char="-"/>
            </a:pPr>
            <a:r>
              <a:rPr lang="nl-NL" sz="3200" dirty="0"/>
              <a:t>Rekening rechtstreeks naar zorgverzekeraar</a:t>
            </a:r>
          </a:p>
          <a:p>
            <a:pPr marL="457200" indent="-457200">
              <a:buFontTx/>
              <a:buChar char="-"/>
            </a:pPr>
            <a:r>
              <a:rPr lang="nl-NL" sz="3200" dirty="0"/>
              <a:t>Rekening slecht controleerbaar door patiënt</a:t>
            </a:r>
          </a:p>
          <a:p>
            <a:pPr marL="457200" indent="-457200">
              <a:buFontTx/>
              <a:buChar char="-"/>
            </a:pPr>
            <a:r>
              <a:rPr lang="nl-NL" sz="3200" dirty="0"/>
              <a:t>Juiste DBC/DOT gebruikt?</a:t>
            </a:r>
          </a:p>
          <a:p>
            <a:pPr marL="457200" indent="-457200">
              <a:buFontTx/>
              <a:buChar char="-"/>
            </a:pPr>
            <a:r>
              <a:rPr lang="nl-NL" sz="3200" dirty="0"/>
              <a:t>Verzekeraar kan vanuit DBC/DOT  afleiden welke aandoening patiënt heeft</a:t>
            </a:r>
          </a:p>
        </p:txBody>
      </p:sp>
    </p:spTree>
    <p:extLst>
      <p:ext uri="{BB962C8B-B14F-4D97-AF65-F5344CB8AC3E}">
        <p14:creationId xmlns:p14="http://schemas.microsoft.com/office/powerpoint/2010/main" val="4037298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media 1">
            <a:hlinkClick r:id="" action="ppaction://media"/>
            <a:extLst>
              <a:ext uri="{FF2B5EF4-FFF2-40B4-BE49-F238E27FC236}">
                <a16:creationId xmlns:a16="http://schemas.microsoft.com/office/drawing/2014/main" id="{266FC38F-48A3-46E7-A21B-11F296B6B90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65962" y="989556"/>
            <a:ext cx="9544833" cy="4922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350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media 1">
            <a:hlinkClick r:id="" action="ppaction://media"/>
            <a:extLst>
              <a:ext uri="{FF2B5EF4-FFF2-40B4-BE49-F238E27FC236}">
                <a16:creationId xmlns:a16="http://schemas.microsoft.com/office/drawing/2014/main" id="{09D0DF03-9228-4A7F-911A-2904DAE14AF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329847" y="857250"/>
            <a:ext cx="4572000" cy="2571750"/>
          </a:xfrm>
          <a:prstGeom prst="rect">
            <a:avLst/>
          </a:prstGeom>
        </p:spPr>
      </p:pic>
      <p:pic>
        <p:nvPicPr>
          <p:cNvPr id="3" name="Onlinemedia 2">
            <a:hlinkClick r:id="" action="ppaction://media"/>
            <a:extLst>
              <a:ext uri="{FF2B5EF4-FFF2-40B4-BE49-F238E27FC236}">
                <a16:creationId xmlns:a16="http://schemas.microsoft.com/office/drawing/2014/main" id="{EB821C8B-AC32-4E76-AB2B-5D35CE990C90}"/>
              </a:ext>
            </a:extLst>
          </p:cNvPr>
          <p:cNvPicPr>
            <a:picLocks noRot="1" noChangeAspect="1"/>
          </p:cNvPicPr>
          <p:nvPr>
            <a:videoFile r:link="rId2"/>
          </p:nvPr>
        </p:nvPicPr>
        <p:blipFill>
          <a:blip r:embed="rId4"/>
          <a:stretch>
            <a:fillRect/>
          </a:stretch>
        </p:blipFill>
        <p:spPr>
          <a:xfrm>
            <a:off x="6415414" y="3057525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151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1A0821-47DE-4128-9FAC-EFC4B906D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943628"/>
          </a:xfrm>
        </p:spPr>
        <p:txBody>
          <a:bodyPr>
            <a:normAutofit/>
          </a:bodyPr>
          <a:lstStyle/>
          <a:p>
            <a:r>
              <a:rPr lang="nl-NL" sz="3600" dirty="0" err="1"/>
              <a:t>Ziekenhuisfinanciëring</a:t>
            </a:r>
            <a:r>
              <a:rPr lang="nl-NL" sz="3600" dirty="0"/>
              <a:t> tot 31-12-2004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825F604-6C3B-41BE-908F-876F402CC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3775" y="1553228"/>
            <a:ext cx="10364452" cy="4446739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nl-NL" sz="2800" dirty="0"/>
              <a:t>Elke verrichting apart gedeclareerd</a:t>
            </a:r>
          </a:p>
          <a:p>
            <a:pPr marL="342900" indent="-342900">
              <a:buFontTx/>
              <a:buChar char="-"/>
            </a:pPr>
            <a:r>
              <a:rPr lang="nl-NL" sz="2800" dirty="0"/>
              <a:t>Meer verrichtingen = meer declareren</a:t>
            </a:r>
          </a:p>
          <a:p>
            <a:pPr marL="342900" indent="-342900">
              <a:buFontTx/>
              <a:buChar char="-"/>
            </a:pPr>
            <a:r>
              <a:rPr lang="nl-NL" sz="2800" dirty="0"/>
              <a:t>Ziekenhuis had budget</a:t>
            </a:r>
          </a:p>
          <a:p>
            <a:pPr marL="342900" indent="-342900">
              <a:buFontTx/>
              <a:buChar char="-"/>
            </a:pPr>
            <a:r>
              <a:rPr lang="nl-NL" sz="2800" dirty="0"/>
              <a:t>Budget op? Geen geld meer om patiënten te behandelen</a:t>
            </a:r>
          </a:p>
          <a:p>
            <a:pPr marL="342900" indent="-342900">
              <a:buFontTx/>
              <a:buChar char="-"/>
            </a:pPr>
            <a:r>
              <a:rPr lang="nl-NL" sz="2800" dirty="0"/>
              <a:t>Gevolg : lange wachtlijsten, patiënten naar ander ziekenhuis</a:t>
            </a:r>
          </a:p>
        </p:txBody>
      </p:sp>
    </p:spTree>
    <p:extLst>
      <p:ext uri="{BB962C8B-B14F-4D97-AF65-F5344CB8AC3E}">
        <p14:creationId xmlns:p14="http://schemas.microsoft.com/office/powerpoint/2010/main" val="364675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EE5D07-0417-4088-9A02-6094AEC15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680582"/>
          </a:xfrm>
        </p:spPr>
        <p:txBody>
          <a:bodyPr>
            <a:normAutofit/>
          </a:bodyPr>
          <a:lstStyle/>
          <a:p>
            <a:r>
              <a:rPr lang="nl-NL" sz="3600" dirty="0"/>
              <a:t>Sinds 1 januari 2005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5E38BE4-6F0F-4301-BE16-B6C3CE2474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3775" y="1290182"/>
            <a:ext cx="10364452" cy="4501019"/>
          </a:xfrm>
        </p:spPr>
        <p:txBody>
          <a:bodyPr>
            <a:normAutofit/>
          </a:bodyPr>
          <a:lstStyle/>
          <a:p>
            <a:r>
              <a:rPr lang="nl-NL" sz="2800" dirty="0"/>
              <a:t>-alleen nog DBC</a:t>
            </a:r>
          </a:p>
          <a:p>
            <a:r>
              <a:rPr lang="nl-NL" sz="2800" dirty="0"/>
              <a:t>-DBC: alle activiteiten en verrichtingen die patiënt doorloopt gedurende vaste periode</a:t>
            </a:r>
          </a:p>
          <a:p>
            <a:r>
              <a:rPr lang="nl-NL" sz="2800" dirty="0"/>
              <a:t>- Bij chronische ziekte, 1 jaar</a:t>
            </a:r>
          </a:p>
        </p:txBody>
      </p:sp>
    </p:spTree>
    <p:extLst>
      <p:ext uri="{BB962C8B-B14F-4D97-AF65-F5344CB8AC3E}">
        <p14:creationId xmlns:p14="http://schemas.microsoft.com/office/powerpoint/2010/main" val="2106667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3FD55E-7EEE-4B12-AD46-5440A5832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668056"/>
          </a:xfrm>
        </p:spPr>
        <p:txBody>
          <a:bodyPr/>
          <a:lstStyle/>
          <a:p>
            <a:r>
              <a:rPr lang="nl-NL" dirty="0"/>
              <a:t>DBC 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7F6FD4F-A1E1-40F9-9092-0F07426B6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3774" y="1486673"/>
            <a:ext cx="10364452" cy="4513294"/>
          </a:xfrm>
        </p:spPr>
        <p:txBody>
          <a:bodyPr>
            <a:normAutofit/>
          </a:bodyPr>
          <a:lstStyle/>
          <a:p>
            <a:pPr marL="457200" indent="-457200">
              <a:buFontTx/>
              <a:buChar char="-"/>
            </a:pPr>
            <a:r>
              <a:rPr lang="nl-NL" sz="3200" dirty="0"/>
              <a:t>Beschrijft 3 codes</a:t>
            </a:r>
          </a:p>
          <a:p>
            <a:pPr marL="457200" indent="-457200">
              <a:buFontTx/>
              <a:buChar char="-"/>
            </a:pPr>
            <a:r>
              <a:rPr lang="nl-NL" sz="3200" dirty="0"/>
              <a:t>Zorgtype (regulier, spoed)</a:t>
            </a:r>
          </a:p>
          <a:p>
            <a:pPr marL="457200" indent="-457200">
              <a:buFontTx/>
              <a:buChar char="-"/>
            </a:pPr>
            <a:r>
              <a:rPr lang="nl-NL" sz="3200" dirty="0"/>
              <a:t>Diagnose</a:t>
            </a:r>
          </a:p>
          <a:p>
            <a:pPr marL="457200" indent="-457200">
              <a:buFontTx/>
              <a:buChar char="-"/>
            </a:pPr>
            <a:r>
              <a:rPr lang="nl-NL" sz="3200" dirty="0"/>
              <a:t>behandeling</a:t>
            </a:r>
          </a:p>
        </p:txBody>
      </p:sp>
    </p:spTree>
    <p:extLst>
      <p:ext uri="{BB962C8B-B14F-4D97-AF65-F5344CB8AC3E}">
        <p14:creationId xmlns:p14="http://schemas.microsoft.com/office/powerpoint/2010/main" val="3538858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4F2D96-4C52-4920-9577-21479C79C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1031311"/>
          </a:xfrm>
        </p:spPr>
        <p:txBody>
          <a:bodyPr/>
          <a:lstStyle/>
          <a:p>
            <a:r>
              <a:rPr lang="nl-NL" dirty="0"/>
              <a:t>DBC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132C73B-EE0E-4316-999E-29A48BE6AD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3774" y="1499199"/>
            <a:ext cx="10364452" cy="4550872"/>
          </a:xfrm>
        </p:spPr>
        <p:txBody>
          <a:bodyPr>
            <a:normAutofit/>
          </a:bodyPr>
          <a:lstStyle/>
          <a:p>
            <a:r>
              <a:rPr lang="nl-NL" sz="2800" dirty="0"/>
              <a:t>-ziekenhuizen mogen alleen DBC tarieven declareren</a:t>
            </a:r>
          </a:p>
          <a:p>
            <a:pPr marL="457200" indent="-457200">
              <a:buFontTx/>
              <a:buChar char="-"/>
            </a:pPr>
            <a:r>
              <a:rPr lang="nl-NL" sz="2800" dirty="0"/>
              <a:t>A segment: vast tarief bepaald door NZA</a:t>
            </a:r>
          </a:p>
          <a:p>
            <a:pPr marL="457200" indent="-457200">
              <a:buFontTx/>
              <a:buChar char="-"/>
            </a:pPr>
            <a:r>
              <a:rPr lang="nl-NL" sz="2800" dirty="0"/>
              <a:t>B segment : een deel vast tarief, overige deel </a:t>
            </a:r>
            <a:r>
              <a:rPr lang="nl-NL" sz="2800" dirty="0" err="1"/>
              <a:t>ondelhandelbaar</a:t>
            </a:r>
            <a:endParaRPr lang="nl-NL" sz="2800" dirty="0"/>
          </a:p>
          <a:p>
            <a:pPr marL="457200" indent="-457200">
              <a:buFontTx/>
              <a:buChar char="-"/>
            </a:pPr>
            <a:r>
              <a:rPr lang="nl-NL" sz="2800" dirty="0"/>
              <a:t>marktwerking</a:t>
            </a:r>
          </a:p>
        </p:txBody>
      </p:sp>
    </p:spTree>
    <p:extLst>
      <p:ext uri="{BB962C8B-B14F-4D97-AF65-F5344CB8AC3E}">
        <p14:creationId xmlns:p14="http://schemas.microsoft.com/office/powerpoint/2010/main" val="1696502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819371-5930-4BA9-9D1B-FCF37BCC6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1006259"/>
          </a:xfrm>
        </p:spPr>
        <p:txBody>
          <a:bodyPr/>
          <a:lstStyle/>
          <a:p>
            <a:r>
              <a:rPr lang="nl-NL" dirty="0"/>
              <a:t>DBC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2C6CB16-1B4D-4080-AD18-858F32D8DA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8411" y="1615857"/>
            <a:ext cx="10364452" cy="4334005"/>
          </a:xfrm>
        </p:spPr>
        <p:txBody>
          <a:bodyPr>
            <a:normAutofit/>
          </a:bodyPr>
          <a:lstStyle/>
          <a:p>
            <a:pPr marL="457200" indent="-457200">
              <a:buFontTx/>
              <a:buChar char="-"/>
            </a:pPr>
            <a:r>
              <a:rPr lang="nl-NL" sz="2800" dirty="0"/>
              <a:t>1 </a:t>
            </a:r>
            <a:r>
              <a:rPr lang="nl-NL" sz="2800" dirty="0" err="1"/>
              <a:t>dbc</a:t>
            </a:r>
            <a:r>
              <a:rPr lang="nl-NL" sz="2800" dirty="0"/>
              <a:t> omvat complete behandeling</a:t>
            </a:r>
          </a:p>
          <a:p>
            <a:pPr marL="457200" indent="-457200">
              <a:buFontTx/>
              <a:buChar char="-"/>
            </a:pPr>
            <a:r>
              <a:rPr lang="nl-NL" sz="2800" dirty="0"/>
              <a:t>Voorbeeld: </a:t>
            </a:r>
            <a:r>
              <a:rPr lang="nl-NL" sz="2800" dirty="0" err="1"/>
              <a:t>total</a:t>
            </a:r>
            <a:r>
              <a:rPr lang="nl-NL" sz="2800" dirty="0"/>
              <a:t> hip, alle behandelingen, onderzoeken, operaties en opnames</a:t>
            </a:r>
          </a:p>
          <a:p>
            <a:pPr marL="457200" indent="-457200">
              <a:buFontTx/>
              <a:buChar char="-"/>
            </a:pPr>
            <a:r>
              <a:rPr lang="nl-NL" sz="2800" dirty="0"/>
              <a:t>Efficiënt werken</a:t>
            </a:r>
          </a:p>
          <a:p>
            <a:pPr marL="457200" indent="-457200">
              <a:buFontTx/>
              <a:buChar char="-"/>
            </a:pPr>
            <a:r>
              <a:rPr lang="nl-NL" sz="2800" dirty="0"/>
              <a:t>Vast uurtarief medisch specialist</a:t>
            </a:r>
          </a:p>
        </p:txBody>
      </p:sp>
    </p:spTree>
    <p:extLst>
      <p:ext uri="{BB962C8B-B14F-4D97-AF65-F5344CB8AC3E}">
        <p14:creationId xmlns:p14="http://schemas.microsoft.com/office/powerpoint/2010/main" val="613434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150C64-A7EA-421C-A821-35948DE6F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893524"/>
          </a:xfrm>
        </p:spPr>
        <p:txBody>
          <a:bodyPr/>
          <a:lstStyle/>
          <a:p>
            <a:r>
              <a:rPr lang="nl-NL" dirty="0"/>
              <a:t>DBC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C194BB8-8D26-4728-ABD8-EDA32808A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3775" y="1402915"/>
            <a:ext cx="10364452" cy="4388286"/>
          </a:xfrm>
        </p:spPr>
        <p:txBody>
          <a:bodyPr>
            <a:normAutofit/>
          </a:bodyPr>
          <a:lstStyle/>
          <a:p>
            <a:r>
              <a:rPr lang="nl-NL" sz="2800" dirty="0"/>
              <a:t>Voor het variabele deel kunnen ziekenhuizen met elkaar concurreren=</a:t>
            </a:r>
          </a:p>
          <a:p>
            <a:r>
              <a:rPr lang="nl-NL" sz="2800" dirty="0"/>
              <a:t>marktwerking</a:t>
            </a:r>
          </a:p>
        </p:txBody>
      </p:sp>
    </p:spTree>
    <p:extLst>
      <p:ext uri="{BB962C8B-B14F-4D97-AF65-F5344CB8AC3E}">
        <p14:creationId xmlns:p14="http://schemas.microsoft.com/office/powerpoint/2010/main" val="475344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B68633-9F30-4478-9C95-0BB1C9583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855946"/>
          </a:xfrm>
        </p:spPr>
        <p:txBody>
          <a:bodyPr/>
          <a:lstStyle/>
          <a:p>
            <a:r>
              <a:rPr lang="nl-NL" dirty="0"/>
              <a:t>DOT sinds 1 januari 2012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28B24BB-DFF1-44FD-809E-DD7C42DB1F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3774" y="1842619"/>
            <a:ext cx="10364452" cy="4057139"/>
          </a:xfrm>
        </p:spPr>
        <p:txBody>
          <a:bodyPr>
            <a:normAutofit/>
          </a:bodyPr>
          <a:lstStyle/>
          <a:p>
            <a:r>
              <a:rPr lang="nl-NL" sz="3200" dirty="0"/>
              <a:t>-teveel DBC (30.000)</a:t>
            </a:r>
          </a:p>
          <a:p>
            <a:r>
              <a:rPr lang="nl-NL" sz="3200" dirty="0"/>
              <a:t>- DOT (4.400)</a:t>
            </a:r>
          </a:p>
        </p:txBody>
      </p:sp>
    </p:spTree>
    <p:extLst>
      <p:ext uri="{BB962C8B-B14F-4D97-AF65-F5344CB8AC3E}">
        <p14:creationId xmlns:p14="http://schemas.microsoft.com/office/powerpoint/2010/main" val="620450132"/>
      </p:ext>
    </p:extLst>
  </p:cSld>
  <p:clrMapOvr>
    <a:masterClrMapping/>
  </p:clrMapOvr>
</p:sld>
</file>

<file path=ppt/theme/theme1.xml><?xml version="1.0" encoding="utf-8"?>
<a:theme xmlns:a="http://schemas.openxmlformats.org/drawingml/2006/main" name="Druppel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TM04033925[[fn=Druppel]]</Template>
  <TotalTime>29</TotalTime>
  <Words>202</Words>
  <Application>Microsoft Office PowerPoint</Application>
  <PresentationFormat>Breedbeeld</PresentationFormat>
  <Paragraphs>39</Paragraphs>
  <Slides>11</Slides>
  <Notes>0</Notes>
  <HiddenSlides>0</HiddenSlides>
  <MMClips>3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4" baseType="lpstr">
      <vt:lpstr>Arial</vt:lpstr>
      <vt:lpstr>Tw Cen MT</vt:lpstr>
      <vt:lpstr>Druppel</vt:lpstr>
      <vt:lpstr>DBC/DOT</vt:lpstr>
      <vt:lpstr>PowerPoint-presentatie</vt:lpstr>
      <vt:lpstr>Ziekenhuisfinanciëring tot 31-12-2004</vt:lpstr>
      <vt:lpstr>Sinds 1 januari 2005</vt:lpstr>
      <vt:lpstr>DBC </vt:lpstr>
      <vt:lpstr>DBC</vt:lpstr>
      <vt:lpstr>DBC</vt:lpstr>
      <vt:lpstr>DBC</vt:lpstr>
      <vt:lpstr>DOT sinds 1 januari 2012</vt:lpstr>
      <vt:lpstr>Betekenis DBC/DOT voor patiënt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DBC/DOT</dc:title>
  <dc:creator>Eke Postma - Eisma</dc:creator>
  <cp:lastModifiedBy>Eke Postma - Eisma</cp:lastModifiedBy>
  <cp:revision>4</cp:revision>
  <dcterms:created xsi:type="dcterms:W3CDTF">2019-03-22T09:18:35Z</dcterms:created>
  <dcterms:modified xsi:type="dcterms:W3CDTF">2019-03-22T09:47:36Z</dcterms:modified>
</cp:coreProperties>
</file>