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7" d="100"/>
          <a:sy n="77" d="100"/>
        </p:scale>
        <p:origin x="2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mNyoRchjvf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asTijTSsCg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184F9D-4433-469E-9599-57AD495F10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1012" y="1300786"/>
            <a:ext cx="8689976" cy="1204420"/>
          </a:xfrm>
        </p:spPr>
        <p:txBody>
          <a:bodyPr/>
          <a:lstStyle/>
          <a:p>
            <a:r>
              <a:rPr lang="nl-NL" dirty="0"/>
              <a:t>GGD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DF6348F-6EB6-4F17-A2DA-0BFCCC3B22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5544" y="3122112"/>
            <a:ext cx="8689976" cy="1371599"/>
          </a:xfrm>
        </p:spPr>
        <p:txBody>
          <a:bodyPr>
            <a:normAutofit fontScale="92500" lnSpcReduction="10000"/>
          </a:bodyPr>
          <a:lstStyle/>
          <a:p>
            <a:r>
              <a:rPr lang="nl-NL" sz="3600" dirty="0"/>
              <a:t>Gemeentelijke of gemeenschappelijke </a:t>
            </a:r>
          </a:p>
          <a:p>
            <a:r>
              <a:rPr lang="nl-NL" sz="3600" dirty="0"/>
              <a:t>gezondheidsdienst</a:t>
            </a:r>
          </a:p>
        </p:txBody>
      </p:sp>
    </p:spTree>
    <p:extLst>
      <p:ext uri="{BB962C8B-B14F-4D97-AF65-F5344CB8AC3E}">
        <p14:creationId xmlns:p14="http://schemas.microsoft.com/office/powerpoint/2010/main" val="3552646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media 1">
            <a:hlinkClick r:id="" action="ppaction://media"/>
            <a:extLst>
              <a:ext uri="{FF2B5EF4-FFF2-40B4-BE49-F238E27FC236}">
                <a16:creationId xmlns:a16="http://schemas.microsoft.com/office/drawing/2014/main" id="{7CB5F0EF-FB9C-477E-BCD4-FC166BAC884C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317315" y="1536687"/>
            <a:ext cx="6598789" cy="3784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6903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C2F5EE-F692-44EF-A9E0-9772442FB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880998"/>
          </a:xfrm>
        </p:spPr>
        <p:txBody>
          <a:bodyPr/>
          <a:lstStyle/>
          <a:p>
            <a:r>
              <a:rPr lang="nl-NL" dirty="0"/>
              <a:t>Waar houdt de GGD zich mee bezig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ED5A4B2-326E-4BB2-BC6B-CB005A4AA3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3775" y="1490598"/>
            <a:ext cx="10364452" cy="4534421"/>
          </a:xfrm>
        </p:spPr>
        <p:txBody>
          <a:bodyPr>
            <a:normAutofit/>
          </a:bodyPr>
          <a:lstStyle/>
          <a:p>
            <a:pPr lvl="0" algn="l">
              <a:lnSpc>
                <a:spcPct val="90000"/>
              </a:lnSpc>
              <a:buClrTx/>
            </a:pPr>
            <a:r>
              <a:rPr lang="nl-NL" sz="3200" b="1" cap="none" dirty="0">
                <a:solidFill>
                  <a:srgbClr val="FF0000"/>
                </a:solidFill>
                <a:latin typeface="Calibri" panose="020F0502020204030204"/>
              </a:rPr>
              <a:t>Jeugd </a:t>
            </a:r>
            <a:r>
              <a:rPr lang="nl-NL" sz="2800" cap="none" dirty="0">
                <a:solidFill>
                  <a:prstClr val="black"/>
                </a:solidFill>
                <a:latin typeface="Calibri" panose="020F0502020204030204"/>
              </a:rPr>
              <a:t>– De verpleegkundigen en de jeugdartsen van de Jeugdgezondheidszorg kunnen je voorlichting geven en helpen bij vragen over je groei, ontwikkeling en lichamelijke/psychische gezondheid.</a:t>
            </a:r>
          </a:p>
          <a:p>
            <a:pPr lvl="0" algn="l">
              <a:lnSpc>
                <a:spcPct val="90000"/>
              </a:lnSpc>
              <a:buClrTx/>
            </a:pPr>
            <a:r>
              <a:rPr lang="nl-NL" sz="3200" b="1" cap="none" dirty="0">
                <a:solidFill>
                  <a:srgbClr val="FF0000"/>
                </a:solidFill>
                <a:latin typeface="Calibri" panose="020F0502020204030204"/>
              </a:rPr>
              <a:t>Infectieziekten</a:t>
            </a:r>
            <a:r>
              <a:rPr lang="nl-NL" sz="3200" cap="none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nl-NL" sz="2800" cap="none" dirty="0">
                <a:solidFill>
                  <a:prstClr val="black"/>
                </a:solidFill>
                <a:latin typeface="Calibri" panose="020F0502020204030204"/>
              </a:rPr>
              <a:t>– </a:t>
            </a:r>
            <a:r>
              <a:rPr lang="nl-NL" sz="2800" cap="none" dirty="0" err="1">
                <a:solidFill>
                  <a:prstClr val="black"/>
                </a:solidFill>
                <a:latin typeface="Calibri" panose="020F0502020204030204"/>
              </a:rPr>
              <a:t>o.a</a:t>
            </a:r>
            <a:r>
              <a:rPr lang="nl-NL" sz="2800" cap="none" dirty="0">
                <a:solidFill>
                  <a:prstClr val="black"/>
                </a:solidFill>
                <a:latin typeface="Calibri" panose="020F0502020204030204"/>
              </a:rPr>
              <a:t> seksueel overdraagbare aandoeningen (SOA), tuberculose, reizigersvaccinaties.</a:t>
            </a:r>
          </a:p>
          <a:p>
            <a:pPr lvl="0" algn="l">
              <a:lnSpc>
                <a:spcPct val="90000"/>
              </a:lnSpc>
              <a:buClrTx/>
            </a:pPr>
            <a:r>
              <a:rPr lang="nl-NL" sz="3200" b="1" cap="none" dirty="0">
                <a:solidFill>
                  <a:srgbClr val="FF0000"/>
                </a:solidFill>
                <a:latin typeface="Calibri" panose="020F0502020204030204"/>
              </a:rPr>
              <a:t>Hygiëne &amp; Inspectie </a:t>
            </a:r>
            <a:r>
              <a:rPr lang="nl-NL" sz="2800" cap="none" dirty="0">
                <a:solidFill>
                  <a:prstClr val="black"/>
                </a:solidFill>
                <a:latin typeface="Calibri" panose="020F0502020204030204"/>
              </a:rPr>
              <a:t>– </a:t>
            </a:r>
            <a:r>
              <a:rPr lang="nl-NL" sz="2800" cap="none" dirty="0" err="1">
                <a:solidFill>
                  <a:prstClr val="black"/>
                </a:solidFill>
                <a:latin typeface="Calibri" panose="020F0502020204030204"/>
              </a:rPr>
              <a:t>o.a</a:t>
            </a:r>
            <a:r>
              <a:rPr lang="nl-NL" sz="2800" cap="none" dirty="0">
                <a:solidFill>
                  <a:prstClr val="black"/>
                </a:solidFill>
                <a:latin typeface="Calibri" panose="020F0502020204030204"/>
              </a:rPr>
              <a:t> tatoeage, piercings en toezicht kinderopvang.</a:t>
            </a:r>
          </a:p>
          <a:p>
            <a:pPr lvl="0" algn="l">
              <a:lnSpc>
                <a:spcPct val="90000"/>
              </a:lnSpc>
              <a:buClrTx/>
            </a:pPr>
            <a:r>
              <a:rPr lang="nl-NL" sz="3200" b="1" cap="none" dirty="0">
                <a:solidFill>
                  <a:srgbClr val="FF0000"/>
                </a:solidFill>
                <a:latin typeface="Calibri" panose="020F0502020204030204"/>
              </a:rPr>
              <a:t>Milieu</a:t>
            </a:r>
            <a:r>
              <a:rPr lang="nl-NL" sz="2800" cap="none" dirty="0">
                <a:solidFill>
                  <a:prstClr val="black"/>
                </a:solidFill>
                <a:latin typeface="Calibri" panose="020F0502020204030204"/>
              </a:rPr>
              <a:t> – </a:t>
            </a:r>
            <a:r>
              <a:rPr lang="nl-NL" sz="2800" cap="none" dirty="0" err="1">
                <a:solidFill>
                  <a:prstClr val="black"/>
                </a:solidFill>
                <a:latin typeface="Calibri" panose="020F0502020204030204"/>
              </a:rPr>
              <a:t>o.a</a:t>
            </a:r>
            <a:r>
              <a:rPr lang="nl-NL" sz="2800" cap="none" dirty="0">
                <a:solidFill>
                  <a:prstClr val="black"/>
                </a:solidFill>
                <a:latin typeface="Calibri" panose="020F0502020204030204"/>
              </a:rPr>
              <a:t> advies over vocht, schimmels en stank in woningen, luchtkwaliteit, bodemverontreiniging</a:t>
            </a:r>
            <a:endParaRPr lang="nl-NL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020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9C9522-EB50-4412-AC7B-C5068FFF6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793316"/>
          </a:xfrm>
        </p:spPr>
        <p:txBody>
          <a:bodyPr>
            <a:normAutofit/>
          </a:bodyPr>
          <a:lstStyle/>
          <a:p>
            <a:r>
              <a:rPr lang="nl-NL" sz="4000" dirty="0"/>
              <a:t>Contactonderzoek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827720A-90B8-40B9-B54C-939FF754E9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51561" y="1402917"/>
            <a:ext cx="10364452" cy="4734836"/>
          </a:xfrm>
        </p:spPr>
        <p:txBody>
          <a:bodyPr/>
          <a:lstStyle/>
          <a:p>
            <a:pPr lvl="0" algn="l">
              <a:lnSpc>
                <a:spcPct val="90000"/>
              </a:lnSpc>
              <a:buClrTx/>
            </a:pPr>
            <a:r>
              <a:rPr lang="nl-NL" sz="2800" cap="none" dirty="0" err="1">
                <a:solidFill>
                  <a:prstClr val="black"/>
                </a:solidFill>
                <a:latin typeface="Calibri" panose="020F0502020204030204"/>
              </a:rPr>
              <a:t>Mantoux-test</a:t>
            </a:r>
            <a:r>
              <a:rPr lang="nl-NL" sz="2800" cap="none" dirty="0">
                <a:solidFill>
                  <a:prstClr val="black"/>
                </a:solidFill>
                <a:latin typeface="Calibri" panose="020F0502020204030204"/>
              </a:rPr>
              <a:t> (tuberculine huidtest)</a:t>
            </a:r>
          </a:p>
          <a:p>
            <a:pPr lvl="0" algn="l">
              <a:lnSpc>
                <a:spcPct val="90000"/>
              </a:lnSpc>
              <a:buClrTx/>
            </a:pPr>
            <a:r>
              <a:rPr lang="nl-NL" sz="2800" cap="none" dirty="0">
                <a:solidFill>
                  <a:prstClr val="black"/>
                </a:solidFill>
                <a:latin typeface="Calibri" panose="020F0502020204030204"/>
              </a:rPr>
              <a:t>Wat is tuberculose?</a:t>
            </a:r>
          </a:p>
          <a:p>
            <a:pPr lvl="0" algn="l">
              <a:lnSpc>
                <a:spcPct val="90000"/>
              </a:lnSpc>
              <a:buClrTx/>
            </a:pPr>
            <a:r>
              <a:rPr lang="nl-NL" sz="2800" cap="none" dirty="0">
                <a:solidFill>
                  <a:prstClr val="black"/>
                </a:solidFill>
                <a:latin typeface="Calibri" panose="020F0502020204030204"/>
              </a:rPr>
              <a:t>Tuberculose (TBC) is een ziekte die wordt veroorzaakt door een bacterie. Deze bacterie veroorzaakt in het lichaam ontstekingen.</a:t>
            </a:r>
          </a:p>
          <a:p>
            <a:pPr lvl="0" algn="l">
              <a:lnSpc>
                <a:spcPct val="90000"/>
              </a:lnSpc>
              <a:buClrTx/>
            </a:pPr>
            <a:r>
              <a:rPr lang="nl-NL" sz="2800" cap="none" dirty="0">
                <a:solidFill>
                  <a:prstClr val="black"/>
                </a:solidFill>
                <a:latin typeface="Calibri" panose="020F0502020204030204"/>
              </a:rPr>
              <a:t>De ziekte komt meestal voor in de longen.</a:t>
            </a:r>
          </a:p>
          <a:p>
            <a:pPr lvl="0" algn="l">
              <a:lnSpc>
                <a:spcPct val="90000"/>
              </a:lnSpc>
              <a:buClrTx/>
            </a:pPr>
            <a:r>
              <a:rPr lang="nl-NL" sz="2800" cap="none" dirty="0">
                <a:solidFill>
                  <a:prstClr val="black"/>
                </a:solidFill>
                <a:latin typeface="Calibri" panose="020F0502020204030204"/>
              </a:rPr>
              <a:t>De </a:t>
            </a:r>
            <a:r>
              <a:rPr lang="nl-NL" sz="2800" cap="none" dirty="0" err="1">
                <a:solidFill>
                  <a:prstClr val="black"/>
                </a:solidFill>
                <a:latin typeface="Calibri" panose="020F0502020204030204"/>
              </a:rPr>
              <a:t>mantoux-test</a:t>
            </a:r>
            <a:r>
              <a:rPr lang="nl-NL" sz="2800" cap="none" dirty="0">
                <a:solidFill>
                  <a:prstClr val="black"/>
                </a:solidFill>
                <a:latin typeface="Calibri" panose="020F0502020204030204"/>
              </a:rPr>
              <a:t> kan niet worden gebruikt bij personen die:</a:t>
            </a:r>
          </a:p>
          <a:p>
            <a:pPr lvl="0" algn="l">
              <a:lnSpc>
                <a:spcPct val="90000"/>
              </a:lnSpc>
              <a:buClrTx/>
            </a:pPr>
            <a:r>
              <a:rPr lang="nl-NL" sz="2800" cap="none" dirty="0">
                <a:solidFill>
                  <a:prstClr val="black"/>
                </a:solidFill>
                <a:latin typeface="Calibri" panose="020F0502020204030204"/>
              </a:rPr>
              <a:t>* ooit tbc hebben gehad</a:t>
            </a:r>
          </a:p>
          <a:p>
            <a:pPr lvl="0" algn="l">
              <a:lnSpc>
                <a:spcPct val="90000"/>
              </a:lnSpc>
              <a:buClrTx/>
            </a:pPr>
            <a:r>
              <a:rPr lang="nl-NL" sz="2800" cap="none" dirty="0">
                <a:solidFill>
                  <a:prstClr val="black"/>
                </a:solidFill>
                <a:latin typeface="Calibri" panose="020F0502020204030204"/>
              </a:rPr>
              <a:t>* een tuberculose-infectie hebben gehad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81788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7EF7A3-B77A-4B4D-9C1A-E0C358DB7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805842"/>
          </a:xfrm>
        </p:spPr>
        <p:txBody>
          <a:bodyPr>
            <a:normAutofit/>
          </a:bodyPr>
          <a:lstStyle/>
          <a:p>
            <a:r>
              <a:rPr lang="nl-NL" sz="3600" dirty="0" err="1"/>
              <a:t>Mantoux</a:t>
            </a:r>
            <a:r>
              <a:rPr lang="nl-NL" sz="3600" dirty="0"/>
              <a:t> test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F95EA62-61F1-4D74-8C34-FAE049B9B2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3775" y="1415442"/>
            <a:ext cx="10364452" cy="4634629"/>
          </a:xfrm>
        </p:spPr>
        <p:txBody>
          <a:bodyPr/>
          <a:lstStyle/>
          <a:p>
            <a:pPr lvl="0" algn="l">
              <a:lnSpc>
                <a:spcPct val="90000"/>
              </a:lnSpc>
              <a:buClrTx/>
            </a:pPr>
            <a:r>
              <a:rPr lang="nl-NL" sz="2800" cap="none" dirty="0">
                <a:solidFill>
                  <a:prstClr val="black"/>
                </a:solidFill>
                <a:latin typeface="Calibri" panose="020F0502020204030204"/>
              </a:rPr>
              <a:t>Door een </a:t>
            </a:r>
            <a:r>
              <a:rPr lang="nl-NL" sz="2800" cap="none" dirty="0" err="1">
                <a:solidFill>
                  <a:prstClr val="black"/>
                </a:solidFill>
                <a:latin typeface="Calibri" panose="020F0502020204030204"/>
              </a:rPr>
              <a:t>mantoux-test</a:t>
            </a:r>
            <a:r>
              <a:rPr lang="nl-NL" sz="2800" cap="none" dirty="0">
                <a:solidFill>
                  <a:prstClr val="black"/>
                </a:solidFill>
                <a:latin typeface="Calibri" panose="020F0502020204030204"/>
              </a:rPr>
              <a:t> (tuberculine huidtest) kan een infectie met de tbc-bacterie worden opgespoord. </a:t>
            </a:r>
          </a:p>
          <a:p>
            <a:pPr marL="228600" lvl="0" indent="-228600" algn="l">
              <a:lnSpc>
                <a:spcPct val="90000"/>
              </a:lnSpc>
              <a:buClrTx/>
              <a:buFontTx/>
              <a:buChar char="-"/>
            </a:pPr>
            <a:r>
              <a:rPr lang="nl-NL" sz="2800" cap="none" dirty="0">
                <a:solidFill>
                  <a:prstClr val="black"/>
                </a:solidFill>
                <a:latin typeface="Calibri" panose="020F0502020204030204"/>
              </a:rPr>
              <a:t>Klein prikje met testvloeistof in de linkerarm.</a:t>
            </a:r>
          </a:p>
          <a:p>
            <a:pPr lvl="0" algn="l">
              <a:lnSpc>
                <a:spcPct val="90000"/>
              </a:lnSpc>
              <a:buClrTx/>
            </a:pPr>
            <a:r>
              <a:rPr lang="nl-NL" sz="2800" cap="none" dirty="0">
                <a:solidFill>
                  <a:prstClr val="black"/>
                </a:solidFill>
                <a:latin typeface="Calibri" panose="020F0502020204030204"/>
              </a:rPr>
              <a:t>- Wanneer het lichaam als gevolg van een infectie afweerstoffen tegen de tbc-bacterie heeft aangemaakt, ontstaat er een kleine huidreactie</a:t>
            </a:r>
          </a:p>
          <a:p>
            <a:pPr lvl="0" algn="l">
              <a:lnSpc>
                <a:spcPct val="90000"/>
              </a:lnSpc>
              <a:buClrTx/>
            </a:pPr>
            <a:r>
              <a:rPr lang="nl-NL" sz="2800" cap="none" dirty="0">
                <a:solidFill>
                  <a:prstClr val="black"/>
                </a:solidFill>
                <a:latin typeface="Calibri" panose="020F0502020204030204"/>
              </a:rPr>
              <a:t>-Na 3 à 4 dagen moet de reactie worden </a:t>
            </a:r>
            <a:r>
              <a:rPr lang="nl-NL" sz="2800" cap="none" dirty="0" err="1">
                <a:solidFill>
                  <a:prstClr val="black"/>
                </a:solidFill>
                <a:latin typeface="Calibri" panose="020F0502020204030204"/>
              </a:rPr>
              <a:t>afgelezen.Het</a:t>
            </a:r>
            <a:r>
              <a:rPr lang="nl-NL" sz="2800" cap="none" dirty="0">
                <a:solidFill>
                  <a:prstClr val="black"/>
                </a:solidFill>
                <a:latin typeface="Calibri" panose="020F0502020204030204"/>
              </a:rPr>
              <a:t> is belangrijk    dat dit gedaan wordt door een ervaren persoon</a:t>
            </a:r>
          </a:p>
          <a:p>
            <a:pPr lvl="0" algn="l">
              <a:lnSpc>
                <a:spcPct val="90000"/>
              </a:lnSpc>
              <a:buClrTx/>
            </a:pPr>
            <a:r>
              <a:rPr lang="nl-NL" sz="2800" cap="none" dirty="0">
                <a:solidFill>
                  <a:prstClr val="black"/>
                </a:solidFill>
                <a:latin typeface="Calibri" panose="020F0502020204030204"/>
              </a:rPr>
              <a:t>- Reactie bestaat uit een bobbeltje op de huid</a:t>
            </a:r>
          </a:p>
        </p:txBody>
      </p:sp>
    </p:spTree>
    <p:extLst>
      <p:ext uri="{BB962C8B-B14F-4D97-AF65-F5344CB8AC3E}">
        <p14:creationId xmlns:p14="http://schemas.microsoft.com/office/powerpoint/2010/main" val="620189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huidreactie mantoux test">
            <a:extLst>
              <a:ext uri="{FF2B5EF4-FFF2-40B4-BE49-F238E27FC236}">
                <a16:creationId xmlns:a16="http://schemas.microsoft.com/office/drawing/2014/main" id="{A484D67A-3F9D-4297-88E1-C87D71CA9D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3513" y="1030224"/>
            <a:ext cx="5749446" cy="4343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1207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media 1">
            <a:hlinkClick r:id="" action="ppaction://media"/>
            <a:extLst>
              <a:ext uri="{FF2B5EF4-FFF2-40B4-BE49-F238E27FC236}">
                <a16:creationId xmlns:a16="http://schemas.microsoft.com/office/drawing/2014/main" id="{2A3E3721-B952-41E7-BBE4-45033C8633FB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029216" y="901874"/>
            <a:ext cx="7227518" cy="4584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010790"/>
      </p:ext>
    </p:extLst>
  </p:cSld>
  <p:clrMapOvr>
    <a:masterClrMapping/>
  </p:clrMapOvr>
</p:sld>
</file>

<file path=ppt/theme/theme1.xml><?xml version="1.0" encoding="utf-8"?>
<a:theme xmlns:a="http://schemas.openxmlformats.org/drawingml/2006/main" name="Druppel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TM04033925[[fn=Druppel]]</Template>
  <TotalTime>32</TotalTime>
  <Words>228</Words>
  <Application>Microsoft Office PowerPoint</Application>
  <PresentationFormat>Breedbeeld</PresentationFormat>
  <Paragraphs>22</Paragraphs>
  <Slides>7</Slides>
  <Notes>0</Notes>
  <HiddenSlides>0</HiddenSlides>
  <MMClips>2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Calibri</vt:lpstr>
      <vt:lpstr>Tw Cen MT</vt:lpstr>
      <vt:lpstr>Druppel</vt:lpstr>
      <vt:lpstr>GGD</vt:lpstr>
      <vt:lpstr>PowerPoint-presentatie</vt:lpstr>
      <vt:lpstr>Waar houdt de GGD zich mee bezig</vt:lpstr>
      <vt:lpstr>Contactonderzoek</vt:lpstr>
      <vt:lpstr>Mantoux test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GGD</dc:title>
  <dc:creator>Eke Postma - Eisma</dc:creator>
  <cp:lastModifiedBy>Eke Postma - Eisma</cp:lastModifiedBy>
  <cp:revision>4</cp:revision>
  <dcterms:created xsi:type="dcterms:W3CDTF">2019-03-21T10:38:03Z</dcterms:created>
  <dcterms:modified xsi:type="dcterms:W3CDTF">2019-03-22T08:11:23Z</dcterms:modified>
</cp:coreProperties>
</file>