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274" r:id="rId4"/>
    <p:sldId id="285" r:id="rId5"/>
    <p:sldId id="278" r:id="rId6"/>
    <p:sldId id="279" r:id="rId7"/>
    <p:sldId id="288" r:id="rId8"/>
    <p:sldId id="290" r:id="rId9"/>
    <p:sldId id="280" r:id="rId10"/>
    <p:sldId id="293" r:id="rId11"/>
    <p:sldId id="29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63" d="100"/>
          <a:sy n="63" d="100"/>
        </p:scale>
        <p:origin x="3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f0W22vruM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3566407" cy="2989044"/>
          </a:xfrm>
        </p:spPr>
        <p:txBody>
          <a:bodyPr anchor="b">
            <a:normAutofit/>
          </a:bodyPr>
          <a:lstStyle/>
          <a:p>
            <a:r>
              <a:rPr lang="nl-NL" sz="4400" dirty="0"/>
              <a:t>Regie voeren</a:t>
            </a:r>
            <a:br>
              <a:rPr lang="nl-NL" sz="4400" dirty="0"/>
            </a:br>
            <a:r>
              <a:rPr lang="nl-NL" sz="4400" dirty="0"/>
              <a:t>Thema 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3566407" cy="1463040"/>
          </a:xfrm>
        </p:spPr>
        <p:txBody>
          <a:bodyPr anchor="t">
            <a:normAutofit/>
          </a:bodyPr>
          <a:lstStyle/>
          <a:p>
            <a:pPr algn="r"/>
            <a:r>
              <a:rPr lang="nl-NL" sz="1600" dirty="0"/>
              <a:t> Familiezorg</a:t>
            </a:r>
          </a:p>
          <a:p>
            <a:pPr algn="r"/>
            <a:r>
              <a:rPr lang="nl-NL" sz="1600" dirty="0"/>
              <a:t>W17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Afbeeldingsresultaat voor regie">
            <a:extLst>
              <a:ext uri="{FF2B5EF4-FFF2-40B4-BE49-F238E27FC236}">
                <a16:creationId xmlns:a16="http://schemas.microsoft.com/office/drawing/2014/main" id="{BA06A724-0595-4AFF-8994-F0CEAF905D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0" r="3679" b="2"/>
          <a:stretch/>
        </p:blipFill>
        <p:spPr bwMode="auto">
          <a:xfrm>
            <a:off x="6094363" y="1070514"/>
            <a:ext cx="5181751" cy="471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0960C-8E2B-4E97-A26F-D1A55FC2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Bedenk ieder een eigen voorbeeld (dat je echt hebt meegemaakt) dat te maken heeft</a:t>
            </a:r>
            <a:br>
              <a:rPr lang="nl-NL" dirty="0"/>
            </a:br>
            <a:r>
              <a:rPr lang="nl-NL" dirty="0"/>
              <a:t> met geven en ontvangen.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3BB92D-EB30-4CBF-8611-E0B53780176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Vertel aan elkaar:</a:t>
            </a:r>
          </a:p>
          <a:p>
            <a:r>
              <a:rPr lang="nl-NL" dirty="0"/>
              <a:t> • Over welke situatie gaat het? </a:t>
            </a:r>
          </a:p>
          <a:p>
            <a:r>
              <a:rPr lang="nl-NL" dirty="0"/>
              <a:t> • Wie gaf aan wie? </a:t>
            </a:r>
          </a:p>
          <a:p>
            <a:r>
              <a:rPr lang="nl-NL" dirty="0"/>
              <a:t> • Wie ontving wat? </a:t>
            </a:r>
          </a:p>
          <a:p>
            <a:pPr marL="0" indent="0">
              <a:buNone/>
            </a:pPr>
            <a:r>
              <a:rPr lang="nl-NL" dirty="0"/>
              <a:t>  • Welke waarde had dat voor de           ontvanger? </a:t>
            </a:r>
          </a:p>
          <a:p>
            <a:pPr marL="0" indent="0">
              <a:buNone/>
            </a:pPr>
            <a:r>
              <a:rPr lang="nl-NL" dirty="0"/>
              <a:t>• Wat gaf de ontvanger terug? </a:t>
            </a:r>
          </a:p>
          <a:p>
            <a:pPr marL="0" indent="0">
              <a:buNone/>
            </a:pPr>
            <a:r>
              <a:rPr lang="nl-NL" dirty="0"/>
              <a:t>• Wat betekende het geven en ontvangen voor jou en de ander?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2CDAB7-696E-4FD9-A1DB-A9ABB15E69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b="1" dirty="0"/>
              <a:t>Bespreek daarna samen:</a:t>
            </a:r>
          </a:p>
          <a:p>
            <a:r>
              <a:rPr lang="nl-NL" dirty="0"/>
              <a:t>1 Is het geven en ontvangen in balans? </a:t>
            </a:r>
          </a:p>
          <a:p>
            <a:endParaRPr lang="nl-NL" dirty="0"/>
          </a:p>
          <a:p>
            <a:r>
              <a:rPr lang="nl-NL" dirty="0"/>
              <a:t>2 Zo niet: wat zou je kunnen doen om dat wel in balans te brengen? </a:t>
            </a:r>
          </a:p>
          <a:p>
            <a:endParaRPr lang="nl-NL" dirty="0"/>
          </a:p>
          <a:p>
            <a:r>
              <a:rPr lang="nl-NL" dirty="0"/>
              <a:t>3 Moet altijd precies het zelfde worden teruggegeven, of kan dat wat wordt teruggegeven ook van een heel andere aard zijn?</a:t>
            </a:r>
          </a:p>
        </p:txBody>
      </p:sp>
    </p:spTree>
    <p:extLst>
      <p:ext uri="{BB962C8B-B14F-4D97-AF65-F5344CB8AC3E}">
        <p14:creationId xmlns:p14="http://schemas.microsoft.com/office/powerpoint/2010/main" val="264773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Stelling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4000" b="1" u="sng" dirty="0"/>
              <a:t>523167</a:t>
            </a:r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828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Volgende week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3000" dirty="0"/>
              <a:t>Nader ingaan op de inhoud van een familiegesprek</a:t>
            </a:r>
          </a:p>
          <a:p>
            <a:pPr marL="0" indent="0">
              <a:buNone/>
            </a:pPr>
            <a:r>
              <a:rPr lang="nl-NL" sz="3000" dirty="0"/>
              <a:t>Lezen: 8.2 Fasen in het familiegesprek </a:t>
            </a:r>
          </a:p>
          <a:p>
            <a:pPr marL="0" indent="0">
              <a:buNone/>
            </a:pPr>
            <a:endParaRPr lang="nl-NL" sz="3000" dirty="0"/>
          </a:p>
          <a:p>
            <a:pPr marL="0" indent="0">
              <a:buNone/>
            </a:pPr>
            <a:r>
              <a:rPr lang="nl-NL" sz="3000" dirty="0"/>
              <a:t>Huiswerkopdrachten:</a:t>
            </a:r>
          </a:p>
          <a:p>
            <a:pPr marL="0" indent="0">
              <a:buNone/>
            </a:pPr>
            <a:r>
              <a:rPr lang="nl-NL" sz="3000" dirty="0"/>
              <a:t>8.1 </a:t>
            </a:r>
            <a:r>
              <a:rPr lang="nl-NL" sz="3000" dirty="0">
                <a:sym typeface="Wingdings" panose="05000000000000000000" pitchFamily="2" charset="2"/>
              </a:rPr>
              <a:t> </a:t>
            </a:r>
            <a:r>
              <a:rPr lang="nl-NL" sz="3000" dirty="0"/>
              <a:t> 1, </a:t>
            </a:r>
            <a:r>
              <a:rPr lang="nl-NL" sz="3000" b="1" dirty="0"/>
              <a:t>2, 4</a:t>
            </a:r>
            <a:r>
              <a:rPr lang="nl-NL" sz="3000" dirty="0"/>
              <a:t> 8</a:t>
            </a:r>
          </a:p>
          <a:p>
            <a:pPr marL="0" indent="0">
              <a:buNone/>
            </a:pPr>
            <a:r>
              <a:rPr lang="nl-NL" sz="3000" dirty="0"/>
              <a:t>8.2 </a:t>
            </a:r>
            <a:r>
              <a:rPr lang="nl-NL" sz="3000" dirty="0">
                <a:sym typeface="Wingdings" panose="05000000000000000000" pitchFamily="2" charset="2"/>
              </a:rPr>
              <a:t> </a:t>
            </a:r>
            <a:r>
              <a:rPr lang="nl-NL" sz="3000" b="1" dirty="0">
                <a:sym typeface="Wingdings" panose="05000000000000000000" pitchFamily="2" charset="2"/>
              </a:rPr>
              <a:t>5</a:t>
            </a:r>
          </a:p>
          <a:p>
            <a:pPr marL="0" indent="0">
              <a:buNone/>
            </a:pPr>
            <a:r>
              <a:rPr lang="nl-NL" sz="3000" b="1" dirty="0">
                <a:sym typeface="Wingdings" panose="05000000000000000000" pitchFamily="2" charset="2"/>
              </a:rPr>
              <a:t>Gebruik blz. 152 t/m 159</a:t>
            </a:r>
            <a:endParaRPr lang="nl-NL" sz="3000" dirty="0"/>
          </a:p>
        </p:txBody>
      </p:sp>
      <p:pic>
        <p:nvPicPr>
          <p:cNvPr id="7170" name="Picture 2" descr="Afbeeldingsresultaat voor huiswerk">
            <a:extLst>
              <a:ext uri="{FF2B5EF4-FFF2-40B4-BE49-F238E27FC236}">
                <a16:creationId xmlns:a16="http://schemas.microsoft.com/office/drawing/2014/main" id="{D1DE80EA-C667-4C6B-939A-E8340294A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06" y="2094445"/>
            <a:ext cx="2128933" cy="30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6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66832" cy="4023360"/>
          </a:xfrm>
        </p:spPr>
        <p:txBody>
          <a:bodyPr>
            <a:normAutofit lnSpcReduction="10000"/>
          </a:bodyPr>
          <a:lstStyle/>
          <a:p>
            <a:r>
              <a:rPr lang="nl-NL" b="1" dirty="0"/>
              <a:t>Periode 3</a:t>
            </a:r>
          </a:p>
          <a:p>
            <a:r>
              <a:rPr lang="nl-NL" dirty="0"/>
              <a:t>Thema 7: Familiezorg</a:t>
            </a:r>
          </a:p>
          <a:p>
            <a:r>
              <a:rPr lang="nl-NL" dirty="0"/>
              <a:t>Thema 11: Structuur en inactiviteit begeleiden</a:t>
            </a:r>
          </a:p>
          <a:p>
            <a:endParaRPr lang="nl-NL" dirty="0"/>
          </a:p>
          <a:p>
            <a:r>
              <a:rPr lang="nl-NL" b="1" dirty="0"/>
              <a:t>Vandaag: Thema 8.1 + 8.5</a:t>
            </a:r>
          </a:p>
          <a:p>
            <a:r>
              <a:rPr lang="nl-NL" dirty="0"/>
              <a:t>Stelling(en)</a:t>
            </a:r>
          </a:p>
          <a:p>
            <a:r>
              <a:rPr lang="nl-NL" dirty="0"/>
              <a:t>Filmfragment</a:t>
            </a:r>
          </a:p>
          <a:p>
            <a:r>
              <a:rPr lang="nl-NL" dirty="0"/>
              <a:t>Theorie</a:t>
            </a:r>
          </a:p>
          <a:p>
            <a:r>
              <a:rPr lang="nl-NL" dirty="0"/>
              <a:t>Opdracht en huiswerk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Stelling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5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3000" dirty="0"/>
              <a:t>  </a:t>
            </a:r>
            <a:r>
              <a:rPr lang="nl-NL" sz="5000" b="1" u="sng" dirty="0"/>
              <a:t>474472</a:t>
            </a:r>
          </a:p>
          <a:p>
            <a:pPr marL="0" indent="0" algn="ctr">
              <a:buNone/>
            </a:pPr>
            <a:endParaRPr lang="nl-NL" sz="3000" dirty="0"/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18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A9E50-4707-47FD-904B-360013C2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Wat is Mantelzorg?</a:t>
            </a:r>
          </a:p>
        </p:txBody>
      </p:sp>
      <p:pic>
        <p:nvPicPr>
          <p:cNvPr id="6" name="Onlinemedia 5" title="Informatiefilm mantelzorg">
            <a:hlinkClick r:id="" action="ppaction://media"/>
            <a:extLst>
              <a:ext uri="{FF2B5EF4-FFF2-40B4-BE49-F238E27FC236}">
                <a16:creationId xmlns:a16="http://schemas.microsoft.com/office/drawing/2014/main" id="{109EBF2D-9FA4-44A7-B572-2A318F5537F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7800" y="1775798"/>
            <a:ext cx="8829040" cy="496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3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Wat is familiezorg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867" y="2288032"/>
            <a:ext cx="8948139" cy="4305808"/>
          </a:xfrm>
        </p:spPr>
        <p:txBody>
          <a:bodyPr>
            <a:normAutofit fontScale="92500" lnSpcReduction="20000"/>
          </a:bodyPr>
          <a:lstStyle/>
          <a:p>
            <a:r>
              <a:rPr lang="nl-NL" sz="2700" dirty="0"/>
              <a:t>Familiezorg is een methodiek waarmee je </a:t>
            </a:r>
            <a:r>
              <a:rPr lang="nl-NL" sz="2700" u="sng" dirty="0"/>
              <a:t>de relatie</a:t>
            </a:r>
            <a:r>
              <a:rPr lang="nl-NL" sz="2700" dirty="0"/>
              <a:t> tussen een cliënt en zijn familieleden ondersteunt.</a:t>
            </a:r>
          </a:p>
          <a:p>
            <a:endParaRPr lang="nl-NL" sz="3000" dirty="0">
              <a:solidFill>
                <a:srgbClr val="FFFFFF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500" dirty="0"/>
              <a:t> </a:t>
            </a:r>
            <a:r>
              <a:rPr lang="nl-NL" sz="2700" dirty="0"/>
              <a:t>Familie denkt mee over de zorg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700" dirty="0"/>
              <a:t> Familie heeft aandeel in de zorg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2700" dirty="0"/>
              <a:t> Begeleider ondersteunt familie bij vinden van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Wederzijds begrip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NL" sz="2800" dirty="0"/>
              <a:t>De ‘juiste zorg’</a:t>
            </a:r>
          </a:p>
          <a:p>
            <a:pPr lvl="0"/>
            <a:endParaRPr lang="nl-NL" dirty="0"/>
          </a:p>
          <a:p>
            <a:pPr lvl="0"/>
            <a:r>
              <a:rPr lang="nl-NL" sz="2700" i="1" dirty="0"/>
              <a:t>Familiezorg is onderdeel </a:t>
            </a:r>
            <a:r>
              <a:rPr lang="nl-NL" sz="2700" i="1" u="sng" dirty="0"/>
              <a:t>WMO-wetgeving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3076" name="Picture 4" descr="Afbeeldingsresultaat voor family">
            <a:extLst>
              <a:ext uri="{FF2B5EF4-FFF2-40B4-BE49-F238E27FC236}">
                <a16:creationId xmlns:a16="http://schemas.microsoft.com/office/drawing/2014/main" id="{BB748B3E-944D-4237-98B3-4822051A5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52" y="935648"/>
            <a:ext cx="2128933" cy="141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fbeeldingsresultaat voor begrip">
            <a:extLst>
              <a:ext uri="{FF2B5EF4-FFF2-40B4-BE49-F238E27FC236}">
                <a16:creationId xmlns:a16="http://schemas.microsoft.com/office/drawing/2014/main" id="{DB008191-553A-427D-A094-017B220B5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80" y="4602480"/>
            <a:ext cx="2088565" cy="1702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fbeeldingsresultaat voor vraag">
            <a:extLst>
              <a:ext uri="{FF2B5EF4-FFF2-40B4-BE49-F238E27FC236}">
                <a16:creationId xmlns:a16="http://schemas.microsoft.com/office/drawing/2014/main" id="{3BC07D57-2484-497A-97A3-3DC1CE805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1" y="2572642"/>
            <a:ext cx="3053482" cy="196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96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8420226" cy="1573478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Familiezorg als preventieve zorg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274" y="2489202"/>
            <a:ext cx="9306725" cy="466476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nl-NL" sz="3900" b="1" dirty="0"/>
              <a:t>Centraal staat onderzoek naar wat familie nodig heeft:</a:t>
            </a:r>
          </a:p>
          <a:p>
            <a:pPr lvl="1"/>
            <a:r>
              <a:rPr lang="nl-NL" sz="4300" dirty="0"/>
              <a:t> </a:t>
            </a:r>
            <a:r>
              <a:rPr lang="nl-NL" sz="3900" dirty="0"/>
              <a:t>Van elkaar</a:t>
            </a:r>
          </a:p>
          <a:p>
            <a:pPr lvl="1"/>
            <a:r>
              <a:rPr lang="nl-NL" sz="3900" dirty="0"/>
              <a:t> Het netwerk</a:t>
            </a:r>
          </a:p>
          <a:p>
            <a:pPr lvl="1"/>
            <a:r>
              <a:rPr lang="nl-NL" sz="3900" dirty="0"/>
              <a:t> De professional</a:t>
            </a:r>
          </a:p>
          <a:p>
            <a:pPr marL="128016" lvl="1" indent="0">
              <a:buNone/>
            </a:pPr>
            <a:endParaRPr lang="nl-NL" sz="3200" dirty="0"/>
          </a:p>
          <a:p>
            <a:pPr lvl="0"/>
            <a:r>
              <a:rPr lang="nl-NL" sz="3600" b="1" dirty="0"/>
              <a:t>Zodat: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sz="3800" dirty="0"/>
              <a:t> Balans tussen zorg geven en ontvangen wordt hersteld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800" dirty="0"/>
              <a:t> Mantelzorgers worden ondersteund</a:t>
            </a:r>
          </a:p>
          <a:p>
            <a:pPr marL="0" indent="0">
              <a:buNone/>
            </a:pPr>
            <a:endParaRPr lang="nl-NL" sz="3800" dirty="0"/>
          </a:p>
          <a:p>
            <a:pPr marL="0" indent="0">
              <a:buNone/>
            </a:pPr>
            <a:r>
              <a:rPr lang="nl-NL" sz="3800" u="sng" dirty="0"/>
              <a:t>Achterliggend doel</a:t>
            </a:r>
            <a:r>
              <a:rPr lang="nl-NL" sz="3800" dirty="0"/>
              <a:t>: intensieve, duurdere zorg is niet nodig</a:t>
            </a:r>
          </a:p>
          <a:p>
            <a:pPr marL="0" indent="0">
              <a:buNone/>
            </a:pPr>
            <a:r>
              <a:rPr lang="nl-NL" sz="3200" u="sng" dirty="0"/>
              <a:t> </a:t>
            </a:r>
          </a:p>
          <a:p>
            <a:pPr marL="0" indent="0">
              <a:buNone/>
            </a:pPr>
            <a:endParaRPr lang="nl-NL" sz="3000" dirty="0">
              <a:solidFill>
                <a:srgbClr val="FFFFFF"/>
              </a:solidFill>
            </a:endParaRPr>
          </a:p>
        </p:txBody>
      </p:sp>
      <p:pic>
        <p:nvPicPr>
          <p:cNvPr id="4106" name="Picture 10" descr="Afbeeldingsresultaat voor weegschaal">
            <a:extLst>
              <a:ext uri="{FF2B5EF4-FFF2-40B4-BE49-F238E27FC236}">
                <a16:creationId xmlns:a16="http://schemas.microsoft.com/office/drawing/2014/main" id="{9B16556D-6B5C-4273-9A65-5C84A1960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23" y="4080639"/>
            <a:ext cx="2284909" cy="228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Afbeeldingsresultaat voor ask help">
            <a:extLst>
              <a:ext uri="{FF2B5EF4-FFF2-40B4-BE49-F238E27FC236}">
                <a16:creationId xmlns:a16="http://schemas.microsoft.com/office/drawing/2014/main" id="{164085F8-3A76-4A87-AF79-884687298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87" y="2199240"/>
            <a:ext cx="2139298" cy="138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03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8420226" cy="1573478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Wel of geen familiezorg?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275" y="2213174"/>
            <a:ext cx="9306725" cy="4664762"/>
          </a:xfrm>
        </p:spPr>
        <p:txBody>
          <a:bodyPr>
            <a:normAutofit/>
          </a:bodyPr>
          <a:lstStyle/>
          <a:p>
            <a:pPr lvl="0"/>
            <a:r>
              <a:rPr lang="nl-NL" sz="2700" b="1" dirty="0"/>
              <a:t>Wél familiezorg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Bij ziekte, handicap, verslaving, ouderdom, schulden, echtscheiding of huisvestingsproblemen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Bij overbelasting van mantelzorger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Wanneer een cliënt wordt opgenomen 	(instelling </a:t>
            </a:r>
            <a:r>
              <a:rPr lang="nl-NL" dirty="0">
                <a:sym typeface="Wingdings" panose="05000000000000000000" pitchFamily="2" charset="2"/>
              </a:rPr>
              <a:t></a:t>
            </a:r>
            <a:r>
              <a:rPr lang="nl-NL" dirty="0"/>
              <a:t> familie cliënt)</a:t>
            </a:r>
          </a:p>
          <a:p>
            <a:endParaRPr lang="nl-NL" dirty="0"/>
          </a:p>
          <a:p>
            <a:r>
              <a:rPr lang="nl-NL" sz="2700" b="1" dirty="0"/>
              <a:t>Géén familiezorg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Als blijkt dat alleen luisterend oor nodig is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nl-NL" dirty="0"/>
              <a:t> Als er alleen kleine praktische problemen zijn </a:t>
            </a:r>
            <a:endParaRPr lang="nl-NL" sz="3000" dirty="0">
              <a:solidFill>
                <a:srgbClr val="FFFFFF"/>
              </a:solidFill>
            </a:endParaRPr>
          </a:p>
        </p:txBody>
      </p:sp>
      <p:pic>
        <p:nvPicPr>
          <p:cNvPr id="5122" name="Picture 2" descr="Afbeeldingsresultaat voor intensieve zorg">
            <a:extLst>
              <a:ext uri="{FF2B5EF4-FFF2-40B4-BE49-F238E27FC236}">
                <a16:creationId xmlns:a16="http://schemas.microsoft.com/office/drawing/2014/main" id="{11938AB4-6303-4FE6-B9E4-111A54ACB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2362" y="4305736"/>
            <a:ext cx="38100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Afbeeldingsresultaat voor to help">
            <a:extLst>
              <a:ext uri="{FF2B5EF4-FFF2-40B4-BE49-F238E27FC236}">
                <a16:creationId xmlns:a16="http://schemas.microsoft.com/office/drawing/2014/main" id="{7039CB74-48AC-4EBC-8623-9BAED488F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84" y="2068311"/>
            <a:ext cx="178117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82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922511" cy="1499616"/>
          </a:xfrm>
        </p:spPr>
        <p:txBody>
          <a:bodyPr>
            <a:normAutofit/>
          </a:bodyPr>
          <a:lstStyle/>
          <a:p>
            <a:r>
              <a:rPr lang="nl-NL" sz="4800" dirty="0"/>
              <a:t>Aandachtspunten bij familiezorg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4F19D98-A5BA-4BE2-ACFB-4ED9DBA91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E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0" y="1838960"/>
            <a:ext cx="10749280" cy="4433824"/>
          </a:xfrm>
        </p:spPr>
        <p:txBody>
          <a:bodyPr>
            <a:noAutofit/>
          </a:bodyPr>
          <a:lstStyle/>
          <a:p>
            <a:pPr lvl="0"/>
            <a:r>
              <a:rPr lang="nl-NL" sz="2700" dirty="0"/>
              <a:t>1. Rekening houden met vertrouwelijkheid van informatie</a:t>
            </a:r>
          </a:p>
          <a:p>
            <a:pPr lvl="0"/>
            <a:endParaRPr lang="nl-NL" sz="2700" dirty="0"/>
          </a:p>
          <a:p>
            <a:pPr lvl="0"/>
            <a:r>
              <a:rPr lang="nl-NL" sz="2700" dirty="0"/>
              <a:t>2. Belangrijke informatie schriftelijk aan familie meedelen</a:t>
            </a:r>
          </a:p>
          <a:p>
            <a:pPr lvl="0"/>
            <a:endParaRPr lang="nl-NL" sz="2700" dirty="0"/>
          </a:p>
          <a:p>
            <a:pPr lvl="0"/>
            <a:r>
              <a:rPr lang="nl-NL" sz="2700" dirty="0"/>
              <a:t>3. Zoeken naar gemeenschappelijk belang</a:t>
            </a:r>
          </a:p>
          <a:p>
            <a:pPr lvl="0"/>
            <a:endParaRPr lang="nl-NL" sz="2700" dirty="0"/>
          </a:p>
          <a:p>
            <a:pPr lvl="0"/>
            <a:r>
              <a:rPr lang="nl-NL" sz="2700" dirty="0"/>
              <a:t>4. Oplossingen pas wanneer probleem helder is</a:t>
            </a:r>
          </a:p>
          <a:p>
            <a:pPr lvl="0"/>
            <a:endParaRPr lang="nl-NL" sz="2700" dirty="0"/>
          </a:p>
          <a:p>
            <a:pPr lvl="0"/>
            <a:r>
              <a:rPr lang="nl-NL" sz="2700" dirty="0"/>
              <a:t>5. Blijf altijd positief in je benadering</a:t>
            </a:r>
          </a:p>
        </p:txBody>
      </p:sp>
      <p:pic>
        <p:nvPicPr>
          <p:cNvPr id="6146" name="Picture 2" descr="Afbeeldingsresultaat voor opletten">
            <a:extLst>
              <a:ext uri="{FF2B5EF4-FFF2-40B4-BE49-F238E27FC236}">
                <a16:creationId xmlns:a16="http://schemas.microsoft.com/office/drawing/2014/main" id="{1BC27BB5-C8D1-4364-9308-980E8F945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918" y="3586721"/>
            <a:ext cx="3393441" cy="297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74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869" y="788416"/>
            <a:ext cx="8948150" cy="157886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Aan de slag: thema 8 VW opdrachten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868" y="2489202"/>
            <a:ext cx="8994132" cy="4490718"/>
          </a:xfrm>
        </p:spPr>
        <p:txBody>
          <a:bodyPr>
            <a:normAutofit/>
          </a:bodyPr>
          <a:lstStyle/>
          <a:p>
            <a:r>
              <a:rPr lang="nl-NL" sz="3400" dirty="0">
                <a:solidFill>
                  <a:srgbClr val="FFFFFF"/>
                </a:solidFill>
              </a:rPr>
              <a:t>15 minuten in duo’s </a:t>
            </a:r>
          </a:p>
          <a:p>
            <a:r>
              <a:rPr lang="nl-NL" sz="3400" dirty="0">
                <a:solidFill>
                  <a:srgbClr val="FFFFFF"/>
                </a:solidFill>
              </a:rPr>
              <a:t>Uitvoeren opdracht 8</a:t>
            </a:r>
          </a:p>
          <a:p>
            <a:r>
              <a:rPr lang="nl-NL" sz="3400" u="sng" dirty="0">
                <a:solidFill>
                  <a:srgbClr val="FFFFFF"/>
                </a:solidFill>
              </a:rPr>
              <a:t>Klaar met </a:t>
            </a:r>
            <a:r>
              <a:rPr lang="nl-NL" sz="3400" u="sng" dirty="0" err="1">
                <a:solidFill>
                  <a:srgbClr val="FFFFFF"/>
                </a:solidFill>
              </a:rPr>
              <a:t>opdr</a:t>
            </a:r>
            <a:r>
              <a:rPr lang="nl-NL" sz="3400" u="sng" dirty="0">
                <a:solidFill>
                  <a:srgbClr val="FFFFFF"/>
                </a:solidFill>
              </a:rPr>
              <a:t>. 8?</a:t>
            </a:r>
            <a:r>
              <a:rPr lang="nl-NL" sz="3400" dirty="0">
                <a:solidFill>
                  <a:srgbClr val="FFFFFF"/>
                </a:solidFill>
              </a:rPr>
              <a:t> </a:t>
            </a:r>
            <a:r>
              <a:rPr lang="nl-NL" sz="3400" dirty="0">
                <a:solidFill>
                  <a:srgbClr val="FFFFFF"/>
                </a:solidFill>
                <a:sym typeface="Wingdings" panose="05000000000000000000" pitchFamily="2" charset="2"/>
              </a:rPr>
              <a:t>     Maken </a:t>
            </a:r>
            <a:r>
              <a:rPr lang="nl-NL" sz="3400" dirty="0" err="1">
                <a:solidFill>
                  <a:srgbClr val="FFFFFF"/>
                </a:solidFill>
                <a:sym typeface="Wingdings" panose="05000000000000000000" pitchFamily="2" charset="2"/>
              </a:rPr>
              <a:t>opdr</a:t>
            </a:r>
            <a:r>
              <a:rPr lang="nl-NL" sz="3400" dirty="0">
                <a:solidFill>
                  <a:srgbClr val="FFFFFF"/>
                </a:solidFill>
                <a:sym typeface="Wingdings" panose="05000000000000000000" pitchFamily="2" charset="2"/>
              </a:rPr>
              <a:t>. 4 en 5</a:t>
            </a:r>
          </a:p>
          <a:p>
            <a:endParaRPr lang="nl-NL" sz="4800" b="1" dirty="0">
              <a:solidFill>
                <a:srgbClr val="FFFFFF"/>
              </a:solidFill>
            </a:endParaRPr>
          </a:p>
          <a:p>
            <a:r>
              <a:rPr lang="nl-NL" sz="4800" b="1" dirty="0">
                <a:solidFill>
                  <a:srgbClr val="FFFFFF"/>
                </a:solidFill>
              </a:rPr>
              <a:t>Daarna nabespreking</a:t>
            </a:r>
            <a:endParaRPr lang="nl-NL" sz="3400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78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Breedbeeld</PresentationFormat>
  <Paragraphs>97</Paragraphs>
  <Slides>12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Tw Cen MT</vt:lpstr>
      <vt:lpstr>Tw Cen MT Condensed</vt:lpstr>
      <vt:lpstr>Wingdings</vt:lpstr>
      <vt:lpstr>Wingdings 3</vt:lpstr>
      <vt:lpstr>Integraal</vt:lpstr>
      <vt:lpstr>Regie voeren Thema 8</vt:lpstr>
      <vt:lpstr>Programma</vt:lpstr>
      <vt:lpstr>Stelling</vt:lpstr>
      <vt:lpstr>Wat is Mantelzorg?</vt:lpstr>
      <vt:lpstr>Wat is familiezorg</vt:lpstr>
      <vt:lpstr>Familiezorg als preventieve zorg</vt:lpstr>
      <vt:lpstr>Wel of geen familiezorg?</vt:lpstr>
      <vt:lpstr>Aandachtspunten bij familiezorg</vt:lpstr>
      <vt:lpstr>Aan de slag: thema 8 VW opdrachten</vt:lpstr>
      <vt:lpstr>Bedenk ieder een eigen voorbeeld (dat je echt hebt meegemaakt) dat te maken heeft  met geven en ontvangen.  </vt:lpstr>
      <vt:lpstr>Stelling</vt:lpstr>
      <vt:lpstr>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2</cp:revision>
  <dcterms:created xsi:type="dcterms:W3CDTF">2019-02-11T19:02:12Z</dcterms:created>
  <dcterms:modified xsi:type="dcterms:W3CDTF">2019-02-11T19:06:46Z</dcterms:modified>
</cp:coreProperties>
</file>