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1" r:id="rId1"/>
  </p:sldMasterIdLst>
  <p:sldIdLst>
    <p:sldId id="256" r:id="rId2"/>
    <p:sldId id="292" r:id="rId3"/>
    <p:sldId id="274" r:id="rId4"/>
    <p:sldId id="278" r:id="rId5"/>
    <p:sldId id="310" r:id="rId6"/>
    <p:sldId id="287" r:id="rId7"/>
    <p:sldId id="311" r:id="rId8"/>
    <p:sldId id="300" r:id="rId9"/>
    <p:sldId id="304" r:id="rId10"/>
    <p:sldId id="303" r:id="rId11"/>
    <p:sldId id="306" r:id="rId12"/>
    <p:sldId id="307" r:id="rId13"/>
    <p:sldId id="30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1EFEDF-DA69-47F6-96F7-0E26086BC10F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181F638-5F97-451D-9DB8-E06C50AA713C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Belangrijk dat “probleem” dat mevr. de Bruin met familie heeft uitgesproken wordt</a:t>
          </a:r>
          <a:endParaRPr lang="en-US" dirty="0"/>
        </a:p>
      </dgm:t>
    </dgm:pt>
    <dgm:pt modelId="{B03F5F6D-EFE4-4967-93A0-6434A6B1D26F}" type="parTrans" cxnId="{AFAF3103-A90E-4768-8B2B-0AB497833438}">
      <dgm:prSet/>
      <dgm:spPr/>
      <dgm:t>
        <a:bodyPr/>
        <a:lstStyle/>
        <a:p>
          <a:endParaRPr lang="en-US"/>
        </a:p>
      </dgm:t>
    </dgm:pt>
    <dgm:pt modelId="{A242C26C-7DA9-48B6-B9BC-9A9F5E263610}" type="sibTrans" cxnId="{AFAF3103-A90E-4768-8B2B-0AB49783343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E1BFA9D-6313-45EF-B27E-6C1C4C256091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Inhoud van het probleem is niet zozeer van belang, wel dat begeleider meerzijdige partijdigheid laat zien, niet oordelend is en zoekt naar de ondersteuningsvraag / oplossing</a:t>
          </a:r>
          <a:endParaRPr lang="en-US"/>
        </a:p>
      </dgm:t>
    </dgm:pt>
    <dgm:pt modelId="{B04F2C9A-AA44-4176-A94F-B58EBB459C6E}" type="parTrans" cxnId="{D07E4301-AB40-413F-A886-D1A5A9C75A95}">
      <dgm:prSet/>
      <dgm:spPr/>
      <dgm:t>
        <a:bodyPr/>
        <a:lstStyle/>
        <a:p>
          <a:endParaRPr lang="en-US"/>
        </a:p>
      </dgm:t>
    </dgm:pt>
    <dgm:pt modelId="{5B9B4282-CB5A-4228-B1B9-CC629F1D85C0}" type="sibTrans" cxnId="{D07E4301-AB40-413F-A886-D1A5A9C75A9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C54BAA2-979E-4C09-87CE-44370AE28E31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Bijv. Familieleden hebben het druk en kunnen mogelijk niet de zorg van mevr. de Bruin overnemen, maar wat kunnen zij wel?</a:t>
          </a:r>
          <a:endParaRPr lang="en-US" dirty="0"/>
        </a:p>
      </dgm:t>
    </dgm:pt>
    <dgm:pt modelId="{52B72AC2-0091-4910-8F02-1CF802891E44}" type="parTrans" cxnId="{D2197F23-1237-4EB0-933C-B38B2D08E39B}">
      <dgm:prSet/>
      <dgm:spPr/>
      <dgm:t>
        <a:bodyPr/>
        <a:lstStyle/>
        <a:p>
          <a:endParaRPr lang="en-US"/>
        </a:p>
      </dgm:t>
    </dgm:pt>
    <dgm:pt modelId="{04C02BD5-273E-4F6A-A0BC-E1551BCC4B6D}" type="sibTrans" cxnId="{D2197F23-1237-4EB0-933C-B38B2D08E39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3564DA8-C16F-4450-9D62-A3B7E810F888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u="sng"/>
            <a:t>Vul dit op een creatieve manier in en houd het vooral luchtig!!</a:t>
          </a:r>
          <a:endParaRPr lang="en-US"/>
        </a:p>
      </dgm:t>
    </dgm:pt>
    <dgm:pt modelId="{A51AB026-958B-4687-83EF-35FE9A2E44E5}" type="parTrans" cxnId="{3EEBBD78-05D0-4CE0-8414-A56DA9F2EE5C}">
      <dgm:prSet/>
      <dgm:spPr/>
      <dgm:t>
        <a:bodyPr/>
        <a:lstStyle/>
        <a:p>
          <a:endParaRPr lang="en-US"/>
        </a:p>
      </dgm:t>
    </dgm:pt>
    <dgm:pt modelId="{71DB527E-4888-4525-BBF9-520A6F29BADC}" type="sibTrans" cxnId="{3EEBBD78-05D0-4CE0-8414-A56DA9F2EE5C}">
      <dgm:prSet/>
      <dgm:spPr/>
      <dgm:t>
        <a:bodyPr/>
        <a:lstStyle/>
        <a:p>
          <a:endParaRPr lang="en-US"/>
        </a:p>
      </dgm:t>
    </dgm:pt>
    <dgm:pt modelId="{879F2232-F0CE-42EB-AEBA-7A0B83FF4422}" type="pres">
      <dgm:prSet presAssocID="{201EFEDF-DA69-47F6-96F7-0E26086BC10F}" presName="root" presStyleCnt="0">
        <dgm:presLayoutVars>
          <dgm:dir/>
          <dgm:resizeHandles val="exact"/>
        </dgm:presLayoutVars>
      </dgm:prSet>
      <dgm:spPr/>
    </dgm:pt>
    <dgm:pt modelId="{AB759F10-C450-4CB9-A104-80529E9B3E05}" type="pres">
      <dgm:prSet presAssocID="{2181F638-5F97-451D-9DB8-E06C50AA713C}" presName="compNode" presStyleCnt="0"/>
      <dgm:spPr/>
    </dgm:pt>
    <dgm:pt modelId="{0AA7D461-2ACB-4656-A5A1-2FF1AC408118}" type="pres">
      <dgm:prSet presAssocID="{2181F638-5F97-451D-9DB8-E06C50AA713C}" presName="bgRect" presStyleLbl="bgShp" presStyleIdx="0" presStyleCnt="4"/>
      <dgm:spPr/>
    </dgm:pt>
    <dgm:pt modelId="{F4CDF5E4-651B-410A-876D-0151D76BE037}" type="pres">
      <dgm:prSet presAssocID="{2181F638-5F97-451D-9DB8-E06C50AA713C}" presName="iconRect" presStyleLbl="node1" presStyleIdx="0" presStyleCnt="4"/>
      <dgm:spPr>
        <a:ln>
          <a:noFill/>
        </a:ln>
      </dgm:spPr>
      <dgm:extLst/>
    </dgm:pt>
    <dgm:pt modelId="{3456B420-D7A0-4A8A-B808-0CC478714B00}" type="pres">
      <dgm:prSet presAssocID="{2181F638-5F97-451D-9DB8-E06C50AA713C}" presName="spaceRect" presStyleCnt="0"/>
      <dgm:spPr/>
    </dgm:pt>
    <dgm:pt modelId="{3F0E4FA4-72D0-4CA7-9A86-937817318463}" type="pres">
      <dgm:prSet presAssocID="{2181F638-5F97-451D-9DB8-E06C50AA713C}" presName="parTx" presStyleLbl="revTx" presStyleIdx="0" presStyleCnt="4">
        <dgm:presLayoutVars>
          <dgm:chMax val="0"/>
          <dgm:chPref val="0"/>
        </dgm:presLayoutVars>
      </dgm:prSet>
      <dgm:spPr/>
    </dgm:pt>
    <dgm:pt modelId="{8860ECD0-18C8-4C17-9D9D-F6866612196C}" type="pres">
      <dgm:prSet presAssocID="{A242C26C-7DA9-48B6-B9BC-9A9F5E263610}" presName="sibTrans" presStyleCnt="0"/>
      <dgm:spPr/>
    </dgm:pt>
    <dgm:pt modelId="{BDA12D58-E4D4-483C-92FD-99D492F880A1}" type="pres">
      <dgm:prSet presAssocID="{2E1BFA9D-6313-45EF-B27E-6C1C4C256091}" presName="compNode" presStyleCnt="0"/>
      <dgm:spPr/>
    </dgm:pt>
    <dgm:pt modelId="{3832BE63-001E-442E-8F70-159960EE0763}" type="pres">
      <dgm:prSet presAssocID="{2E1BFA9D-6313-45EF-B27E-6C1C4C256091}" presName="bgRect" presStyleLbl="bgShp" presStyleIdx="1" presStyleCnt="4"/>
      <dgm:spPr/>
    </dgm:pt>
    <dgm:pt modelId="{D6EE6695-8EC4-4252-ACF1-E949A37BF097}" type="pres">
      <dgm:prSet presAssocID="{2E1BFA9D-6313-45EF-B27E-6C1C4C256091}" presName="iconRect" presStyleLbl="node1" presStyleIdx="1" presStyleCnt="4"/>
      <dgm:spPr>
        <a:ln>
          <a:noFill/>
        </a:ln>
      </dgm:spPr>
      <dgm:extLst/>
    </dgm:pt>
    <dgm:pt modelId="{2B90C69E-828D-4D9C-8639-287ED1E1CDA2}" type="pres">
      <dgm:prSet presAssocID="{2E1BFA9D-6313-45EF-B27E-6C1C4C256091}" presName="spaceRect" presStyleCnt="0"/>
      <dgm:spPr/>
    </dgm:pt>
    <dgm:pt modelId="{C14EA8B1-1DD4-4FBF-B195-27B4ECFF818C}" type="pres">
      <dgm:prSet presAssocID="{2E1BFA9D-6313-45EF-B27E-6C1C4C256091}" presName="parTx" presStyleLbl="revTx" presStyleIdx="1" presStyleCnt="4">
        <dgm:presLayoutVars>
          <dgm:chMax val="0"/>
          <dgm:chPref val="0"/>
        </dgm:presLayoutVars>
      </dgm:prSet>
      <dgm:spPr/>
    </dgm:pt>
    <dgm:pt modelId="{054624E0-7CF2-48F7-882C-936BCBF27B33}" type="pres">
      <dgm:prSet presAssocID="{5B9B4282-CB5A-4228-B1B9-CC629F1D85C0}" presName="sibTrans" presStyleCnt="0"/>
      <dgm:spPr/>
    </dgm:pt>
    <dgm:pt modelId="{747A9B93-5BF4-4D7C-96CF-04CFD447C9D3}" type="pres">
      <dgm:prSet presAssocID="{8C54BAA2-979E-4C09-87CE-44370AE28E31}" presName="compNode" presStyleCnt="0"/>
      <dgm:spPr/>
    </dgm:pt>
    <dgm:pt modelId="{AECFD032-F809-452C-9FB9-143E2BDA0B54}" type="pres">
      <dgm:prSet presAssocID="{8C54BAA2-979E-4C09-87CE-44370AE28E31}" presName="bgRect" presStyleLbl="bgShp" presStyleIdx="2" presStyleCnt="4"/>
      <dgm:spPr/>
    </dgm:pt>
    <dgm:pt modelId="{1A228506-0673-4B91-9979-9EDBC8915B57}" type="pres">
      <dgm:prSet presAssocID="{8C54BAA2-979E-4C09-87CE-44370AE28E31}" presName="iconRect" presStyleLbl="node1" presStyleIdx="2" presStyleCnt="4"/>
      <dgm:spPr>
        <a:ln>
          <a:noFill/>
        </a:ln>
      </dgm:spPr>
      <dgm:extLst/>
    </dgm:pt>
    <dgm:pt modelId="{65786D66-C6F9-434D-97EE-77068B5473FB}" type="pres">
      <dgm:prSet presAssocID="{8C54BAA2-979E-4C09-87CE-44370AE28E31}" presName="spaceRect" presStyleCnt="0"/>
      <dgm:spPr/>
    </dgm:pt>
    <dgm:pt modelId="{2181DB8F-004A-44C4-821A-C11F0EAF047A}" type="pres">
      <dgm:prSet presAssocID="{8C54BAA2-979E-4C09-87CE-44370AE28E31}" presName="parTx" presStyleLbl="revTx" presStyleIdx="2" presStyleCnt="4">
        <dgm:presLayoutVars>
          <dgm:chMax val="0"/>
          <dgm:chPref val="0"/>
        </dgm:presLayoutVars>
      </dgm:prSet>
      <dgm:spPr/>
    </dgm:pt>
    <dgm:pt modelId="{4980BD48-79A4-46FE-A668-79C6CA98CA94}" type="pres">
      <dgm:prSet presAssocID="{04C02BD5-273E-4F6A-A0BC-E1551BCC4B6D}" presName="sibTrans" presStyleCnt="0"/>
      <dgm:spPr/>
    </dgm:pt>
    <dgm:pt modelId="{D18C8124-05A2-4E4B-9E7E-1E928BB95083}" type="pres">
      <dgm:prSet presAssocID="{83564DA8-C16F-4450-9D62-A3B7E810F888}" presName="compNode" presStyleCnt="0"/>
      <dgm:spPr/>
    </dgm:pt>
    <dgm:pt modelId="{B02F52FD-7751-4408-B492-FF7930AF540A}" type="pres">
      <dgm:prSet presAssocID="{83564DA8-C16F-4450-9D62-A3B7E810F888}" presName="bgRect" presStyleLbl="bgShp" presStyleIdx="3" presStyleCnt="4"/>
      <dgm:spPr/>
    </dgm:pt>
    <dgm:pt modelId="{9DE32208-E498-4E38-872D-84525D6C3BF2}" type="pres">
      <dgm:prSet presAssocID="{83564DA8-C16F-4450-9D62-A3B7E810F888}" presName="iconRect" presStyleLbl="node1" presStyleIdx="3" presStyleCnt="4"/>
      <dgm:spPr>
        <a:ln>
          <a:noFill/>
        </a:ln>
      </dgm:spPr>
      <dgm:extLst/>
    </dgm:pt>
    <dgm:pt modelId="{9C3F28AC-2A1F-4717-B6CE-918B103C6F17}" type="pres">
      <dgm:prSet presAssocID="{83564DA8-C16F-4450-9D62-A3B7E810F888}" presName="spaceRect" presStyleCnt="0"/>
      <dgm:spPr/>
    </dgm:pt>
    <dgm:pt modelId="{DCE52516-57B3-4469-BCC8-CBE7549C8163}" type="pres">
      <dgm:prSet presAssocID="{83564DA8-C16F-4450-9D62-A3B7E810F888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D07E4301-AB40-413F-A886-D1A5A9C75A95}" srcId="{201EFEDF-DA69-47F6-96F7-0E26086BC10F}" destId="{2E1BFA9D-6313-45EF-B27E-6C1C4C256091}" srcOrd="1" destOrd="0" parTransId="{B04F2C9A-AA44-4176-A94F-B58EBB459C6E}" sibTransId="{5B9B4282-CB5A-4228-B1B9-CC629F1D85C0}"/>
    <dgm:cxn modelId="{AFAF3103-A90E-4768-8B2B-0AB497833438}" srcId="{201EFEDF-DA69-47F6-96F7-0E26086BC10F}" destId="{2181F638-5F97-451D-9DB8-E06C50AA713C}" srcOrd="0" destOrd="0" parTransId="{B03F5F6D-EFE4-4967-93A0-6434A6B1D26F}" sibTransId="{A242C26C-7DA9-48B6-B9BC-9A9F5E263610}"/>
    <dgm:cxn modelId="{D2197F23-1237-4EB0-933C-B38B2D08E39B}" srcId="{201EFEDF-DA69-47F6-96F7-0E26086BC10F}" destId="{8C54BAA2-979E-4C09-87CE-44370AE28E31}" srcOrd="2" destOrd="0" parTransId="{52B72AC2-0091-4910-8F02-1CF802891E44}" sibTransId="{04C02BD5-273E-4F6A-A0BC-E1551BCC4B6D}"/>
    <dgm:cxn modelId="{0DA91E2D-BEBC-447B-BDF0-FBD8BAD51BFD}" type="presOf" srcId="{83564DA8-C16F-4450-9D62-A3B7E810F888}" destId="{DCE52516-57B3-4469-BCC8-CBE7549C8163}" srcOrd="0" destOrd="0" presId="urn:microsoft.com/office/officeart/2018/2/layout/IconVerticalSolidList"/>
    <dgm:cxn modelId="{DBD85D64-6957-41EE-AC75-3FC7A82842BB}" type="presOf" srcId="{2181F638-5F97-451D-9DB8-E06C50AA713C}" destId="{3F0E4FA4-72D0-4CA7-9A86-937817318463}" srcOrd="0" destOrd="0" presId="urn:microsoft.com/office/officeart/2018/2/layout/IconVerticalSolidList"/>
    <dgm:cxn modelId="{94F64D48-1A3C-45A8-B565-204750A3E5D6}" type="presOf" srcId="{201EFEDF-DA69-47F6-96F7-0E26086BC10F}" destId="{879F2232-F0CE-42EB-AEBA-7A0B83FF4422}" srcOrd="0" destOrd="0" presId="urn:microsoft.com/office/officeart/2018/2/layout/IconVerticalSolidList"/>
    <dgm:cxn modelId="{0662BA4A-DD90-4D8A-9419-F777FECCE457}" type="presOf" srcId="{8C54BAA2-979E-4C09-87CE-44370AE28E31}" destId="{2181DB8F-004A-44C4-821A-C11F0EAF047A}" srcOrd="0" destOrd="0" presId="urn:microsoft.com/office/officeart/2018/2/layout/IconVerticalSolidList"/>
    <dgm:cxn modelId="{3EEBBD78-05D0-4CE0-8414-A56DA9F2EE5C}" srcId="{201EFEDF-DA69-47F6-96F7-0E26086BC10F}" destId="{83564DA8-C16F-4450-9D62-A3B7E810F888}" srcOrd="3" destOrd="0" parTransId="{A51AB026-958B-4687-83EF-35FE9A2E44E5}" sibTransId="{71DB527E-4888-4525-BBF9-520A6F29BADC}"/>
    <dgm:cxn modelId="{A115DCDF-09FD-435A-8AB9-C1937AD93402}" type="presOf" srcId="{2E1BFA9D-6313-45EF-B27E-6C1C4C256091}" destId="{C14EA8B1-1DD4-4FBF-B195-27B4ECFF818C}" srcOrd="0" destOrd="0" presId="urn:microsoft.com/office/officeart/2018/2/layout/IconVerticalSolidList"/>
    <dgm:cxn modelId="{774A2BC3-D54E-4886-A59A-A4170C0A6545}" type="presParOf" srcId="{879F2232-F0CE-42EB-AEBA-7A0B83FF4422}" destId="{AB759F10-C450-4CB9-A104-80529E9B3E05}" srcOrd="0" destOrd="0" presId="urn:microsoft.com/office/officeart/2018/2/layout/IconVerticalSolidList"/>
    <dgm:cxn modelId="{71E51916-C7A5-443D-81D7-76BBFEAA127D}" type="presParOf" srcId="{AB759F10-C450-4CB9-A104-80529E9B3E05}" destId="{0AA7D461-2ACB-4656-A5A1-2FF1AC408118}" srcOrd="0" destOrd="0" presId="urn:microsoft.com/office/officeart/2018/2/layout/IconVerticalSolidList"/>
    <dgm:cxn modelId="{6F3B7ED6-6329-437B-9FBF-144A7CB1F0BD}" type="presParOf" srcId="{AB759F10-C450-4CB9-A104-80529E9B3E05}" destId="{F4CDF5E4-651B-410A-876D-0151D76BE037}" srcOrd="1" destOrd="0" presId="urn:microsoft.com/office/officeart/2018/2/layout/IconVerticalSolidList"/>
    <dgm:cxn modelId="{5FC94657-4CBB-4C3F-A080-8DE568B95E4B}" type="presParOf" srcId="{AB759F10-C450-4CB9-A104-80529E9B3E05}" destId="{3456B420-D7A0-4A8A-B808-0CC478714B00}" srcOrd="2" destOrd="0" presId="urn:microsoft.com/office/officeart/2018/2/layout/IconVerticalSolidList"/>
    <dgm:cxn modelId="{68A34239-3AE2-4C9F-80DA-5521F80850D0}" type="presParOf" srcId="{AB759F10-C450-4CB9-A104-80529E9B3E05}" destId="{3F0E4FA4-72D0-4CA7-9A86-937817318463}" srcOrd="3" destOrd="0" presId="urn:microsoft.com/office/officeart/2018/2/layout/IconVerticalSolidList"/>
    <dgm:cxn modelId="{4FD4B0AF-EF89-4D5F-BDE5-AAD73B8068B3}" type="presParOf" srcId="{879F2232-F0CE-42EB-AEBA-7A0B83FF4422}" destId="{8860ECD0-18C8-4C17-9D9D-F6866612196C}" srcOrd="1" destOrd="0" presId="urn:microsoft.com/office/officeart/2018/2/layout/IconVerticalSolidList"/>
    <dgm:cxn modelId="{63FCEE80-F03C-412F-AC23-7FB11C4DEA9A}" type="presParOf" srcId="{879F2232-F0CE-42EB-AEBA-7A0B83FF4422}" destId="{BDA12D58-E4D4-483C-92FD-99D492F880A1}" srcOrd="2" destOrd="0" presId="urn:microsoft.com/office/officeart/2018/2/layout/IconVerticalSolidList"/>
    <dgm:cxn modelId="{E9847E17-65C3-41B5-AC80-79925DAF664E}" type="presParOf" srcId="{BDA12D58-E4D4-483C-92FD-99D492F880A1}" destId="{3832BE63-001E-442E-8F70-159960EE0763}" srcOrd="0" destOrd="0" presId="urn:microsoft.com/office/officeart/2018/2/layout/IconVerticalSolidList"/>
    <dgm:cxn modelId="{B81FCD3C-6F11-451B-A319-AA59AA441A1B}" type="presParOf" srcId="{BDA12D58-E4D4-483C-92FD-99D492F880A1}" destId="{D6EE6695-8EC4-4252-ACF1-E949A37BF097}" srcOrd="1" destOrd="0" presId="urn:microsoft.com/office/officeart/2018/2/layout/IconVerticalSolidList"/>
    <dgm:cxn modelId="{9E766C7B-EA47-40A0-AB0E-7730F45E7952}" type="presParOf" srcId="{BDA12D58-E4D4-483C-92FD-99D492F880A1}" destId="{2B90C69E-828D-4D9C-8639-287ED1E1CDA2}" srcOrd="2" destOrd="0" presId="urn:microsoft.com/office/officeart/2018/2/layout/IconVerticalSolidList"/>
    <dgm:cxn modelId="{DB149237-CE00-4DF0-AAB4-80A1FA7340D2}" type="presParOf" srcId="{BDA12D58-E4D4-483C-92FD-99D492F880A1}" destId="{C14EA8B1-1DD4-4FBF-B195-27B4ECFF818C}" srcOrd="3" destOrd="0" presId="urn:microsoft.com/office/officeart/2018/2/layout/IconVerticalSolidList"/>
    <dgm:cxn modelId="{CA74A856-33AA-492F-B2EC-9CA5A92F6B19}" type="presParOf" srcId="{879F2232-F0CE-42EB-AEBA-7A0B83FF4422}" destId="{054624E0-7CF2-48F7-882C-936BCBF27B33}" srcOrd="3" destOrd="0" presId="urn:microsoft.com/office/officeart/2018/2/layout/IconVerticalSolidList"/>
    <dgm:cxn modelId="{33BEDC4E-F135-4738-BA7A-DD52BBADD744}" type="presParOf" srcId="{879F2232-F0CE-42EB-AEBA-7A0B83FF4422}" destId="{747A9B93-5BF4-4D7C-96CF-04CFD447C9D3}" srcOrd="4" destOrd="0" presId="urn:microsoft.com/office/officeart/2018/2/layout/IconVerticalSolidList"/>
    <dgm:cxn modelId="{7662B77F-57DB-4FD1-B6F5-933E2DE4D287}" type="presParOf" srcId="{747A9B93-5BF4-4D7C-96CF-04CFD447C9D3}" destId="{AECFD032-F809-452C-9FB9-143E2BDA0B54}" srcOrd="0" destOrd="0" presId="urn:microsoft.com/office/officeart/2018/2/layout/IconVerticalSolidList"/>
    <dgm:cxn modelId="{1979F4EB-BAC5-4B91-AF15-2296E87979F3}" type="presParOf" srcId="{747A9B93-5BF4-4D7C-96CF-04CFD447C9D3}" destId="{1A228506-0673-4B91-9979-9EDBC8915B57}" srcOrd="1" destOrd="0" presId="urn:microsoft.com/office/officeart/2018/2/layout/IconVerticalSolidList"/>
    <dgm:cxn modelId="{84C850FC-EFDB-4E62-87CA-9D64D7EC5B5D}" type="presParOf" srcId="{747A9B93-5BF4-4D7C-96CF-04CFD447C9D3}" destId="{65786D66-C6F9-434D-97EE-77068B5473FB}" srcOrd="2" destOrd="0" presId="urn:microsoft.com/office/officeart/2018/2/layout/IconVerticalSolidList"/>
    <dgm:cxn modelId="{11CCB3BC-FEEC-4E64-8BD6-279CF00891D0}" type="presParOf" srcId="{747A9B93-5BF4-4D7C-96CF-04CFD447C9D3}" destId="{2181DB8F-004A-44C4-821A-C11F0EAF047A}" srcOrd="3" destOrd="0" presId="urn:microsoft.com/office/officeart/2018/2/layout/IconVerticalSolidList"/>
    <dgm:cxn modelId="{7B6DFC47-C441-42E7-8C5E-EAF59769DD87}" type="presParOf" srcId="{879F2232-F0CE-42EB-AEBA-7A0B83FF4422}" destId="{4980BD48-79A4-46FE-A668-79C6CA98CA94}" srcOrd="5" destOrd="0" presId="urn:microsoft.com/office/officeart/2018/2/layout/IconVerticalSolidList"/>
    <dgm:cxn modelId="{E9A593E8-6924-4E9A-9FC9-ED637D766151}" type="presParOf" srcId="{879F2232-F0CE-42EB-AEBA-7A0B83FF4422}" destId="{D18C8124-05A2-4E4B-9E7E-1E928BB95083}" srcOrd="6" destOrd="0" presId="urn:microsoft.com/office/officeart/2018/2/layout/IconVerticalSolidList"/>
    <dgm:cxn modelId="{3EE54C79-178D-43CA-8923-F6AB0EC12DA8}" type="presParOf" srcId="{D18C8124-05A2-4E4B-9E7E-1E928BB95083}" destId="{B02F52FD-7751-4408-B492-FF7930AF540A}" srcOrd="0" destOrd="0" presId="urn:microsoft.com/office/officeart/2018/2/layout/IconVerticalSolidList"/>
    <dgm:cxn modelId="{79F1D19A-D901-4250-A9E9-B858885F461C}" type="presParOf" srcId="{D18C8124-05A2-4E4B-9E7E-1E928BB95083}" destId="{9DE32208-E498-4E38-872D-84525D6C3BF2}" srcOrd="1" destOrd="0" presId="urn:microsoft.com/office/officeart/2018/2/layout/IconVerticalSolidList"/>
    <dgm:cxn modelId="{EDCD8943-5A35-44E6-9C6C-905B9AE96FDC}" type="presParOf" srcId="{D18C8124-05A2-4E4B-9E7E-1E928BB95083}" destId="{9C3F28AC-2A1F-4717-B6CE-918B103C6F17}" srcOrd="2" destOrd="0" presId="urn:microsoft.com/office/officeart/2018/2/layout/IconVerticalSolidList"/>
    <dgm:cxn modelId="{8872BBF3-C0EF-4B5F-B23F-2EB22319CFF0}" type="presParOf" srcId="{D18C8124-05A2-4E4B-9E7E-1E928BB95083}" destId="{DCE52516-57B3-4469-BCC8-CBE7549C816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A7D461-2ACB-4656-A5A1-2FF1AC408118}">
      <dsp:nvSpPr>
        <dsp:cNvPr id="0" name=""/>
        <dsp:cNvSpPr/>
      </dsp:nvSpPr>
      <dsp:spPr>
        <a:xfrm>
          <a:off x="0" y="1669"/>
          <a:ext cx="9720262" cy="84618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4CDF5E4-651B-410A-876D-0151D76BE037}">
      <dsp:nvSpPr>
        <dsp:cNvPr id="0" name=""/>
        <dsp:cNvSpPr/>
      </dsp:nvSpPr>
      <dsp:spPr>
        <a:xfrm>
          <a:off x="255971" y="192061"/>
          <a:ext cx="465402" cy="465402"/>
        </a:xfrm>
        <a:prstGeom prst="rect">
          <a:avLst/>
        </a:prstGeom>
        <a:gradFill rotWithShape="0">
          <a:gsLst>
            <a:gs pos="0">
              <a:schemeClr val="bg1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bg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0E4FA4-72D0-4CA7-9A86-937817318463}">
      <dsp:nvSpPr>
        <dsp:cNvPr id="0" name=""/>
        <dsp:cNvSpPr/>
      </dsp:nvSpPr>
      <dsp:spPr>
        <a:xfrm>
          <a:off x="977345" y="1669"/>
          <a:ext cx="8742916" cy="846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555" tIns="89555" rIns="89555" bIns="89555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Belangrijk dat “probleem” dat mevr. de Bruin met familie heeft uitgesproken wordt</a:t>
          </a:r>
          <a:endParaRPr lang="en-US" sz="1800" kern="1200" dirty="0"/>
        </a:p>
      </dsp:txBody>
      <dsp:txXfrm>
        <a:off x="977345" y="1669"/>
        <a:ext cx="8742916" cy="846186"/>
      </dsp:txXfrm>
    </dsp:sp>
    <dsp:sp modelId="{3832BE63-001E-442E-8F70-159960EE0763}">
      <dsp:nvSpPr>
        <dsp:cNvPr id="0" name=""/>
        <dsp:cNvSpPr/>
      </dsp:nvSpPr>
      <dsp:spPr>
        <a:xfrm>
          <a:off x="0" y="1059402"/>
          <a:ext cx="9720262" cy="84618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6EE6695-8EC4-4252-ACF1-E949A37BF097}">
      <dsp:nvSpPr>
        <dsp:cNvPr id="0" name=""/>
        <dsp:cNvSpPr/>
      </dsp:nvSpPr>
      <dsp:spPr>
        <a:xfrm>
          <a:off x="255971" y="1249794"/>
          <a:ext cx="465402" cy="465402"/>
        </a:xfrm>
        <a:prstGeom prst="rect">
          <a:avLst/>
        </a:prstGeom>
        <a:gradFill rotWithShape="0">
          <a:gsLst>
            <a:gs pos="0">
              <a:schemeClr val="bg1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bg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14EA8B1-1DD4-4FBF-B195-27B4ECFF818C}">
      <dsp:nvSpPr>
        <dsp:cNvPr id="0" name=""/>
        <dsp:cNvSpPr/>
      </dsp:nvSpPr>
      <dsp:spPr>
        <a:xfrm>
          <a:off x="977345" y="1059402"/>
          <a:ext cx="8742916" cy="846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555" tIns="89555" rIns="89555" bIns="89555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Inhoud van het probleem is niet zozeer van belang, wel dat begeleider meerzijdige partijdigheid laat zien, niet oordelend is en zoekt naar de ondersteuningsvraag / oplossing</a:t>
          </a:r>
          <a:endParaRPr lang="en-US" sz="1800" kern="1200"/>
        </a:p>
      </dsp:txBody>
      <dsp:txXfrm>
        <a:off x="977345" y="1059402"/>
        <a:ext cx="8742916" cy="846186"/>
      </dsp:txXfrm>
    </dsp:sp>
    <dsp:sp modelId="{AECFD032-F809-452C-9FB9-143E2BDA0B54}">
      <dsp:nvSpPr>
        <dsp:cNvPr id="0" name=""/>
        <dsp:cNvSpPr/>
      </dsp:nvSpPr>
      <dsp:spPr>
        <a:xfrm>
          <a:off x="0" y="2117135"/>
          <a:ext cx="9720262" cy="84618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A228506-0673-4B91-9979-9EDBC8915B57}">
      <dsp:nvSpPr>
        <dsp:cNvPr id="0" name=""/>
        <dsp:cNvSpPr/>
      </dsp:nvSpPr>
      <dsp:spPr>
        <a:xfrm>
          <a:off x="255971" y="2307527"/>
          <a:ext cx="465402" cy="465402"/>
        </a:xfrm>
        <a:prstGeom prst="rect">
          <a:avLst/>
        </a:prstGeom>
        <a:gradFill rotWithShape="0">
          <a:gsLst>
            <a:gs pos="0">
              <a:schemeClr val="bg1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bg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181DB8F-004A-44C4-821A-C11F0EAF047A}">
      <dsp:nvSpPr>
        <dsp:cNvPr id="0" name=""/>
        <dsp:cNvSpPr/>
      </dsp:nvSpPr>
      <dsp:spPr>
        <a:xfrm>
          <a:off x="977345" y="2117135"/>
          <a:ext cx="8742916" cy="846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555" tIns="89555" rIns="89555" bIns="89555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Bijv. Familieleden hebben het druk en kunnen mogelijk niet de zorg van mevr. de Bruin overnemen, maar wat kunnen zij wel?</a:t>
          </a:r>
          <a:endParaRPr lang="en-US" sz="1800" kern="1200" dirty="0"/>
        </a:p>
      </dsp:txBody>
      <dsp:txXfrm>
        <a:off x="977345" y="2117135"/>
        <a:ext cx="8742916" cy="846186"/>
      </dsp:txXfrm>
    </dsp:sp>
    <dsp:sp modelId="{B02F52FD-7751-4408-B492-FF7930AF540A}">
      <dsp:nvSpPr>
        <dsp:cNvPr id="0" name=""/>
        <dsp:cNvSpPr/>
      </dsp:nvSpPr>
      <dsp:spPr>
        <a:xfrm>
          <a:off x="0" y="3174868"/>
          <a:ext cx="9720262" cy="84618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DE32208-E498-4E38-872D-84525D6C3BF2}">
      <dsp:nvSpPr>
        <dsp:cNvPr id="0" name=""/>
        <dsp:cNvSpPr/>
      </dsp:nvSpPr>
      <dsp:spPr>
        <a:xfrm>
          <a:off x="255971" y="3365260"/>
          <a:ext cx="465402" cy="465402"/>
        </a:xfrm>
        <a:prstGeom prst="rect">
          <a:avLst/>
        </a:prstGeom>
        <a:gradFill rotWithShape="0">
          <a:gsLst>
            <a:gs pos="0">
              <a:schemeClr val="bg1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bg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E52516-57B3-4469-BCC8-CBE7549C8163}">
      <dsp:nvSpPr>
        <dsp:cNvPr id="0" name=""/>
        <dsp:cNvSpPr/>
      </dsp:nvSpPr>
      <dsp:spPr>
        <a:xfrm>
          <a:off x="977345" y="3174868"/>
          <a:ext cx="8742916" cy="846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555" tIns="89555" rIns="89555" bIns="89555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u="sng" kern="1200"/>
            <a:t>Vul dit op een creatieve manier in en houd het vooral luchtig!!</a:t>
          </a:r>
          <a:endParaRPr lang="en-US" sz="1800" kern="1200"/>
        </a:p>
      </dsp:txBody>
      <dsp:txXfrm>
        <a:off x="977345" y="3174868"/>
        <a:ext cx="8742916" cy="8461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5FA26CF-81FA-44D9-97B1-C74B6AB45433}" type="datetimeFigureOut">
              <a:rPr lang="nl-NL" smtClean="0"/>
              <a:t>11-3-2019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4049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11-3-2019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7865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11-3-2019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542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11-3-2019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6123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11-3-2019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06368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11-3-2019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2679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11-3-2019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8477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11-3-2019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4567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11-3-2019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4498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11-3-2019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393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11-3-2019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258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5FA26CF-81FA-44D9-97B1-C74B6AB45433}" type="datetimeFigureOut">
              <a:rPr lang="nl-NL" smtClean="0"/>
              <a:t>11-3-2019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5935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75" r:id="rId4"/>
    <p:sldLayoutId id="2147483976" r:id="rId5"/>
    <p:sldLayoutId id="2147483977" r:id="rId6"/>
    <p:sldLayoutId id="2147483978" r:id="rId7"/>
    <p:sldLayoutId id="2147483979" r:id="rId8"/>
    <p:sldLayoutId id="2147483980" r:id="rId9"/>
    <p:sldLayoutId id="2147483981" r:id="rId10"/>
    <p:sldLayoutId id="214748398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t5AWjgmQMc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>
            <a:extLst>
              <a:ext uri="{FF2B5EF4-FFF2-40B4-BE49-F238E27FC236}">
                <a16:creationId xmlns:a16="http://schemas.microsoft.com/office/drawing/2014/main" id="{E49027F0-33D5-4B30-8354-05CB641A2F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7052A02-6BC9-4F16-9279-C8653C8C1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611" y="685893"/>
            <a:ext cx="3566407" cy="2989044"/>
          </a:xfrm>
        </p:spPr>
        <p:txBody>
          <a:bodyPr anchor="b">
            <a:normAutofit/>
          </a:bodyPr>
          <a:lstStyle/>
          <a:p>
            <a:r>
              <a:rPr lang="nl-NL" sz="4400" dirty="0"/>
              <a:t>Regie voeren</a:t>
            </a:r>
            <a:br>
              <a:rPr lang="nl-NL" sz="4400" dirty="0"/>
            </a:br>
            <a:r>
              <a:rPr lang="nl-NL" sz="4400" dirty="0"/>
              <a:t>Thema 8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5C94302-FBDB-48DC-8F7E-761F76670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611" y="3849540"/>
            <a:ext cx="3566407" cy="1463040"/>
          </a:xfrm>
        </p:spPr>
        <p:txBody>
          <a:bodyPr anchor="t">
            <a:normAutofit/>
          </a:bodyPr>
          <a:lstStyle/>
          <a:p>
            <a:pPr algn="r"/>
            <a:r>
              <a:rPr lang="nl-NL" sz="1600" dirty="0"/>
              <a:t> Familiezorg</a:t>
            </a:r>
          </a:p>
          <a:p>
            <a:pPr algn="r"/>
            <a:r>
              <a:rPr lang="nl-NL" sz="1600" dirty="0"/>
              <a:t>W17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3E05128-D9E1-4C12-931B-FD8C6CB13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3610" y="3759161"/>
            <a:ext cx="35661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10" descr="Afbeeldingsresultaat voor regie">
            <a:extLst>
              <a:ext uri="{FF2B5EF4-FFF2-40B4-BE49-F238E27FC236}">
                <a16:creationId xmlns:a16="http://schemas.microsoft.com/office/drawing/2014/main" id="{BA06A724-0595-4AFF-8994-F0CEAF905D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0" r="3679" b="2"/>
          <a:stretch/>
        </p:blipFill>
        <p:spPr bwMode="auto">
          <a:xfrm>
            <a:off x="6094363" y="1070514"/>
            <a:ext cx="5181751" cy="471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Afbeeldingsresultaat voor introspection">
            <a:extLst>
              <a:ext uri="{FF2B5EF4-FFF2-40B4-BE49-F238E27FC236}">
                <a16:creationId xmlns:a16="http://schemas.microsoft.com/office/drawing/2014/main" id="{CE996C49-55B6-413E-8CC6-8A9C921746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9559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B5C613-1278-4057-8727-0D217DBB7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4711" y="-10232"/>
            <a:ext cx="10530840" cy="1499616"/>
          </a:xfrm>
        </p:spPr>
        <p:txBody>
          <a:bodyPr/>
          <a:lstStyle/>
          <a:p>
            <a:r>
              <a:rPr lang="nl-NL" dirty="0"/>
              <a:t>Meerzijdige partijdigheid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0FCBDBB-BEFF-4667-9644-EB8E95692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3760" y="1448816"/>
            <a:ext cx="11988800" cy="4500880"/>
          </a:xfrm>
        </p:spPr>
        <p:txBody>
          <a:bodyPr>
            <a:noAutofit/>
          </a:bodyPr>
          <a:lstStyle/>
          <a:p>
            <a:r>
              <a:rPr lang="nl-NL" sz="3000" dirty="0"/>
              <a:t>1. Groepjes vormen van minimaal 3 studenten	(opkomstafhankelijk) </a:t>
            </a:r>
          </a:p>
          <a:p>
            <a:r>
              <a:rPr lang="nl-NL" sz="3000" dirty="0"/>
              <a:t>2. Formulier stappenplan lezen (!) </a:t>
            </a:r>
          </a:p>
          <a:p>
            <a:r>
              <a:rPr lang="nl-NL" sz="3000" dirty="0"/>
              <a:t>3. Bepalen of de bedoeling duidelijk is 	</a:t>
            </a:r>
          </a:p>
          <a:p>
            <a:r>
              <a:rPr lang="nl-NL" sz="3000" dirty="0"/>
              <a:t>4. Vragen over rollenspel stellen </a:t>
            </a:r>
          </a:p>
          <a:p>
            <a:r>
              <a:rPr lang="nl-NL" sz="3000" dirty="0"/>
              <a:t>----------------------------------------------------------</a:t>
            </a:r>
          </a:p>
          <a:p>
            <a:r>
              <a:rPr lang="nl-NL" sz="3000" dirty="0"/>
              <a:t>5. </a:t>
            </a:r>
            <a:r>
              <a:rPr lang="nl-NL" sz="3000" u="sng" dirty="0"/>
              <a:t>Gezamenlijk</a:t>
            </a:r>
            <a:r>
              <a:rPr lang="nl-NL" sz="3000" dirty="0"/>
              <a:t> doorlopen 	stap 1 t/m 6</a:t>
            </a:r>
          </a:p>
          <a:p>
            <a:r>
              <a:rPr lang="nl-NL" sz="3000" dirty="0"/>
              <a:t>6. Rollenspel uitvoeren    	stap 7 t/m 9</a:t>
            </a:r>
          </a:p>
          <a:p>
            <a:r>
              <a:rPr lang="nl-NL" sz="3000" dirty="0"/>
              <a:t>----------------------------------------------------------</a:t>
            </a:r>
          </a:p>
          <a:p>
            <a:r>
              <a:rPr lang="nl-NL" sz="3000" dirty="0"/>
              <a:t>7. Klaar 	</a:t>
            </a:r>
            <a:r>
              <a:rPr lang="nl-NL" sz="3000" dirty="0">
                <a:sym typeface="Wingdings" panose="05000000000000000000" pitchFamily="2" charset="2"/>
              </a:rPr>
              <a:t>	 </a:t>
            </a:r>
            <a:r>
              <a:rPr lang="nl-NL" sz="3000" dirty="0"/>
              <a:t>Rollenspel evalueren</a:t>
            </a:r>
          </a:p>
          <a:p>
            <a:endParaRPr lang="nl-NL" sz="3000" dirty="0"/>
          </a:p>
          <a:p>
            <a:endParaRPr lang="nl-NL" sz="3000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409C40B-BFD3-4D47-AB2B-117D5004F892}"/>
              </a:ext>
            </a:extLst>
          </p:cNvPr>
          <p:cNvSpPr txBox="1"/>
          <p:nvPr/>
        </p:nvSpPr>
        <p:spPr>
          <a:xfrm>
            <a:off x="8787937" y="3121223"/>
            <a:ext cx="506060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400" b="1" dirty="0"/>
              <a:t>5 minuten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69A23B39-2D30-498A-84A6-006537D09CE9}"/>
              </a:ext>
            </a:extLst>
          </p:cNvPr>
          <p:cNvSpPr txBox="1"/>
          <p:nvPr/>
        </p:nvSpPr>
        <p:spPr>
          <a:xfrm>
            <a:off x="8770157" y="5000823"/>
            <a:ext cx="506060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400" b="1" dirty="0"/>
              <a:t>25 minuten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A480684-D1F3-4EF5-8610-C5148AD00A47}"/>
              </a:ext>
            </a:extLst>
          </p:cNvPr>
          <p:cNvSpPr txBox="1"/>
          <p:nvPr/>
        </p:nvSpPr>
        <p:spPr>
          <a:xfrm>
            <a:off x="8770156" y="6118423"/>
            <a:ext cx="506060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400" b="1" dirty="0"/>
              <a:t>5 minuten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D197712E-966B-4C94-BB8A-1021073AA1F6}"/>
              </a:ext>
            </a:extLst>
          </p:cNvPr>
          <p:cNvSpPr txBox="1"/>
          <p:nvPr/>
        </p:nvSpPr>
        <p:spPr>
          <a:xfrm>
            <a:off x="8770155" y="4312046"/>
            <a:ext cx="506060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400" b="1" dirty="0"/>
              <a:t>(5 minuten)</a:t>
            </a:r>
          </a:p>
        </p:txBody>
      </p:sp>
    </p:spTree>
    <p:extLst>
      <p:ext uri="{BB962C8B-B14F-4D97-AF65-F5344CB8AC3E}">
        <p14:creationId xmlns:p14="http://schemas.microsoft.com/office/powerpoint/2010/main" val="3748566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AB57A5-B901-4CCC-8186-ED8A4A450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 dirty="0"/>
              <a:t>Zaken om rekening mee te houden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F426EACC-76D8-4D32-B1B1-2321738FC2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887120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1089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A7E2E2-9066-4EF3-A5FA-AB9347922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3133581" cy="1499616"/>
          </a:xfrm>
        </p:spPr>
        <p:txBody>
          <a:bodyPr>
            <a:normAutofit/>
          </a:bodyPr>
          <a:lstStyle/>
          <a:p>
            <a:endParaRPr lang="nl-NL" sz="4000"/>
          </a:p>
        </p:txBody>
      </p:sp>
      <p:cxnSp>
        <p:nvCxnSpPr>
          <p:cNvPr id="14" name="Straight Connector 11">
            <a:extLst>
              <a:ext uri="{FF2B5EF4-FFF2-40B4-BE49-F238E27FC236}">
                <a16:creationId xmlns:a16="http://schemas.microsoft.com/office/drawing/2014/main" id="{93F407EB-DEE0-45A7-8D9C-905C9E848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E3E2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8">
            <a:extLst>
              <a:ext uri="{FF2B5EF4-FFF2-40B4-BE49-F238E27FC236}">
                <a16:creationId xmlns:a16="http://schemas.microsoft.com/office/drawing/2014/main" id="{D9E85AEF-C1AC-4E4E-9A37-1313E1D67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3133580" cy="3931920"/>
          </a:xfrm>
        </p:spPr>
        <p:txBody>
          <a:bodyPr>
            <a:normAutofit/>
          </a:bodyPr>
          <a:lstStyle/>
          <a:p>
            <a:endParaRPr lang="en-US" sz="1600"/>
          </a:p>
        </p:txBody>
      </p:sp>
      <p:pic>
        <p:nvPicPr>
          <p:cNvPr id="16" name="Picture 6" descr="Afbeeldingsresultaat voor how did it go">
            <a:extLst>
              <a:ext uri="{FF2B5EF4-FFF2-40B4-BE49-F238E27FC236}">
                <a16:creationId xmlns:a16="http://schemas.microsoft.com/office/drawing/2014/main" id="{F7A8BE9F-50C4-4F66-BCFB-930324ECE8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349" y="694944"/>
            <a:ext cx="5577840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7373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684" y="613797"/>
            <a:ext cx="7923264" cy="1499616"/>
          </a:xfrm>
        </p:spPr>
        <p:txBody>
          <a:bodyPr>
            <a:normAutofit/>
          </a:bodyPr>
          <a:lstStyle/>
          <a:p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Huiswerk</a:t>
            </a:r>
            <a:endParaRPr lang="nl-NL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2744" y="1943924"/>
            <a:ext cx="9012707" cy="44216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sz="3900" dirty="0"/>
              <a:t>Maken VW-opdrachten		 2 en 4 (</a:t>
            </a:r>
            <a:r>
              <a:rPr lang="nl-NL" sz="3900"/>
              <a:t>thema 11)</a:t>
            </a:r>
            <a:endParaRPr lang="nl-NL" sz="3900" dirty="0"/>
          </a:p>
          <a:p>
            <a:pPr marL="0" indent="0">
              <a:buNone/>
            </a:pPr>
            <a:r>
              <a:rPr lang="nl-NL" sz="3200" dirty="0"/>
              <a:t>Antwoord geven op Menti.com	 code	</a:t>
            </a:r>
            <a:r>
              <a:rPr lang="nl-NL" sz="4800" b="1" dirty="0"/>
              <a:t>60 07 82</a:t>
            </a:r>
          </a:p>
          <a:p>
            <a:pPr marL="0" indent="0">
              <a:buNone/>
            </a:pPr>
            <a:r>
              <a:rPr lang="nl-NL" sz="3200" dirty="0"/>
              <a:t>Antwoord geven op Menti.com	code </a:t>
            </a:r>
            <a:r>
              <a:rPr lang="nl-NL" sz="4800" b="1" dirty="0"/>
              <a:t>68 87 90</a:t>
            </a:r>
          </a:p>
          <a:p>
            <a:pPr marL="0" indent="0">
              <a:buNone/>
            </a:pPr>
            <a:endParaRPr lang="nl-NL" sz="3000" dirty="0"/>
          </a:p>
          <a:p>
            <a:pPr marL="0" indent="0">
              <a:buNone/>
            </a:pPr>
            <a:r>
              <a:rPr lang="nl-NL" sz="3900" b="1" dirty="0"/>
              <a:t>Huiswerk </a:t>
            </a:r>
            <a:r>
              <a:rPr lang="nl-NL" sz="3900" dirty="0"/>
              <a:t>19 maart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3400" dirty="0"/>
              <a:t> Lezen 11.3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3400" dirty="0"/>
              <a:t> Nieuwe opdracht</a:t>
            </a:r>
          </a:p>
          <a:p>
            <a:pPr marL="0" indent="0">
              <a:buNone/>
            </a:pPr>
            <a:r>
              <a:rPr lang="nl-NL" sz="3400" u="sng" dirty="0">
                <a:solidFill>
                  <a:srgbClr val="404040"/>
                </a:solidFill>
              </a:rPr>
              <a:t>Volgende week oefenen met voeren van familiegesprek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sz="3000" dirty="0"/>
          </a:p>
        </p:txBody>
      </p:sp>
      <p:pic>
        <p:nvPicPr>
          <p:cNvPr id="11" name="Picture 2" descr="Afbeeldingsresultaat voor brainstorm">
            <a:extLst>
              <a:ext uri="{FF2B5EF4-FFF2-40B4-BE49-F238E27FC236}">
                <a16:creationId xmlns:a16="http://schemas.microsoft.com/office/drawing/2014/main" id="{6492F485-61D6-4623-8A99-83C5186E1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549" y="420757"/>
            <a:ext cx="2366195" cy="236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Afbeeldingsresultaat voor huiswerk">
            <a:extLst>
              <a:ext uri="{FF2B5EF4-FFF2-40B4-BE49-F238E27FC236}">
                <a16:creationId xmlns:a16="http://schemas.microsoft.com/office/drawing/2014/main" id="{76A62DCB-BE41-46C9-B6C0-E9E37F1A77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106" y="3318448"/>
            <a:ext cx="2128933" cy="3011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98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A807B0-154B-469F-89F4-8C4C2709D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Programma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2E7B205-E7AC-43BF-BA0B-0094E3E94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4128" y="1826487"/>
            <a:ext cx="4965192" cy="1021554"/>
          </a:xfrm>
        </p:spPr>
        <p:txBody>
          <a:bodyPr>
            <a:normAutofit/>
          </a:bodyPr>
          <a:lstStyle/>
          <a:p>
            <a:r>
              <a:rPr lang="nl-NL" sz="3000" b="1" dirty="0"/>
              <a:t>Terugblik vorige les</a:t>
            </a:r>
          </a:p>
          <a:p>
            <a:endParaRPr lang="nl-NL" sz="30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AEC45A-04C8-4E24-9392-383575FFC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2662" y="2967788"/>
            <a:ext cx="5665076" cy="334157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Grondslagenanalyse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Monitoren en evalueren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LSD-methode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Rollenspel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Resultaten Menti.com</a:t>
            </a:r>
          </a:p>
          <a:p>
            <a:endParaRPr lang="nl-NL" sz="3000" b="1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C7C5D11-DE14-4C78-B847-2B75931395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2682" y="1552660"/>
            <a:ext cx="6201112" cy="1249364"/>
          </a:xfrm>
        </p:spPr>
        <p:txBody>
          <a:bodyPr>
            <a:normAutofit/>
          </a:bodyPr>
          <a:lstStyle/>
          <a:p>
            <a:r>
              <a:rPr lang="nl-NL" sz="3000" b="1" dirty="0"/>
              <a:t>Vandaag: “Inactiviteit begeleiden”</a:t>
            </a:r>
            <a:endParaRPr lang="nl-NL" sz="3000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B72618C-2DA1-4394-A7F5-D460C3EDFD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7738" y="2967788"/>
            <a:ext cx="4754880" cy="379799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Opstart thema 11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Stelling Menti.com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Filmpje casus de Bruijn afkijken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Rollenspel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Vooruitblik volgende week</a:t>
            </a:r>
          </a:p>
        </p:txBody>
      </p:sp>
    </p:spTree>
    <p:extLst>
      <p:ext uri="{BB962C8B-B14F-4D97-AF65-F5344CB8AC3E}">
        <p14:creationId xmlns:p14="http://schemas.microsoft.com/office/powerpoint/2010/main" val="166088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7923264" cy="1499616"/>
          </a:xfrm>
        </p:spPr>
        <p:txBody>
          <a:bodyPr>
            <a:normAutofit/>
          </a:bodyPr>
          <a:lstStyle/>
          <a:p>
            <a:pPr algn="ctr"/>
            <a:r>
              <a:rPr lang="nl-NL" dirty="0">
                <a:solidFill>
                  <a:srgbClr val="FFFFFF"/>
                </a:solidFill>
              </a:rPr>
              <a:t>Even Wakker worden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9327" y="2489202"/>
            <a:ext cx="7923264" cy="35546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3000" dirty="0"/>
              <a:t>Ga met je </a:t>
            </a:r>
            <a:r>
              <a:rPr lang="nl-NL" sz="3000" i="1" dirty="0"/>
              <a:t>telefoon/laptop </a:t>
            </a:r>
            <a:r>
              <a:rPr lang="nl-NL" sz="3000" dirty="0"/>
              <a:t>naar</a:t>
            </a:r>
          </a:p>
          <a:p>
            <a:pPr marL="0" indent="0" algn="ctr">
              <a:buNone/>
            </a:pPr>
            <a:r>
              <a:rPr lang="nl-NL" sz="3000" dirty="0"/>
              <a:t> </a:t>
            </a:r>
            <a:r>
              <a:rPr lang="nl-NL" sz="4000" b="1" dirty="0"/>
              <a:t>Menti.com 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sz="3000" dirty="0"/>
              <a:t>En gebruik code</a:t>
            </a:r>
          </a:p>
          <a:p>
            <a:pPr marL="0" indent="0" algn="ctr">
              <a:buNone/>
            </a:pPr>
            <a:r>
              <a:rPr lang="nl-NL" sz="4000" b="1" dirty="0"/>
              <a:t>19 57 47</a:t>
            </a:r>
          </a:p>
          <a:p>
            <a:endParaRPr lang="nl-NL" dirty="0">
              <a:solidFill>
                <a:srgbClr val="FFFFFF"/>
              </a:solidFill>
            </a:endParaRPr>
          </a:p>
        </p:txBody>
      </p:sp>
      <p:pic>
        <p:nvPicPr>
          <p:cNvPr id="11" name="Picture 2" descr="Afbeeldingsresultaat voor brainstorm">
            <a:extLst>
              <a:ext uri="{FF2B5EF4-FFF2-40B4-BE49-F238E27FC236}">
                <a16:creationId xmlns:a16="http://schemas.microsoft.com/office/drawing/2014/main" id="{6492F485-61D6-4623-8A99-83C5186E1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20" y="3440176"/>
            <a:ext cx="2366195" cy="236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Afbeeldingsresultaat voor brainstorm">
            <a:extLst>
              <a:ext uri="{FF2B5EF4-FFF2-40B4-BE49-F238E27FC236}">
                <a16:creationId xmlns:a16="http://schemas.microsoft.com/office/drawing/2014/main" id="{FE32FD36-E2AD-40F9-8A2F-E58EE5E0D5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5574" y="701040"/>
            <a:ext cx="2124610" cy="212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1868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7198" y="2083729"/>
            <a:ext cx="8948139" cy="43058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600" b="1" dirty="0">
                <a:solidFill>
                  <a:srgbClr val="FFFFFF"/>
                </a:solidFill>
              </a:rPr>
              <a:t>Nodig om duidelijkheid en overzicht te creëren</a:t>
            </a:r>
          </a:p>
          <a:p>
            <a:pPr marL="0" indent="0">
              <a:buNone/>
            </a:pPr>
            <a:r>
              <a:rPr lang="nl-NL" sz="2600" dirty="0">
                <a:solidFill>
                  <a:srgbClr val="FFFFFF"/>
                </a:solidFill>
              </a:rPr>
              <a:t>Bij rust en regelmaat </a:t>
            </a:r>
            <a:r>
              <a:rPr lang="nl-NL" sz="2600" b="1" dirty="0">
                <a:solidFill>
                  <a:srgbClr val="FFFFFF"/>
                </a:solidFill>
              </a:rPr>
              <a:t>	</a:t>
            </a:r>
            <a:r>
              <a:rPr lang="nl-NL" sz="2600" b="1" dirty="0">
                <a:solidFill>
                  <a:srgbClr val="FFFFFF"/>
                </a:solidFill>
                <a:sym typeface="Wingdings" panose="05000000000000000000" pitchFamily="2" charset="2"/>
              </a:rPr>
              <a:t> V</a:t>
            </a:r>
            <a:r>
              <a:rPr lang="nl-NL" sz="2600" b="1" dirty="0">
                <a:solidFill>
                  <a:srgbClr val="FFFFFF"/>
                </a:solidFill>
              </a:rPr>
              <a:t>eiligheid en vertrouwen</a:t>
            </a:r>
          </a:p>
          <a:p>
            <a:pPr marL="0" indent="0">
              <a:buNone/>
            </a:pPr>
            <a:endParaRPr lang="nl-NL" sz="2600" b="1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nl-NL" sz="2600" dirty="0">
                <a:solidFill>
                  <a:srgbClr val="FFFFFF"/>
                </a:solidFill>
              </a:rPr>
              <a:t>Gebrek aan structuur </a:t>
            </a:r>
            <a:r>
              <a:rPr lang="nl-NL" sz="2600" b="1" dirty="0">
                <a:solidFill>
                  <a:srgbClr val="FFFFFF"/>
                </a:solidFill>
              </a:rPr>
              <a:t>	</a:t>
            </a:r>
            <a:r>
              <a:rPr lang="nl-NL" sz="2600" b="1" dirty="0">
                <a:solidFill>
                  <a:srgbClr val="FFFFFF"/>
                </a:solidFill>
                <a:sym typeface="Wingdings" panose="05000000000000000000" pitchFamily="2" charset="2"/>
              </a:rPr>
              <a:t> V</a:t>
            </a:r>
            <a:r>
              <a:rPr lang="nl-NL" sz="2600" b="1" dirty="0">
                <a:solidFill>
                  <a:srgbClr val="FFFFFF"/>
                </a:solidFill>
              </a:rPr>
              <a:t>ermoeidheid, uitstelgedrag etc. </a:t>
            </a:r>
          </a:p>
          <a:p>
            <a:pPr marL="0" indent="0" algn="ctr">
              <a:buNone/>
            </a:pPr>
            <a:endParaRPr lang="nl-NL" sz="2600" b="1" dirty="0">
              <a:solidFill>
                <a:srgbClr val="FFFFFF"/>
              </a:solidFill>
            </a:endParaRPr>
          </a:p>
          <a:p>
            <a:pPr marL="0" indent="0" algn="ctr">
              <a:buNone/>
            </a:pPr>
            <a:r>
              <a:rPr lang="nl-NL" sz="2600" b="1" dirty="0" err="1">
                <a:solidFill>
                  <a:srgbClr val="FFFFFF"/>
                </a:solidFill>
              </a:rPr>
              <a:t>Dagstructuur</a:t>
            </a:r>
            <a:r>
              <a:rPr lang="nl-NL" sz="2600" b="1" dirty="0">
                <a:solidFill>
                  <a:srgbClr val="FFFFFF"/>
                </a:solidFill>
              </a:rPr>
              <a:t>: </a:t>
            </a:r>
          </a:p>
          <a:p>
            <a:pPr marL="0" indent="0" algn="ctr">
              <a:buNone/>
            </a:pPr>
            <a:r>
              <a:rPr lang="nl-NL" sz="2600" b="1" u="sng" dirty="0">
                <a:solidFill>
                  <a:srgbClr val="FFFFFF"/>
                </a:solidFill>
              </a:rPr>
              <a:t>Een vaste indeling van de dag met verschillende activiteiten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2600" dirty="0">
              <a:solidFill>
                <a:srgbClr val="FFFFFF"/>
              </a:solidFill>
            </a:endParaRP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5567BA2F-A712-4D75-9EE6-5D1D0B2BEE58}"/>
              </a:ext>
            </a:extLst>
          </p:cNvPr>
          <p:cNvSpPr txBox="1">
            <a:spLocks/>
          </p:cNvSpPr>
          <p:nvPr/>
        </p:nvSpPr>
        <p:spPr>
          <a:xfrm>
            <a:off x="3375858" y="499504"/>
            <a:ext cx="792326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(Dag)Structuur</a:t>
            </a:r>
            <a:endParaRPr lang="nl-NL" dirty="0">
              <a:solidFill>
                <a:srgbClr val="FFFFFF"/>
              </a:solidFill>
            </a:endParaRPr>
          </a:p>
        </p:txBody>
      </p:sp>
      <p:pic>
        <p:nvPicPr>
          <p:cNvPr id="1026" name="Picture 2" descr="Afbeeldingsresultaat voor vicieuze cirkel">
            <a:extLst>
              <a:ext uri="{FF2B5EF4-FFF2-40B4-BE49-F238E27FC236}">
                <a16:creationId xmlns:a16="http://schemas.microsoft.com/office/drawing/2014/main" id="{A92DD280-FD3B-44DF-A780-05CFCC5AB4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220" y="629678"/>
            <a:ext cx="1832577" cy="1714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erelateerde afbeelding">
            <a:extLst>
              <a:ext uri="{FF2B5EF4-FFF2-40B4-BE49-F238E27FC236}">
                <a16:creationId xmlns:a16="http://schemas.microsoft.com/office/drawing/2014/main" id="{80537D36-6BF0-46BA-8122-2CAC5BEE99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17" y="4460282"/>
            <a:ext cx="2953608" cy="1846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Gerelateerde afbeelding">
            <a:extLst>
              <a:ext uri="{FF2B5EF4-FFF2-40B4-BE49-F238E27FC236}">
                <a16:creationId xmlns:a16="http://schemas.microsoft.com/office/drawing/2014/main" id="{AB00475C-C897-4FF9-960B-DB6E154032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11" y="2568444"/>
            <a:ext cx="1832577" cy="1832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3969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7199" y="2083729"/>
            <a:ext cx="8806126" cy="43058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600" dirty="0">
                <a:solidFill>
                  <a:srgbClr val="FFFFFF"/>
                </a:solidFill>
              </a:rPr>
              <a:t>Je hersenen worden elke nacht ‘schoongemaakt’</a:t>
            </a:r>
          </a:p>
          <a:p>
            <a:pPr marL="0" indent="0">
              <a:buNone/>
            </a:pPr>
            <a:endParaRPr lang="nl-NL" sz="26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nl-NL" sz="2600" b="1" dirty="0">
                <a:solidFill>
                  <a:srgbClr val="FFFFFF"/>
                </a:solidFill>
              </a:rPr>
              <a:t>Slaapbehoefte</a:t>
            </a:r>
            <a:r>
              <a:rPr lang="nl-NL" sz="2600" dirty="0">
                <a:solidFill>
                  <a:srgbClr val="FFFFFF"/>
                </a:solidFill>
              </a:rPr>
              <a:t>	 </a:t>
            </a:r>
            <a:r>
              <a:rPr lang="nl-NL" sz="2600" dirty="0">
                <a:solidFill>
                  <a:srgbClr val="FFFFFF"/>
                </a:solidFill>
                <a:sym typeface="Wingdings" panose="05000000000000000000" pitchFamily="2" charset="2"/>
              </a:rPr>
              <a:t>	     A</a:t>
            </a:r>
            <a:r>
              <a:rPr lang="nl-NL" sz="2600" dirty="0">
                <a:solidFill>
                  <a:srgbClr val="FFFFFF"/>
                </a:solidFill>
              </a:rPr>
              <a:t>fhankelijk per persoon</a:t>
            </a:r>
          </a:p>
          <a:p>
            <a:pPr marL="0" indent="0">
              <a:buNone/>
            </a:pPr>
            <a:r>
              <a:rPr lang="nl-NL" sz="2600" dirty="0">
                <a:solidFill>
                  <a:srgbClr val="FFFFFF"/>
                </a:solidFill>
                <a:sym typeface="Wingdings" panose="05000000000000000000" pitchFamily="2" charset="2"/>
              </a:rPr>
              <a:t>			        	     Leeftijd of </a:t>
            </a:r>
            <a:r>
              <a:rPr lang="nl-NL" sz="2600" dirty="0" err="1">
                <a:solidFill>
                  <a:srgbClr val="FFFFFF"/>
                </a:solidFill>
              </a:rPr>
              <a:t>psyche</a:t>
            </a:r>
            <a:endParaRPr lang="nl-NL" sz="26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nl-NL" sz="2600" b="1" dirty="0">
                <a:solidFill>
                  <a:srgbClr val="FFFFFF"/>
                </a:solidFill>
              </a:rPr>
              <a:t>Gevolgen slaapgebrek</a:t>
            </a:r>
          </a:p>
          <a:p>
            <a:pPr marL="0" indent="0">
              <a:buNone/>
            </a:pPr>
            <a:r>
              <a:rPr lang="nl-NL" sz="2600" dirty="0">
                <a:solidFill>
                  <a:srgbClr val="FFFFFF"/>
                </a:solidFill>
              </a:rPr>
              <a:t>Korte termijn	    	 </a:t>
            </a:r>
            <a:r>
              <a:rPr lang="nl-NL" sz="2600" dirty="0">
                <a:solidFill>
                  <a:srgbClr val="FFFFFF"/>
                </a:solidFill>
                <a:sym typeface="Wingdings" panose="05000000000000000000" pitchFamily="2" charset="2"/>
              </a:rPr>
              <a:t>	 </a:t>
            </a:r>
            <a:r>
              <a:rPr lang="nl-NL" sz="2600" dirty="0">
                <a:solidFill>
                  <a:srgbClr val="FFFFFF"/>
                </a:solidFill>
              </a:rPr>
              <a:t>Slecht humeur, verkeerde beslissingen </a:t>
            </a:r>
          </a:p>
          <a:p>
            <a:pPr marL="0" indent="0">
              <a:buNone/>
            </a:pPr>
            <a:r>
              <a:rPr lang="nl-NL" sz="2600" dirty="0">
                <a:solidFill>
                  <a:srgbClr val="FFFFFF"/>
                </a:solidFill>
              </a:rPr>
              <a:t>Lange termijn	  	 </a:t>
            </a:r>
            <a:r>
              <a:rPr lang="nl-NL" sz="2600" dirty="0">
                <a:solidFill>
                  <a:srgbClr val="FFFFFF"/>
                </a:solidFill>
                <a:sym typeface="Wingdings" panose="05000000000000000000" pitchFamily="2" charset="2"/>
              </a:rPr>
              <a:t>	 </a:t>
            </a:r>
            <a:r>
              <a:rPr lang="nl-NL" sz="2600" dirty="0">
                <a:solidFill>
                  <a:srgbClr val="FFFFFF"/>
                </a:solidFill>
              </a:rPr>
              <a:t>Hersenkrimping, overgewicht, hart- en 				 vaatziekten</a:t>
            </a: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5567BA2F-A712-4D75-9EE6-5D1D0B2BEE58}"/>
              </a:ext>
            </a:extLst>
          </p:cNvPr>
          <p:cNvSpPr txBox="1">
            <a:spLocks/>
          </p:cNvSpPr>
          <p:nvPr/>
        </p:nvSpPr>
        <p:spPr>
          <a:xfrm>
            <a:off x="3621727" y="940816"/>
            <a:ext cx="792326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Slaap en waakritme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4" name="Pijl: rechts 3">
            <a:extLst>
              <a:ext uri="{FF2B5EF4-FFF2-40B4-BE49-F238E27FC236}">
                <a16:creationId xmlns:a16="http://schemas.microsoft.com/office/drawing/2014/main" id="{5293D4FE-1274-475A-8B0F-F5F61C2638EF}"/>
              </a:ext>
            </a:extLst>
          </p:cNvPr>
          <p:cNvSpPr/>
          <p:nvPr/>
        </p:nvSpPr>
        <p:spPr>
          <a:xfrm>
            <a:off x="5811284" y="3330045"/>
            <a:ext cx="1034835" cy="5323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2F1D2A01-92B4-4AA0-821B-B355FFAC4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050" name="Picture 2" descr="Afbeeldingsresultaat voor brainwash">
            <a:extLst>
              <a:ext uri="{FF2B5EF4-FFF2-40B4-BE49-F238E27FC236}">
                <a16:creationId xmlns:a16="http://schemas.microsoft.com/office/drawing/2014/main" id="{C02415F3-78D7-4A0E-8668-D95DFC4835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424" y="712713"/>
            <a:ext cx="1898194" cy="1499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fbeeldingsresultaat voor need to sleep">
            <a:extLst>
              <a:ext uri="{FF2B5EF4-FFF2-40B4-BE49-F238E27FC236}">
                <a16:creationId xmlns:a16="http://schemas.microsoft.com/office/drawing/2014/main" id="{400EB89C-5CD1-4464-ACE4-46D9B93FF3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99" y="4472365"/>
            <a:ext cx="1935517" cy="20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fbeeldingsresultaat voor need to sleep">
            <a:extLst>
              <a:ext uri="{FF2B5EF4-FFF2-40B4-BE49-F238E27FC236}">
                <a16:creationId xmlns:a16="http://schemas.microsoft.com/office/drawing/2014/main" id="{1CC0BD61-C853-4A5C-AAB0-C55B3E7F2D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19" y="2326995"/>
            <a:ext cx="1898194" cy="1898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8468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D5FCFE-2B60-4130-890B-460F060A1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Denk na over de stelling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3AB100-FCCC-49E4-9AD3-14FA5C088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789" y="3344182"/>
            <a:ext cx="10996422" cy="4023360"/>
          </a:xfrm>
        </p:spPr>
        <p:txBody>
          <a:bodyPr>
            <a:normAutofit/>
          </a:bodyPr>
          <a:lstStyle/>
          <a:p>
            <a:pPr algn="ctr"/>
            <a:r>
              <a:rPr lang="nl-NL" sz="5000" i="1" dirty="0"/>
              <a:t>Als een cliënt liever overdag slaapt </a:t>
            </a:r>
          </a:p>
          <a:p>
            <a:pPr algn="ctr"/>
            <a:r>
              <a:rPr lang="nl-NL" sz="5000" i="1" dirty="0"/>
              <a:t>en ’s nachts actief is,</a:t>
            </a:r>
          </a:p>
          <a:p>
            <a:pPr algn="ctr"/>
            <a:r>
              <a:rPr lang="nl-NL" sz="5000" i="1" dirty="0"/>
              <a:t>is dat zijn goed recht.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696B1D2F-4D9C-4D47-BFCD-3B1201CBFB75}"/>
              </a:ext>
            </a:extLst>
          </p:cNvPr>
          <p:cNvSpPr txBox="1"/>
          <p:nvPr/>
        </p:nvSpPr>
        <p:spPr>
          <a:xfrm>
            <a:off x="3155251" y="1707805"/>
            <a:ext cx="5457825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300" dirty="0">
                <a:solidFill>
                  <a:srgbClr val="92D050"/>
                </a:solidFill>
              </a:rPr>
              <a:t>Eens</a:t>
            </a:r>
            <a:r>
              <a:rPr lang="nl-NL" sz="4300" dirty="0"/>
              <a:t> of </a:t>
            </a:r>
            <a:r>
              <a:rPr lang="nl-NL" sz="4300" dirty="0">
                <a:solidFill>
                  <a:srgbClr val="FF0000"/>
                </a:solidFill>
              </a:rPr>
              <a:t>oneens</a:t>
            </a:r>
            <a:r>
              <a:rPr lang="nl-NL" sz="43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9659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FA9E50-4707-47FD-904B-360013C24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Familiegesprek de </a:t>
            </a:r>
            <a:r>
              <a:rPr lang="nl-NL" dirty="0" err="1"/>
              <a:t>bruijn</a:t>
            </a:r>
            <a:endParaRPr lang="nl-NL" dirty="0"/>
          </a:p>
        </p:txBody>
      </p:sp>
      <p:pic>
        <p:nvPicPr>
          <p:cNvPr id="5" name="Onlinemedia 4" title="Familiegesprekken">
            <a:hlinkClick r:id="" action="ppaction://media"/>
            <a:extLst>
              <a:ext uri="{FF2B5EF4-FFF2-40B4-BE49-F238E27FC236}">
                <a16:creationId xmlns:a16="http://schemas.microsoft.com/office/drawing/2014/main" id="{C4179A29-04C4-4180-A0F3-D48B8F9F3A9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24128" y="1704532"/>
            <a:ext cx="10332720" cy="581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399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Belangrijke gespreksstadia 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5070" y="2286000"/>
            <a:ext cx="5290929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b="1" dirty="0">
                <a:solidFill>
                  <a:srgbClr val="FFFFFF"/>
                </a:solidFill>
              </a:rPr>
              <a:t>Probleemstadium</a:t>
            </a:r>
          </a:p>
          <a:p>
            <a:pPr marL="0" indent="0">
              <a:buNone/>
            </a:pPr>
            <a:r>
              <a:rPr lang="nl-NL" sz="2800" dirty="0">
                <a:solidFill>
                  <a:srgbClr val="FFFFFF"/>
                </a:solidFill>
              </a:rPr>
              <a:t>Onder woorden brengen van wensen en gevoelens</a:t>
            </a:r>
            <a:endParaRPr lang="nl-NL" sz="2800" b="1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l-NL" sz="2800" b="1" dirty="0">
              <a:solidFill>
                <a:srgbClr val="FFFFFF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>
                <a:solidFill>
                  <a:srgbClr val="FFFFFF"/>
                </a:solidFill>
              </a:rPr>
              <a:t> Wat zit je dwars?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>
                <a:solidFill>
                  <a:srgbClr val="FFFFFF"/>
                </a:solidFill>
              </a:rPr>
              <a:t> Wat betekend dit voor jou?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>
                <a:solidFill>
                  <a:srgbClr val="FFFFFF"/>
                </a:solidFill>
              </a:rPr>
              <a:t> Wat is je wens?</a:t>
            </a:r>
          </a:p>
          <a:p>
            <a:pPr marL="514350" indent="-514350">
              <a:buAutoNum type="arabicPeriod"/>
            </a:pPr>
            <a:endParaRPr lang="nl-NL" sz="2800" b="1" dirty="0">
              <a:solidFill>
                <a:srgbClr val="FFFFFF"/>
              </a:solidFill>
            </a:endParaRPr>
          </a:p>
          <a:p>
            <a:pPr marL="514350" indent="-514350">
              <a:buAutoNum type="arabicPeriod"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4D802D76-3ECF-4033-8DBB-81F6634D6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16217" y="2286000"/>
            <a:ext cx="6520070" cy="39867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b="1" dirty="0">
                <a:solidFill>
                  <a:srgbClr val="FFFFFF"/>
                </a:solidFill>
              </a:rPr>
              <a:t>Doelstadium</a:t>
            </a:r>
            <a:r>
              <a:rPr lang="nl-NL" sz="2400" dirty="0">
                <a:solidFill>
                  <a:srgbClr val="FFFFFF"/>
                </a:solidFill>
              </a:rPr>
              <a:t> </a:t>
            </a:r>
          </a:p>
          <a:p>
            <a:pPr marL="0" indent="0">
              <a:buNone/>
            </a:pPr>
            <a:r>
              <a:rPr lang="nl-NL" sz="2800" dirty="0">
                <a:solidFill>
                  <a:srgbClr val="FFFFFF"/>
                </a:solidFill>
              </a:rPr>
              <a:t>Wensen omzetten in praktische ondersteuning</a:t>
            </a:r>
          </a:p>
          <a:p>
            <a:pPr marL="0" indent="0">
              <a:buNone/>
            </a:pPr>
            <a:endParaRPr lang="nl-NL" sz="2800" dirty="0">
              <a:solidFill>
                <a:srgbClr val="FFFFFF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>
                <a:solidFill>
                  <a:srgbClr val="FFFFFF"/>
                </a:solidFill>
              </a:rPr>
              <a:t> Wat kan de cliënt zelf?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>
                <a:solidFill>
                  <a:srgbClr val="FFFFFF"/>
                </a:solidFill>
              </a:rPr>
              <a:t> Wat kan de familie?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>
                <a:solidFill>
                  <a:srgbClr val="FFFFFF"/>
                </a:solidFill>
              </a:rPr>
              <a:t> Wat kan het sociale netwerk?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>
                <a:solidFill>
                  <a:srgbClr val="FFFFFF"/>
                </a:solidFill>
              </a:rPr>
              <a:t> Professionele ondersteuning inschakelen</a:t>
            </a:r>
            <a:r>
              <a:rPr lang="nl-NL" sz="2800" b="1" dirty="0">
                <a:solidFill>
                  <a:srgbClr val="FFFFFF"/>
                </a:solidFill>
              </a:rPr>
              <a:t>?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16243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C33751-EBDB-4166-9538-E2C12D38D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>
            <a:normAutofit/>
          </a:bodyPr>
          <a:lstStyle/>
          <a:p>
            <a:r>
              <a:rPr lang="nl-NL" dirty="0"/>
              <a:t>De 4 geboden tijdens het rollenspel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D59213C-2A55-4BC8-A954-66FF3D9E3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CCCE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557974-D5A6-41A1-90E2-FB90EE748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289" y="2286000"/>
            <a:ext cx="7326977" cy="4023360"/>
          </a:xfrm>
        </p:spPr>
        <p:txBody>
          <a:bodyPr>
            <a:normAutofit/>
          </a:bodyPr>
          <a:lstStyle/>
          <a:p>
            <a:r>
              <a:rPr lang="nl-NL" sz="4000" dirty="0"/>
              <a:t>1. We waarderen ieders inzet</a:t>
            </a:r>
          </a:p>
          <a:p>
            <a:r>
              <a:rPr lang="nl-NL" sz="4000" dirty="0"/>
              <a:t>2. We hebben respect voor iedere deelnemer </a:t>
            </a:r>
          </a:p>
          <a:p>
            <a:r>
              <a:rPr lang="nl-NL" sz="4000" dirty="0"/>
              <a:t>3. We lachen elkaar niet uit</a:t>
            </a:r>
          </a:p>
          <a:p>
            <a:r>
              <a:rPr lang="nl-NL" sz="4000" dirty="0"/>
              <a:t>4. We oordelen niet over kwaliteit </a:t>
            </a:r>
          </a:p>
        </p:txBody>
      </p:sp>
      <p:pic>
        <p:nvPicPr>
          <p:cNvPr id="2050" name="Picture 2" descr="Afbeeldingsresultaat voor 5 geboden">
            <a:extLst>
              <a:ext uri="{FF2B5EF4-FFF2-40B4-BE49-F238E27FC236}">
                <a16:creationId xmlns:a16="http://schemas.microsoft.com/office/drawing/2014/main" id="{1B1F489B-4397-4895-A21C-05B5684EA9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1" r="6424"/>
          <a:stretch/>
        </p:blipFill>
        <p:spPr bwMode="auto">
          <a:xfrm>
            <a:off x="7552266" y="10"/>
            <a:ext cx="463973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561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332</Words>
  <Application>Microsoft Office PowerPoint</Application>
  <PresentationFormat>Breedbeeld</PresentationFormat>
  <Paragraphs>91</Paragraphs>
  <Slides>13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9" baseType="lpstr">
      <vt:lpstr>Arial</vt:lpstr>
      <vt:lpstr>Tw Cen MT</vt:lpstr>
      <vt:lpstr>Tw Cen MT Condensed</vt:lpstr>
      <vt:lpstr>Wingdings</vt:lpstr>
      <vt:lpstr>Wingdings 3</vt:lpstr>
      <vt:lpstr>Integraal</vt:lpstr>
      <vt:lpstr>Regie voeren Thema 8</vt:lpstr>
      <vt:lpstr>Programma</vt:lpstr>
      <vt:lpstr>Even Wakker worden</vt:lpstr>
      <vt:lpstr>PowerPoint-presentatie</vt:lpstr>
      <vt:lpstr>PowerPoint-presentatie</vt:lpstr>
      <vt:lpstr>Denk na over de stelling </vt:lpstr>
      <vt:lpstr>Familiegesprek de bruijn</vt:lpstr>
      <vt:lpstr>Belangrijke gespreksstadia </vt:lpstr>
      <vt:lpstr>De 4 geboden tijdens het rollenspel</vt:lpstr>
      <vt:lpstr>Meerzijdige partijdigheid</vt:lpstr>
      <vt:lpstr>Zaken om rekening mee te houden</vt:lpstr>
      <vt:lpstr>PowerPoint-presentatie</vt:lpstr>
      <vt:lpstr>Huiswerk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Regie voeren Thema 8</dc:title>
  <dc:creator>Erik Joustra</dc:creator>
  <cp:lastModifiedBy>Erik Joustra</cp:lastModifiedBy>
  <cp:revision>14</cp:revision>
  <dcterms:created xsi:type="dcterms:W3CDTF">2019-03-04T19:24:31Z</dcterms:created>
  <dcterms:modified xsi:type="dcterms:W3CDTF">2019-03-11T18:14:28Z</dcterms:modified>
</cp:coreProperties>
</file>