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1" r:id="rId1"/>
  </p:sldMasterIdLst>
  <p:sldIdLst>
    <p:sldId id="256" r:id="rId2"/>
    <p:sldId id="292" r:id="rId3"/>
    <p:sldId id="291" r:id="rId4"/>
    <p:sldId id="278" r:id="rId5"/>
    <p:sldId id="296" r:id="rId6"/>
    <p:sldId id="298" r:id="rId7"/>
    <p:sldId id="300" r:id="rId8"/>
    <p:sldId id="285" r:id="rId9"/>
    <p:sldId id="295" r:id="rId10"/>
    <p:sldId id="30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660"/>
  </p:normalViewPr>
  <p:slideViewPr>
    <p:cSldViewPr snapToGrid="0">
      <p:cViewPr>
        <p:scale>
          <a:sx n="63" d="100"/>
          <a:sy n="63" d="100"/>
        </p:scale>
        <p:origin x="5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5FA26CF-81FA-44D9-97B1-C74B6AB45433}" type="datetimeFigureOut">
              <a:rPr lang="nl-NL" smtClean="0"/>
              <a:t>4-3-2019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049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4-3-2019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7865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4-3-2019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54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4-3-2019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6123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4-3-2019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06368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4-3-2019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267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4-3-2019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47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4-3-2019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456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4-3-2019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449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4-3-2019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93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4-3-2019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58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5FA26CF-81FA-44D9-97B1-C74B6AB45433}" type="datetimeFigureOut">
              <a:rPr lang="nl-NL" smtClean="0"/>
              <a:t>4-3-2019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5935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t5AWjgmQMc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E49027F0-33D5-4B30-8354-05CB641A2F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7052A02-6BC9-4F16-9279-C8653C8C1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611" y="685893"/>
            <a:ext cx="3566407" cy="2989044"/>
          </a:xfrm>
        </p:spPr>
        <p:txBody>
          <a:bodyPr anchor="b">
            <a:normAutofit/>
          </a:bodyPr>
          <a:lstStyle/>
          <a:p>
            <a:r>
              <a:rPr lang="nl-NL" sz="4400" dirty="0"/>
              <a:t>Regie voeren</a:t>
            </a:r>
            <a:br>
              <a:rPr lang="nl-NL" sz="4400" dirty="0"/>
            </a:br>
            <a:r>
              <a:rPr lang="nl-NL" sz="4400" dirty="0"/>
              <a:t>Thema 8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5C94302-FBDB-48DC-8F7E-761F76670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611" y="3849540"/>
            <a:ext cx="3566407" cy="1463040"/>
          </a:xfrm>
        </p:spPr>
        <p:txBody>
          <a:bodyPr anchor="t">
            <a:normAutofit/>
          </a:bodyPr>
          <a:lstStyle/>
          <a:p>
            <a:pPr algn="r"/>
            <a:r>
              <a:rPr lang="nl-NL" sz="1600" dirty="0"/>
              <a:t> Familiezorg</a:t>
            </a:r>
          </a:p>
          <a:p>
            <a:pPr algn="r"/>
            <a:r>
              <a:rPr lang="nl-NL" sz="1600" dirty="0"/>
              <a:t>W17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3E05128-D9E1-4C12-931B-FD8C6CB13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3610" y="3759161"/>
            <a:ext cx="35661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0" descr="Afbeeldingsresultaat voor regie">
            <a:extLst>
              <a:ext uri="{FF2B5EF4-FFF2-40B4-BE49-F238E27FC236}">
                <a16:creationId xmlns:a16="http://schemas.microsoft.com/office/drawing/2014/main" id="{BA06A724-0595-4AFF-8994-F0CEAF905D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0" r="3679" b="2"/>
          <a:stretch/>
        </p:blipFill>
        <p:spPr bwMode="auto">
          <a:xfrm>
            <a:off x="6094363" y="1070514"/>
            <a:ext cx="5181751" cy="471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Afbeeldingsresultaat voor introspection">
            <a:extLst>
              <a:ext uri="{FF2B5EF4-FFF2-40B4-BE49-F238E27FC236}">
                <a16:creationId xmlns:a16="http://schemas.microsoft.com/office/drawing/2014/main" id="{CE996C49-55B6-413E-8CC6-8A9C921746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9559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2084" y="420757"/>
            <a:ext cx="7923264" cy="1499616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Aan de slag en vooruitblik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2744" y="1943924"/>
            <a:ext cx="9012707" cy="442162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3900" dirty="0" err="1"/>
              <a:t>Angerenstein</a:t>
            </a:r>
            <a:r>
              <a:rPr lang="nl-NL" sz="3900" dirty="0"/>
              <a:t>-rollenspel 	</a:t>
            </a:r>
            <a:r>
              <a:rPr lang="nl-NL" sz="3900" dirty="0">
                <a:sym typeface="Wingdings" panose="05000000000000000000" pitchFamily="2" charset="2"/>
              </a:rPr>
              <a:t></a:t>
            </a:r>
            <a:r>
              <a:rPr lang="nl-NL" sz="3900" dirty="0"/>
              <a:t>	Opdracht </a:t>
            </a:r>
            <a:r>
              <a:rPr lang="nl-NL" sz="3900" b="1" dirty="0"/>
              <a:t>7 OF 10</a:t>
            </a:r>
          </a:p>
          <a:p>
            <a:pPr marL="0" indent="0">
              <a:buNone/>
            </a:pPr>
            <a:r>
              <a:rPr lang="nl-NL" sz="3900" b="1" dirty="0"/>
              <a:t>Klaar</a:t>
            </a:r>
            <a:r>
              <a:rPr lang="nl-NL" sz="3900" dirty="0"/>
              <a:t>...								    </a:t>
            </a:r>
            <a:r>
              <a:rPr lang="nl-NL" sz="3200" dirty="0"/>
              <a:t>Antwoord geven op Menti.com		 code 	</a:t>
            </a:r>
            <a:r>
              <a:rPr lang="nl-NL" sz="4800" b="1" dirty="0"/>
              <a:t>510206</a:t>
            </a:r>
            <a:r>
              <a:rPr lang="nl-NL" sz="3200" dirty="0"/>
              <a:t> </a:t>
            </a:r>
          </a:p>
          <a:p>
            <a:pPr marL="0" indent="0">
              <a:buNone/>
            </a:pPr>
            <a:endParaRPr lang="nl-NL" sz="3000" dirty="0"/>
          </a:p>
          <a:p>
            <a:pPr marL="0" indent="0">
              <a:buNone/>
            </a:pPr>
            <a:r>
              <a:rPr lang="nl-NL" sz="3900" b="1" dirty="0"/>
              <a:t>Huiswerk </a:t>
            </a:r>
            <a:r>
              <a:rPr lang="nl-NL" sz="3900" dirty="0"/>
              <a:t>5 maart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3400" dirty="0"/>
              <a:t> Afronden opdracht 3, 4, 5 en 9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3400" dirty="0"/>
              <a:t> Lezen paragraaf 7.3 + lezen opdracht 10: rollenspel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3400" dirty="0"/>
              <a:t> Nadenken over jouw rol als begeleider</a:t>
            </a:r>
          </a:p>
          <a:p>
            <a:pPr marL="0" indent="0">
              <a:buNone/>
            </a:pPr>
            <a:r>
              <a:rPr lang="nl-NL" sz="3400" u="sng" dirty="0"/>
              <a:t>Volgende week oefenen met voeren van familiegesprek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3000" dirty="0"/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49" y="420757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Afbeeldingsresultaat voor huiswerk">
            <a:extLst>
              <a:ext uri="{FF2B5EF4-FFF2-40B4-BE49-F238E27FC236}">
                <a16:creationId xmlns:a16="http://schemas.microsoft.com/office/drawing/2014/main" id="{76A62DCB-BE41-46C9-B6C0-E9E37F1A7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06" y="3318448"/>
            <a:ext cx="2128933" cy="3011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98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A807B0-154B-469F-89F4-8C4C2709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Programma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2E7B205-E7AC-43BF-BA0B-0094E3E94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4128" y="1826487"/>
            <a:ext cx="4965192" cy="1021554"/>
          </a:xfrm>
        </p:spPr>
        <p:txBody>
          <a:bodyPr>
            <a:normAutofit/>
          </a:bodyPr>
          <a:lstStyle/>
          <a:p>
            <a:r>
              <a:rPr lang="nl-NL" sz="3000" b="1" dirty="0"/>
              <a:t>Terugblik vorige les</a:t>
            </a:r>
          </a:p>
          <a:p>
            <a:endParaRPr lang="nl-NL" sz="30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AEC45A-04C8-4E24-9392-383575FFC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2662" y="2967788"/>
            <a:ext cx="5665076" cy="334157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</a:t>
            </a:r>
            <a:r>
              <a:rPr lang="nl-NL" sz="3000" dirty="0" err="1"/>
              <a:t>Ontschuldiging</a:t>
            </a:r>
            <a:r>
              <a:rPr lang="nl-NL" sz="3000" dirty="0"/>
              <a:t> en “coalitie in het duister”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Meerzijdige partijdigheid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Fasen familiegesprek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Stelling Menti.com</a:t>
            </a:r>
          </a:p>
          <a:p>
            <a:endParaRPr lang="nl-NL" sz="3000" b="1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C7C5D11-DE14-4C78-B847-2B75931395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2682" y="1552660"/>
            <a:ext cx="6201112" cy="1249364"/>
          </a:xfrm>
        </p:spPr>
        <p:txBody>
          <a:bodyPr>
            <a:normAutofit/>
          </a:bodyPr>
          <a:lstStyle/>
          <a:p>
            <a:r>
              <a:rPr lang="nl-NL" sz="3000" b="1" dirty="0"/>
              <a:t>Vandaag: Thema 8.2 + 8.3</a:t>
            </a:r>
            <a:endParaRPr lang="nl-NL" sz="3000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B72618C-2DA1-4394-A7F5-D460C3EDFD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7738" y="2967788"/>
            <a:ext cx="4754880" cy="379799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Grondslagenanalyse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Fasen van familiegesprek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Opdrachten (Film + </a:t>
            </a:r>
            <a:r>
              <a:rPr lang="nl-NL" sz="3000" dirty="0" err="1"/>
              <a:t>Angerenstein</a:t>
            </a:r>
            <a:r>
              <a:rPr lang="nl-NL" sz="3000" dirty="0"/>
              <a:t> Welzijn)</a:t>
            </a:r>
          </a:p>
        </p:txBody>
      </p:sp>
    </p:spTree>
    <p:extLst>
      <p:ext uri="{BB962C8B-B14F-4D97-AF65-F5344CB8AC3E}">
        <p14:creationId xmlns:p14="http://schemas.microsoft.com/office/powerpoint/2010/main" val="166088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Waarom reflecteren?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83D721FD-7524-4ED8-AC44-58DAA1D8CA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4114" y="2842222"/>
            <a:ext cx="9021980" cy="2544953"/>
          </a:xfrm>
          <a:prstGeom prst="rect">
            <a:avLst/>
          </a:prstGeom>
        </p:spPr>
      </p:pic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20" y="3440176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Afbeeldingsresultaat voor brainstorm">
            <a:extLst>
              <a:ext uri="{FF2B5EF4-FFF2-40B4-BE49-F238E27FC236}">
                <a16:creationId xmlns:a16="http://schemas.microsoft.com/office/drawing/2014/main" id="{FE32FD36-E2AD-40F9-8A2F-E58EE5E0D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5574" y="701040"/>
            <a:ext cx="2124610" cy="212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828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Grondslagenanalyse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7198" y="2083729"/>
            <a:ext cx="8948139" cy="43058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600" b="1" dirty="0">
                <a:solidFill>
                  <a:srgbClr val="FFFFFF"/>
                </a:solidFill>
              </a:rPr>
              <a:t>Je reflecteert op de attitudes van betrokkenen, inclusief jezelf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600" dirty="0">
                <a:solidFill>
                  <a:srgbClr val="FFFFFF"/>
                </a:solidFill>
              </a:rPr>
              <a:t> Doel: bewust worden van wat jou tijdens een gesprek beïnvloedt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600" dirty="0">
                <a:solidFill>
                  <a:srgbClr val="FFFFFF"/>
                </a:solidFill>
              </a:rPr>
              <a:t> Hoe meer jij je hier bewust van bent, hoe neutraler je kunt zijn</a:t>
            </a:r>
          </a:p>
          <a:p>
            <a:pPr marL="0" indent="0">
              <a:buNone/>
            </a:pPr>
            <a:endParaRPr lang="nl-NL" sz="26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sz="2600" u="sng" dirty="0">
                <a:solidFill>
                  <a:srgbClr val="FFFFFF"/>
                </a:solidFill>
              </a:rPr>
              <a:t>Maar waar dien je je bewust van te zijn?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2600" dirty="0">
              <a:solidFill>
                <a:srgbClr val="FFFF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2600" dirty="0">
                <a:solidFill>
                  <a:srgbClr val="FFFFFF"/>
                </a:solidFill>
              </a:rPr>
              <a:t> De betekenis van waarden die je kunnen beïnvloeden en de manier waarop je hier mee omgaat </a:t>
            </a:r>
          </a:p>
          <a:p>
            <a:pPr marL="0" indent="0">
              <a:buNone/>
            </a:pPr>
            <a:endParaRPr lang="nl-NL" sz="2600" dirty="0">
              <a:solidFill>
                <a:srgbClr val="FFFFFF"/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AC73D42-85D6-478F-9911-9E1FE8E69E5F}"/>
              </a:ext>
            </a:extLst>
          </p:cNvPr>
          <p:cNvSpPr txBox="1"/>
          <p:nvPr/>
        </p:nvSpPr>
        <p:spPr>
          <a:xfrm>
            <a:off x="9599909" y="5657367"/>
            <a:ext cx="320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Kunnen inspelen</a:t>
            </a:r>
          </a:p>
          <a:p>
            <a:r>
              <a:rPr lang="nl-NL" sz="2200" dirty="0"/>
              <a:t>Professioneel</a:t>
            </a:r>
          </a:p>
        </p:txBody>
      </p:sp>
      <p:pic>
        <p:nvPicPr>
          <p:cNvPr id="2058" name="Picture 10" descr="Afbeeldingsresultaat voor neutraliteit">
            <a:extLst>
              <a:ext uri="{FF2B5EF4-FFF2-40B4-BE49-F238E27FC236}">
                <a16:creationId xmlns:a16="http://schemas.microsoft.com/office/drawing/2014/main" id="{730A79BB-D170-459B-AB5E-9664E4D5E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50" y="2296322"/>
            <a:ext cx="2257536" cy="225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Afbeeldingsresultaat voor geheim">
            <a:extLst>
              <a:ext uri="{FF2B5EF4-FFF2-40B4-BE49-F238E27FC236}">
                <a16:creationId xmlns:a16="http://schemas.microsoft.com/office/drawing/2014/main" id="{6DCE40ED-4FB2-4A8D-B4FE-B4EF10357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34" y="524527"/>
            <a:ext cx="2093751" cy="155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Afbeeldingsresultaat voor its ok">
            <a:extLst>
              <a:ext uri="{FF2B5EF4-FFF2-40B4-BE49-F238E27FC236}">
                <a16:creationId xmlns:a16="http://schemas.microsoft.com/office/drawing/2014/main" id="{8EE18C7E-75F2-4206-902A-4F489B6F06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21064"/>
            <a:ext cx="3591663" cy="1812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ijl: rechts 7">
            <a:extLst>
              <a:ext uri="{FF2B5EF4-FFF2-40B4-BE49-F238E27FC236}">
                <a16:creationId xmlns:a16="http://schemas.microsoft.com/office/drawing/2014/main" id="{21BC4B55-FB20-48B3-ACF6-82E92D999A56}"/>
              </a:ext>
            </a:extLst>
          </p:cNvPr>
          <p:cNvSpPr/>
          <p:nvPr/>
        </p:nvSpPr>
        <p:spPr>
          <a:xfrm>
            <a:off x="8405141" y="5710106"/>
            <a:ext cx="1024854" cy="4485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396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Monitoren en evalueren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2744" y="2305966"/>
            <a:ext cx="9894403" cy="43058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sz="4300" b="1" dirty="0">
                <a:solidFill>
                  <a:srgbClr val="FFFFFF"/>
                </a:solidFill>
              </a:rPr>
              <a:t>Monitoren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</a:t>
            </a:r>
            <a:r>
              <a:rPr lang="nl-NL" sz="3000" dirty="0">
                <a:solidFill>
                  <a:srgbClr val="FFFFFF"/>
                </a:solidFill>
              </a:rPr>
              <a:t>Formeel kwantitatief	 </a:t>
            </a:r>
            <a:r>
              <a:rPr lang="nl-NL" sz="2800" dirty="0">
                <a:solidFill>
                  <a:srgbClr val="FFFFFF"/>
                </a:solidFill>
                <a:sym typeface="Wingdings" panose="05000000000000000000" pitchFamily="2" charset="2"/>
              </a:rPr>
              <a:t> 	Checklist met standaard vragen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Informeel kwalitatief	 </a:t>
            </a:r>
            <a:r>
              <a:rPr lang="nl-NL" sz="2800" dirty="0">
                <a:solidFill>
                  <a:srgbClr val="FFFFFF"/>
                </a:solidFill>
                <a:sym typeface="Wingdings" panose="05000000000000000000" pitchFamily="2" charset="2"/>
              </a:rPr>
              <a:t> 	Spontaan contact, acute zaken</a:t>
            </a:r>
          </a:p>
          <a:p>
            <a:pPr marL="0" indent="0">
              <a:buNone/>
            </a:pPr>
            <a:endParaRPr lang="nl-NL" sz="2800" dirty="0">
              <a:solidFill>
                <a:srgbClr val="FFFFFF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sz="4800" b="1" dirty="0">
                <a:solidFill>
                  <a:srgbClr val="FFFFFF"/>
                </a:solidFill>
                <a:sym typeface="Wingdings" panose="05000000000000000000" pitchFamily="2" charset="2"/>
              </a:rPr>
              <a:t>Evalueren</a:t>
            </a:r>
          </a:p>
          <a:p>
            <a:pPr marL="514350" indent="-514350">
              <a:buAutoNum type="arabicPeriod"/>
            </a:pPr>
            <a:r>
              <a:rPr lang="nl-NL" sz="2800" dirty="0">
                <a:solidFill>
                  <a:srgbClr val="FFFFFF"/>
                </a:solidFill>
                <a:sym typeface="Wingdings" panose="05000000000000000000" pitchFamily="2" charset="2"/>
              </a:rPr>
              <a:t>Evaluatie van gesprek: Familie kan zich uitspreken</a:t>
            </a:r>
          </a:p>
          <a:p>
            <a:pPr marL="514350" indent="-514350">
              <a:buFont typeface="Tw Cen MT" panose="020B0602020104020603" pitchFamily="34" charset="0"/>
              <a:buAutoNum type="arabicPeriod"/>
            </a:pPr>
            <a:r>
              <a:rPr lang="nl-NL" sz="2800" dirty="0">
                <a:solidFill>
                  <a:srgbClr val="FFFFFF"/>
                </a:solidFill>
              </a:rPr>
              <a:t>Tussenevaluatie: 	   Samenwerkings- en ondersteuningsafspraken en resultaten</a:t>
            </a:r>
          </a:p>
          <a:p>
            <a:pPr marL="514350" indent="-514350">
              <a:buFont typeface="Tw Cen MT" panose="020B0602020104020603" pitchFamily="34" charset="0"/>
              <a:buAutoNum type="arabicPeriod"/>
            </a:pPr>
            <a:r>
              <a:rPr lang="nl-NL" sz="2800" dirty="0">
                <a:solidFill>
                  <a:srgbClr val="FFFFFF"/>
                </a:solidFill>
              </a:rPr>
              <a:t>Eindevaluatie: 	 Doel familiezorg bereikt?</a:t>
            </a:r>
          </a:p>
          <a:p>
            <a:pPr marL="0" indent="0">
              <a:buNone/>
            </a:pPr>
            <a:r>
              <a:rPr lang="nl-NL" sz="2800" dirty="0">
                <a:solidFill>
                  <a:srgbClr val="FFFFFF"/>
                </a:solidFill>
              </a:rPr>
              <a:t>			 Hoe ervaren?</a:t>
            </a:r>
            <a:endParaRPr lang="nl-NL" dirty="0">
              <a:solidFill>
                <a:srgbClr val="FFFFFF"/>
              </a:solidFill>
            </a:endParaRPr>
          </a:p>
        </p:txBody>
      </p:sp>
      <p:pic>
        <p:nvPicPr>
          <p:cNvPr id="1032" name="Picture 8" descr="Afbeeldingsresultaat voor mediation">
            <a:extLst>
              <a:ext uri="{FF2B5EF4-FFF2-40B4-BE49-F238E27FC236}">
                <a16:creationId xmlns:a16="http://schemas.microsoft.com/office/drawing/2014/main" id="{BF02F2B8-36CD-4AA8-A8C1-59942A355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71" y="4947823"/>
            <a:ext cx="2513034" cy="1336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fbeeldingsresultaat voor why">
            <a:extLst>
              <a:ext uri="{FF2B5EF4-FFF2-40B4-BE49-F238E27FC236}">
                <a16:creationId xmlns:a16="http://schemas.microsoft.com/office/drawing/2014/main" id="{160E5B36-6577-4661-8D8C-F80BCEBC9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67" y="2846321"/>
            <a:ext cx="2101502" cy="210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Afbeeldingsresultaat voor arguing">
            <a:extLst>
              <a:ext uri="{FF2B5EF4-FFF2-40B4-BE49-F238E27FC236}">
                <a16:creationId xmlns:a16="http://schemas.microsoft.com/office/drawing/2014/main" id="{BCB44515-7AC7-4FDE-BE7B-2D89B5E80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83" y="1117942"/>
            <a:ext cx="1631314" cy="1651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66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668" y="788416"/>
            <a:ext cx="8576885" cy="1517550"/>
          </a:xfrm>
        </p:spPr>
        <p:txBody>
          <a:bodyPr>
            <a:normAutofit/>
          </a:bodyPr>
          <a:lstStyle/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Maar hoe precies?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0847" y="2305966"/>
            <a:ext cx="9686300" cy="430580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nl-NL" sz="2800" i="1" dirty="0">
                <a:solidFill>
                  <a:srgbClr val="FFFFFF"/>
                </a:solidFill>
              </a:rPr>
              <a:t>“</a:t>
            </a:r>
            <a:r>
              <a:rPr lang="nl-NL" sz="3300" i="1" dirty="0">
                <a:solidFill>
                  <a:srgbClr val="FFFFFF"/>
                </a:solidFill>
              </a:rPr>
              <a:t>Door de onderlinge dialoog te bevorderen,</a:t>
            </a:r>
          </a:p>
          <a:p>
            <a:pPr marL="0" indent="0" algn="ctr">
              <a:buNone/>
            </a:pPr>
            <a:r>
              <a:rPr lang="nl-NL" sz="3300" i="1" dirty="0">
                <a:solidFill>
                  <a:srgbClr val="FFFFFF"/>
                </a:solidFill>
              </a:rPr>
              <a:t>kun je tijdens een familiegesprek zorgen voor wederzijds begrip 	en zorgen en gezamenlijk de juiste balans in zorgtaken vinden.”</a:t>
            </a:r>
          </a:p>
          <a:p>
            <a:pPr marL="0" indent="0">
              <a:buNone/>
            </a:pPr>
            <a:endParaRPr lang="nl-NL" sz="28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sz="3100" b="1" dirty="0">
                <a:solidFill>
                  <a:srgbClr val="FFFFFF"/>
                </a:solidFill>
              </a:rPr>
              <a:t>Fasen van familiegesprek:</a:t>
            </a:r>
          </a:p>
          <a:p>
            <a:pPr marL="514350" indent="-514350">
              <a:buAutoNum type="arabicPeriod"/>
            </a:pPr>
            <a:r>
              <a:rPr lang="nl-NL" sz="2800" dirty="0">
                <a:solidFill>
                  <a:srgbClr val="FFFFFF"/>
                </a:solidFill>
              </a:rPr>
              <a:t>Sociaal stadium  (onderlinge dialoog)</a:t>
            </a:r>
          </a:p>
          <a:p>
            <a:pPr marL="514350" indent="-514350">
              <a:buAutoNum type="arabicPeriod"/>
            </a:pPr>
            <a:r>
              <a:rPr lang="nl-NL" sz="2800" b="1" dirty="0">
                <a:solidFill>
                  <a:srgbClr val="FFFFFF"/>
                </a:solidFill>
              </a:rPr>
              <a:t>Probleemstadium</a:t>
            </a:r>
          </a:p>
          <a:p>
            <a:pPr marL="514350" indent="-514350">
              <a:buAutoNum type="arabicPeriod"/>
            </a:pPr>
            <a:r>
              <a:rPr lang="nl-NL" sz="2800" dirty="0">
                <a:solidFill>
                  <a:srgbClr val="FFFFFF"/>
                </a:solidFill>
              </a:rPr>
              <a:t>Interactiestadium (ondersteuningsvraag)</a:t>
            </a:r>
          </a:p>
          <a:p>
            <a:pPr marL="514350" indent="-514350">
              <a:buAutoNum type="arabicPeriod"/>
            </a:pPr>
            <a:r>
              <a:rPr lang="nl-NL" sz="2800" b="1" dirty="0">
                <a:solidFill>
                  <a:srgbClr val="FFFFFF"/>
                </a:solidFill>
              </a:rPr>
              <a:t>Doelstadium</a:t>
            </a:r>
            <a:endParaRPr lang="nl-NL" sz="2800" dirty="0">
              <a:solidFill>
                <a:srgbClr val="FFFFFF"/>
              </a:solidFill>
            </a:endParaRPr>
          </a:p>
          <a:p>
            <a:pPr marL="514350" indent="-514350">
              <a:buAutoNum type="arabicPeriod"/>
            </a:pPr>
            <a:r>
              <a:rPr lang="nl-NL" sz="2800" dirty="0">
                <a:solidFill>
                  <a:srgbClr val="FFFFFF"/>
                </a:solidFill>
              </a:rPr>
              <a:t>Afspraakstadium (wie, wat, waar, wanneer, hoe etc.)</a:t>
            </a:r>
          </a:p>
          <a:p>
            <a:pPr marL="514350" indent="-514350">
              <a:buAutoNum type="arabicPeriod"/>
            </a:pPr>
            <a:endParaRPr lang="nl-NL" dirty="0">
              <a:solidFill>
                <a:srgbClr val="FFFFFF"/>
              </a:solidFill>
            </a:endParaRPr>
          </a:p>
        </p:txBody>
      </p:sp>
      <p:pic>
        <p:nvPicPr>
          <p:cNvPr id="3080" name="Picture 8" descr="Afbeeldingsresultaat voor begrip">
            <a:extLst>
              <a:ext uri="{FF2B5EF4-FFF2-40B4-BE49-F238E27FC236}">
                <a16:creationId xmlns:a16="http://schemas.microsoft.com/office/drawing/2014/main" id="{DB008191-553A-427D-A094-017B220B5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20" y="4618698"/>
            <a:ext cx="2088565" cy="1702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Afbeeldingsresultaat voor together">
            <a:extLst>
              <a:ext uri="{FF2B5EF4-FFF2-40B4-BE49-F238E27FC236}">
                <a16:creationId xmlns:a16="http://schemas.microsoft.com/office/drawing/2014/main" id="{E150F2E7-3147-4136-AD4F-43363EB20C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13" y="2437977"/>
            <a:ext cx="2255901" cy="2255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Afbeeldingsresultaat voor together we can">
            <a:extLst>
              <a:ext uri="{FF2B5EF4-FFF2-40B4-BE49-F238E27FC236}">
                <a16:creationId xmlns:a16="http://schemas.microsoft.com/office/drawing/2014/main" id="{59255850-102D-49D7-8320-A71E04FD1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64" y="536576"/>
            <a:ext cx="2088565" cy="2052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24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Belangrijk(st)e stadia 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5070" y="2286000"/>
            <a:ext cx="5290929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b="1" dirty="0">
                <a:solidFill>
                  <a:srgbClr val="FFFFFF"/>
                </a:solidFill>
              </a:rPr>
              <a:t>Probleemstadium</a:t>
            </a:r>
          </a:p>
          <a:p>
            <a:pPr marL="0" indent="0">
              <a:buNone/>
            </a:pPr>
            <a:r>
              <a:rPr lang="nl-NL" sz="2800" dirty="0">
                <a:solidFill>
                  <a:srgbClr val="FFFFFF"/>
                </a:solidFill>
              </a:rPr>
              <a:t>Onder woorden brengen van wensen en gevoelens</a:t>
            </a:r>
            <a:endParaRPr lang="nl-NL" sz="2800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sz="2800" b="1" dirty="0">
              <a:solidFill>
                <a:srgbClr val="FFFF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zit je dwars?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betekend dit voor jou?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is je wens?</a:t>
            </a:r>
          </a:p>
          <a:p>
            <a:pPr marL="514350" indent="-514350">
              <a:buAutoNum type="arabicPeriod"/>
            </a:pPr>
            <a:endParaRPr lang="nl-NL" sz="2800" b="1" dirty="0">
              <a:solidFill>
                <a:srgbClr val="FFFFFF"/>
              </a:solidFill>
            </a:endParaRPr>
          </a:p>
          <a:p>
            <a:pPr marL="514350" indent="-514350">
              <a:buAutoNum type="arabicPeriod"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4D802D76-3ECF-4033-8DBB-81F6634D6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16217" y="2286000"/>
            <a:ext cx="6520070" cy="3986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b="1" dirty="0">
                <a:solidFill>
                  <a:srgbClr val="FFFFFF"/>
                </a:solidFill>
              </a:rPr>
              <a:t>Doelstadium</a:t>
            </a:r>
            <a:r>
              <a:rPr lang="nl-NL" sz="2400" dirty="0">
                <a:solidFill>
                  <a:srgbClr val="FFFFFF"/>
                </a:solidFill>
              </a:rPr>
              <a:t> </a:t>
            </a:r>
          </a:p>
          <a:p>
            <a:pPr marL="0" indent="0">
              <a:buNone/>
            </a:pPr>
            <a:r>
              <a:rPr lang="nl-NL" sz="2800" dirty="0">
                <a:solidFill>
                  <a:srgbClr val="FFFFFF"/>
                </a:solidFill>
              </a:rPr>
              <a:t>Wensen omzetten in praktische ondersteuning</a:t>
            </a:r>
          </a:p>
          <a:p>
            <a:pPr marL="0" indent="0">
              <a:buNone/>
            </a:pPr>
            <a:endParaRPr lang="nl-NL" sz="2800" dirty="0">
              <a:solidFill>
                <a:srgbClr val="FFFF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kan de cliënt zelf?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kan de familie?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Wat kan het sociale netwerk?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>
                <a:solidFill>
                  <a:srgbClr val="FFFFFF"/>
                </a:solidFill>
              </a:rPr>
              <a:t> Professionele ondersteuning inschakelen</a:t>
            </a:r>
            <a:r>
              <a:rPr lang="nl-NL" sz="2800" b="1" dirty="0">
                <a:solidFill>
                  <a:srgbClr val="FFFFFF"/>
                </a:solidFill>
              </a:rPr>
              <a:t>?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16243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FA9E50-4707-47FD-904B-360013C24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10 minuten filmpje </a:t>
            </a:r>
            <a:br>
              <a:rPr lang="nl-NL" dirty="0"/>
            </a:br>
            <a:r>
              <a:rPr lang="nl-NL" dirty="0"/>
              <a:t>Familie de </a:t>
            </a:r>
            <a:r>
              <a:rPr lang="nl-NL" dirty="0" err="1"/>
              <a:t>bruijn</a:t>
            </a:r>
            <a:r>
              <a:rPr lang="nl-NL" dirty="0"/>
              <a:t> (opdracht 9) </a:t>
            </a:r>
          </a:p>
        </p:txBody>
      </p:sp>
      <p:pic>
        <p:nvPicPr>
          <p:cNvPr id="5" name="Onlinemedia 4" title="Familiegesprekken">
            <a:hlinkClick r:id="" action="ppaction://media"/>
            <a:extLst>
              <a:ext uri="{FF2B5EF4-FFF2-40B4-BE49-F238E27FC236}">
                <a16:creationId xmlns:a16="http://schemas.microsoft.com/office/drawing/2014/main" id="{C4179A29-04C4-4180-A0F3-D48B8F9F3A9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08749" y="1954602"/>
            <a:ext cx="9435451" cy="530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33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76">
            <a:extLst>
              <a:ext uri="{FF2B5EF4-FFF2-40B4-BE49-F238E27FC236}">
                <a16:creationId xmlns:a16="http://schemas.microsoft.com/office/drawing/2014/main" id="{841ADA27-F8D7-4034-AACF-0E2C0E2546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2" name="Picture 6" descr="Gerelateerde afbeelding">
            <a:extLst>
              <a:ext uri="{FF2B5EF4-FFF2-40B4-BE49-F238E27FC236}">
                <a16:creationId xmlns:a16="http://schemas.microsoft.com/office/drawing/2014/main" id="{60AF75ED-6C6A-4EB4-B5C7-9E62A6B723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79" b="852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06EB5CBC-D740-4925-A161-66B114E7F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nl-NL" dirty="0">
                <a:solidFill>
                  <a:srgbClr val="FFFFFF"/>
                </a:solidFill>
              </a:rPr>
              <a:t>Thema 14 Opdracht 9: filmvragen</a:t>
            </a:r>
            <a:endParaRPr lang="nl-NL" strike="sngStrike" dirty="0">
              <a:solidFill>
                <a:srgbClr val="FFFFFF"/>
              </a:solidFill>
            </a:endParaRPr>
          </a:p>
        </p:txBody>
      </p:sp>
      <p:cxnSp>
        <p:nvCxnSpPr>
          <p:cNvPr id="4105" name="Straight Connector 78">
            <a:extLst>
              <a:ext uri="{FF2B5EF4-FFF2-40B4-BE49-F238E27FC236}">
                <a16:creationId xmlns:a16="http://schemas.microsoft.com/office/drawing/2014/main" id="{9CC82DC8-E7AF-4E0A-B62F-9B79E706D9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9BC3E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46656A-8B7B-4E81-845D-CEA2DAB56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44892"/>
            <a:ext cx="11863197" cy="3986784"/>
          </a:xfrm>
        </p:spPr>
        <p:txBody>
          <a:bodyPr>
            <a:noAutofit/>
          </a:bodyPr>
          <a:lstStyle/>
          <a:p>
            <a:r>
              <a:rPr lang="nl-NL" sz="3000" dirty="0">
                <a:solidFill>
                  <a:srgbClr val="FFFFFF"/>
                </a:solidFill>
              </a:rPr>
              <a:t>1. Waarom was meneer de Bruin niet bij het gesprek aanwezig?</a:t>
            </a:r>
          </a:p>
          <a:p>
            <a:endParaRPr lang="nl-NL" sz="3000" dirty="0">
              <a:solidFill>
                <a:srgbClr val="FFFFFF"/>
              </a:solidFill>
            </a:endParaRPr>
          </a:p>
          <a:p>
            <a:r>
              <a:rPr lang="nl-NL" sz="3000" dirty="0">
                <a:solidFill>
                  <a:srgbClr val="FFFFFF"/>
                </a:solidFill>
              </a:rPr>
              <a:t>2. Welke gevolgen heeft de ziekte van haar man voor mevrouw de Bruin?</a:t>
            </a: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  <a:p>
            <a:r>
              <a:rPr lang="nl-NL" sz="3000" dirty="0">
                <a:solidFill>
                  <a:srgbClr val="FFFFFF"/>
                </a:solidFill>
              </a:rPr>
              <a:t>3. Wat vertelt mevrouw de Bruin over ‘hulp vragen en krijgen’ van de familie? </a:t>
            </a:r>
          </a:p>
          <a:p>
            <a:endParaRPr lang="nl-NL" sz="3000" dirty="0">
              <a:solidFill>
                <a:srgbClr val="FFFFFF"/>
              </a:solidFill>
            </a:endParaRPr>
          </a:p>
          <a:p>
            <a:r>
              <a:rPr lang="nl-NL" sz="3000" dirty="0">
                <a:solidFill>
                  <a:srgbClr val="FFFFFF"/>
                </a:solidFill>
              </a:rPr>
              <a:t>4. Hoe laat de begeleider </a:t>
            </a:r>
            <a:r>
              <a:rPr lang="nl-NL" sz="3000" u="sng" dirty="0">
                <a:solidFill>
                  <a:srgbClr val="FFFFFF"/>
                </a:solidFill>
              </a:rPr>
              <a:t>meerzijdige partijdigheid</a:t>
            </a:r>
            <a:r>
              <a:rPr lang="nl-NL" sz="3000" dirty="0">
                <a:solidFill>
                  <a:srgbClr val="FFFFFF"/>
                </a:solidFill>
              </a:rPr>
              <a:t> zien?</a:t>
            </a:r>
          </a:p>
          <a:p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  <a:p>
            <a:endParaRPr lang="nl-NL" sz="3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90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</Words>
  <Application>Microsoft Office PowerPoint</Application>
  <PresentationFormat>Breedbeeld</PresentationFormat>
  <Paragraphs>78</Paragraphs>
  <Slides>10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Tw Cen MT</vt:lpstr>
      <vt:lpstr>Tw Cen MT Condensed</vt:lpstr>
      <vt:lpstr>Wingdings</vt:lpstr>
      <vt:lpstr>Wingdings 3</vt:lpstr>
      <vt:lpstr>Integraal</vt:lpstr>
      <vt:lpstr>Regie voeren Thema 8</vt:lpstr>
      <vt:lpstr>Programma</vt:lpstr>
      <vt:lpstr>Waarom reflecteren?</vt:lpstr>
      <vt:lpstr>Grondslagenanalyse</vt:lpstr>
      <vt:lpstr>Monitoren en evalueren</vt:lpstr>
      <vt:lpstr>Maar hoe precies?</vt:lpstr>
      <vt:lpstr>Belangrijk(st)e stadia </vt:lpstr>
      <vt:lpstr>10 minuten filmpje  Familie de bruijn (opdracht 9) </vt:lpstr>
      <vt:lpstr>Thema 14 Opdracht 9: filmvragen</vt:lpstr>
      <vt:lpstr>Aan de slag en vooruitblik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Regie voeren Thema 8</dc:title>
  <dc:creator>Erik Joustra</dc:creator>
  <cp:lastModifiedBy>Erik Joustra</cp:lastModifiedBy>
  <cp:revision>46</cp:revision>
  <dcterms:created xsi:type="dcterms:W3CDTF">2019-02-11T19:02:12Z</dcterms:created>
  <dcterms:modified xsi:type="dcterms:W3CDTF">2019-03-04T12:04:12Z</dcterms:modified>
</cp:coreProperties>
</file>