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92" r:id="rId3"/>
    <p:sldId id="317" r:id="rId4"/>
    <p:sldId id="274" r:id="rId5"/>
    <p:sldId id="312" r:id="rId6"/>
    <p:sldId id="278" r:id="rId7"/>
    <p:sldId id="310" r:id="rId8"/>
    <p:sldId id="313" r:id="rId9"/>
    <p:sldId id="315" r:id="rId10"/>
    <p:sldId id="302" r:id="rId11"/>
    <p:sldId id="318" r:id="rId12"/>
    <p:sldId id="316" r:id="rId13"/>
    <p:sldId id="314" r:id="rId14"/>
    <p:sldId id="287" r:id="rId15"/>
    <p:sldId id="300" r:id="rId16"/>
    <p:sldId id="304" r:id="rId17"/>
    <p:sldId id="303" r:id="rId18"/>
    <p:sldId id="306" r:id="rId19"/>
    <p:sldId id="30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E2B2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EFEDF-DA69-47F6-96F7-0E26086BC10F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181F638-5F97-451D-9DB8-E06C50AA713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Belangrijk dat “probleem” dat mevr. de Bruin met familie heeft uitgesproken wordt</a:t>
          </a:r>
          <a:endParaRPr lang="en-US" dirty="0"/>
        </a:p>
      </dgm:t>
    </dgm:pt>
    <dgm:pt modelId="{B03F5F6D-EFE4-4967-93A0-6434A6B1D26F}" type="parTrans" cxnId="{AFAF3103-A90E-4768-8B2B-0AB497833438}">
      <dgm:prSet/>
      <dgm:spPr/>
      <dgm:t>
        <a:bodyPr/>
        <a:lstStyle/>
        <a:p>
          <a:endParaRPr lang="en-US"/>
        </a:p>
      </dgm:t>
    </dgm:pt>
    <dgm:pt modelId="{A242C26C-7DA9-48B6-B9BC-9A9F5E263610}" type="sibTrans" cxnId="{AFAF3103-A90E-4768-8B2B-0AB49783343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E1BFA9D-6313-45EF-B27E-6C1C4C25609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Inhoud van het probleem is niet zozeer van belang, wel dat begeleider meerzijdige partijdigheid laat zien, niet oordelend is en zoekt naar de ondersteuningsvraag / oplossing</a:t>
          </a:r>
          <a:endParaRPr lang="en-US"/>
        </a:p>
      </dgm:t>
    </dgm:pt>
    <dgm:pt modelId="{B04F2C9A-AA44-4176-A94F-B58EBB459C6E}" type="parTrans" cxnId="{D07E4301-AB40-413F-A886-D1A5A9C75A95}">
      <dgm:prSet/>
      <dgm:spPr/>
      <dgm:t>
        <a:bodyPr/>
        <a:lstStyle/>
        <a:p>
          <a:endParaRPr lang="en-US"/>
        </a:p>
      </dgm:t>
    </dgm:pt>
    <dgm:pt modelId="{5B9B4282-CB5A-4228-B1B9-CC629F1D85C0}" type="sibTrans" cxnId="{D07E4301-AB40-413F-A886-D1A5A9C75A9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C54BAA2-979E-4C09-87CE-44370AE28E31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Bijv. Familieleden hebben het druk en kunnen mogelijk niet de zorg van mevr. de Bruin overnemen, maar wat kunnen zij wel?</a:t>
          </a:r>
          <a:endParaRPr lang="en-US" dirty="0"/>
        </a:p>
      </dgm:t>
    </dgm:pt>
    <dgm:pt modelId="{52B72AC2-0091-4910-8F02-1CF802891E44}" type="parTrans" cxnId="{D2197F23-1237-4EB0-933C-B38B2D08E39B}">
      <dgm:prSet/>
      <dgm:spPr/>
      <dgm:t>
        <a:bodyPr/>
        <a:lstStyle/>
        <a:p>
          <a:endParaRPr lang="en-US"/>
        </a:p>
      </dgm:t>
    </dgm:pt>
    <dgm:pt modelId="{04C02BD5-273E-4F6A-A0BC-E1551BCC4B6D}" type="sibTrans" cxnId="{D2197F23-1237-4EB0-933C-B38B2D08E39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3564DA8-C16F-4450-9D62-A3B7E810F88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u="sng"/>
            <a:t>Vul dit op een creatieve manier in en houd het vooral luchtig!!</a:t>
          </a:r>
          <a:endParaRPr lang="en-US"/>
        </a:p>
      </dgm:t>
    </dgm:pt>
    <dgm:pt modelId="{A51AB026-958B-4687-83EF-35FE9A2E44E5}" type="parTrans" cxnId="{3EEBBD78-05D0-4CE0-8414-A56DA9F2EE5C}">
      <dgm:prSet/>
      <dgm:spPr/>
      <dgm:t>
        <a:bodyPr/>
        <a:lstStyle/>
        <a:p>
          <a:endParaRPr lang="en-US"/>
        </a:p>
      </dgm:t>
    </dgm:pt>
    <dgm:pt modelId="{71DB527E-4888-4525-BBF9-520A6F29BADC}" type="sibTrans" cxnId="{3EEBBD78-05D0-4CE0-8414-A56DA9F2EE5C}">
      <dgm:prSet/>
      <dgm:spPr/>
      <dgm:t>
        <a:bodyPr/>
        <a:lstStyle/>
        <a:p>
          <a:endParaRPr lang="en-US"/>
        </a:p>
      </dgm:t>
    </dgm:pt>
    <dgm:pt modelId="{879F2232-F0CE-42EB-AEBA-7A0B83FF4422}" type="pres">
      <dgm:prSet presAssocID="{201EFEDF-DA69-47F6-96F7-0E26086BC10F}" presName="root" presStyleCnt="0">
        <dgm:presLayoutVars>
          <dgm:dir/>
          <dgm:resizeHandles val="exact"/>
        </dgm:presLayoutVars>
      </dgm:prSet>
      <dgm:spPr/>
    </dgm:pt>
    <dgm:pt modelId="{AB759F10-C450-4CB9-A104-80529E9B3E05}" type="pres">
      <dgm:prSet presAssocID="{2181F638-5F97-451D-9DB8-E06C50AA713C}" presName="compNode" presStyleCnt="0"/>
      <dgm:spPr/>
    </dgm:pt>
    <dgm:pt modelId="{0AA7D461-2ACB-4656-A5A1-2FF1AC408118}" type="pres">
      <dgm:prSet presAssocID="{2181F638-5F97-451D-9DB8-E06C50AA713C}" presName="bgRect" presStyleLbl="bgShp" presStyleIdx="0" presStyleCnt="4"/>
      <dgm:spPr/>
    </dgm:pt>
    <dgm:pt modelId="{F4CDF5E4-651B-410A-876D-0151D76BE037}" type="pres">
      <dgm:prSet presAssocID="{2181F638-5F97-451D-9DB8-E06C50AA713C}" presName="iconRect" presStyleLbl="node1" presStyleIdx="0" presStyleCnt="4"/>
      <dgm:spPr>
        <a:ln>
          <a:noFill/>
        </a:ln>
      </dgm:spPr>
      <dgm:extLst/>
    </dgm:pt>
    <dgm:pt modelId="{3456B420-D7A0-4A8A-B808-0CC478714B00}" type="pres">
      <dgm:prSet presAssocID="{2181F638-5F97-451D-9DB8-E06C50AA713C}" presName="spaceRect" presStyleCnt="0"/>
      <dgm:spPr/>
    </dgm:pt>
    <dgm:pt modelId="{3F0E4FA4-72D0-4CA7-9A86-937817318463}" type="pres">
      <dgm:prSet presAssocID="{2181F638-5F97-451D-9DB8-E06C50AA713C}" presName="parTx" presStyleLbl="revTx" presStyleIdx="0" presStyleCnt="4">
        <dgm:presLayoutVars>
          <dgm:chMax val="0"/>
          <dgm:chPref val="0"/>
        </dgm:presLayoutVars>
      </dgm:prSet>
      <dgm:spPr/>
    </dgm:pt>
    <dgm:pt modelId="{8860ECD0-18C8-4C17-9D9D-F6866612196C}" type="pres">
      <dgm:prSet presAssocID="{A242C26C-7DA9-48B6-B9BC-9A9F5E263610}" presName="sibTrans" presStyleCnt="0"/>
      <dgm:spPr/>
    </dgm:pt>
    <dgm:pt modelId="{BDA12D58-E4D4-483C-92FD-99D492F880A1}" type="pres">
      <dgm:prSet presAssocID="{2E1BFA9D-6313-45EF-B27E-6C1C4C256091}" presName="compNode" presStyleCnt="0"/>
      <dgm:spPr/>
    </dgm:pt>
    <dgm:pt modelId="{3832BE63-001E-442E-8F70-159960EE0763}" type="pres">
      <dgm:prSet presAssocID="{2E1BFA9D-6313-45EF-B27E-6C1C4C256091}" presName="bgRect" presStyleLbl="bgShp" presStyleIdx="1" presStyleCnt="4"/>
      <dgm:spPr/>
    </dgm:pt>
    <dgm:pt modelId="{D6EE6695-8EC4-4252-ACF1-E949A37BF097}" type="pres">
      <dgm:prSet presAssocID="{2E1BFA9D-6313-45EF-B27E-6C1C4C256091}" presName="iconRect" presStyleLbl="node1" presStyleIdx="1" presStyleCnt="4"/>
      <dgm:spPr>
        <a:ln>
          <a:noFill/>
        </a:ln>
      </dgm:spPr>
      <dgm:extLst/>
    </dgm:pt>
    <dgm:pt modelId="{2B90C69E-828D-4D9C-8639-287ED1E1CDA2}" type="pres">
      <dgm:prSet presAssocID="{2E1BFA9D-6313-45EF-B27E-6C1C4C256091}" presName="spaceRect" presStyleCnt="0"/>
      <dgm:spPr/>
    </dgm:pt>
    <dgm:pt modelId="{C14EA8B1-1DD4-4FBF-B195-27B4ECFF818C}" type="pres">
      <dgm:prSet presAssocID="{2E1BFA9D-6313-45EF-B27E-6C1C4C256091}" presName="parTx" presStyleLbl="revTx" presStyleIdx="1" presStyleCnt="4">
        <dgm:presLayoutVars>
          <dgm:chMax val="0"/>
          <dgm:chPref val="0"/>
        </dgm:presLayoutVars>
      </dgm:prSet>
      <dgm:spPr/>
    </dgm:pt>
    <dgm:pt modelId="{054624E0-7CF2-48F7-882C-936BCBF27B33}" type="pres">
      <dgm:prSet presAssocID="{5B9B4282-CB5A-4228-B1B9-CC629F1D85C0}" presName="sibTrans" presStyleCnt="0"/>
      <dgm:spPr/>
    </dgm:pt>
    <dgm:pt modelId="{747A9B93-5BF4-4D7C-96CF-04CFD447C9D3}" type="pres">
      <dgm:prSet presAssocID="{8C54BAA2-979E-4C09-87CE-44370AE28E31}" presName="compNode" presStyleCnt="0"/>
      <dgm:spPr/>
    </dgm:pt>
    <dgm:pt modelId="{AECFD032-F809-452C-9FB9-143E2BDA0B54}" type="pres">
      <dgm:prSet presAssocID="{8C54BAA2-979E-4C09-87CE-44370AE28E31}" presName="bgRect" presStyleLbl="bgShp" presStyleIdx="2" presStyleCnt="4"/>
      <dgm:spPr/>
    </dgm:pt>
    <dgm:pt modelId="{1A228506-0673-4B91-9979-9EDBC8915B57}" type="pres">
      <dgm:prSet presAssocID="{8C54BAA2-979E-4C09-87CE-44370AE28E31}" presName="iconRect" presStyleLbl="node1" presStyleIdx="2" presStyleCnt="4"/>
      <dgm:spPr>
        <a:ln>
          <a:noFill/>
        </a:ln>
      </dgm:spPr>
      <dgm:extLst/>
    </dgm:pt>
    <dgm:pt modelId="{65786D66-C6F9-434D-97EE-77068B5473FB}" type="pres">
      <dgm:prSet presAssocID="{8C54BAA2-979E-4C09-87CE-44370AE28E31}" presName="spaceRect" presStyleCnt="0"/>
      <dgm:spPr/>
    </dgm:pt>
    <dgm:pt modelId="{2181DB8F-004A-44C4-821A-C11F0EAF047A}" type="pres">
      <dgm:prSet presAssocID="{8C54BAA2-979E-4C09-87CE-44370AE28E31}" presName="parTx" presStyleLbl="revTx" presStyleIdx="2" presStyleCnt="4">
        <dgm:presLayoutVars>
          <dgm:chMax val="0"/>
          <dgm:chPref val="0"/>
        </dgm:presLayoutVars>
      </dgm:prSet>
      <dgm:spPr/>
    </dgm:pt>
    <dgm:pt modelId="{4980BD48-79A4-46FE-A668-79C6CA98CA94}" type="pres">
      <dgm:prSet presAssocID="{04C02BD5-273E-4F6A-A0BC-E1551BCC4B6D}" presName="sibTrans" presStyleCnt="0"/>
      <dgm:spPr/>
    </dgm:pt>
    <dgm:pt modelId="{D18C8124-05A2-4E4B-9E7E-1E928BB95083}" type="pres">
      <dgm:prSet presAssocID="{83564DA8-C16F-4450-9D62-A3B7E810F888}" presName="compNode" presStyleCnt="0"/>
      <dgm:spPr/>
    </dgm:pt>
    <dgm:pt modelId="{B02F52FD-7751-4408-B492-FF7930AF540A}" type="pres">
      <dgm:prSet presAssocID="{83564DA8-C16F-4450-9D62-A3B7E810F888}" presName="bgRect" presStyleLbl="bgShp" presStyleIdx="3" presStyleCnt="4"/>
      <dgm:spPr/>
    </dgm:pt>
    <dgm:pt modelId="{9DE32208-E498-4E38-872D-84525D6C3BF2}" type="pres">
      <dgm:prSet presAssocID="{83564DA8-C16F-4450-9D62-A3B7E810F888}" presName="iconRect" presStyleLbl="node1" presStyleIdx="3" presStyleCnt="4"/>
      <dgm:spPr>
        <a:ln>
          <a:noFill/>
        </a:ln>
      </dgm:spPr>
      <dgm:extLst/>
    </dgm:pt>
    <dgm:pt modelId="{9C3F28AC-2A1F-4717-B6CE-918B103C6F17}" type="pres">
      <dgm:prSet presAssocID="{83564DA8-C16F-4450-9D62-A3B7E810F888}" presName="spaceRect" presStyleCnt="0"/>
      <dgm:spPr/>
    </dgm:pt>
    <dgm:pt modelId="{DCE52516-57B3-4469-BCC8-CBE7549C8163}" type="pres">
      <dgm:prSet presAssocID="{83564DA8-C16F-4450-9D62-A3B7E810F88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07E4301-AB40-413F-A886-D1A5A9C75A95}" srcId="{201EFEDF-DA69-47F6-96F7-0E26086BC10F}" destId="{2E1BFA9D-6313-45EF-B27E-6C1C4C256091}" srcOrd="1" destOrd="0" parTransId="{B04F2C9A-AA44-4176-A94F-B58EBB459C6E}" sibTransId="{5B9B4282-CB5A-4228-B1B9-CC629F1D85C0}"/>
    <dgm:cxn modelId="{AFAF3103-A90E-4768-8B2B-0AB497833438}" srcId="{201EFEDF-DA69-47F6-96F7-0E26086BC10F}" destId="{2181F638-5F97-451D-9DB8-E06C50AA713C}" srcOrd="0" destOrd="0" parTransId="{B03F5F6D-EFE4-4967-93A0-6434A6B1D26F}" sibTransId="{A242C26C-7DA9-48B6-B9BC-9A9F5E263610}"/>
    <dgm:cxn modelId="{D2197F23-1237-4EB0-933C-B38B2D08E39B}" srcId="{201EFEDF-DA69-47F6-96F7-0E26086BC10F}" destId="{8C54BAA2-979E-4C09-87CE-44370AE28E31}" srcOrd="2" destOrd="0" parTransId="{52B72AC2-0091-4910-8F02-1CF802891E44}" sibTransId="{04C02BD5-273E-4F6A-A0BC-E1551BCC4B6D}"/>
    <dgm:cxn modelId="{0DA91E2D-BEBC-447B-BDF0-FBD8BAD51BFD}" type="presOf" srcId="{83564DA8-C16F-4450-9D62-A3B7E810F888}" destId="{DCE52516-57B3-4469-BCC8-CBE7549C8163}" srcOrd="0" destOrd="0" presId="urn:microsoft.com/office/officeart/2018/2/layout/IconVerticalSolidList"/>
    <dgm:cxn modelId="{DBD85D64-6957-41EE-AC75-3FC7A82842BB}" type="presOf" srcId="{2181F638-5F97-451D-9DB8-E06C50AA713C}" destId="{3F0E4FA4-72D0-4CA7-9A86-937817318463}" srcOrd="0" destOrd="0" presId="urn:microsoft.com/office/officeart/2018/2/layout/IconVerticalSolidList"/>
    <dgm:cxn modelId="{94F64D48-1A3C-45A8-B565-204750A3E5D6}" type="presOf" srcId="{201EFEDF-DA69-47F6-96F7-0E26086BC10F}" destId="{879F2232-F0CE-42EB-AEBA-7A0B83FF4422}" srcOrd="0" destOrd="0" presId="urn:microsoft.com/office/officeart/2018/2/layout/IconVerticalSolidList"/>
    <dgm:cxn modelId="{0662BA4A-DD90-4D8A-9419-F777FECCE457}" type="presOf" srcId="{8C54BAA2-979E-4C09-87CE-44370AE28E31}" destId="{2181DB8F-004A-44C4-821A-C11F0EAF047A}" srcOrd="0" destOrd="0" presId="urn:microsoft.com/office/officeart/2018/2/layout/IconVerticalSolidList"/>
    <dgm:cxn modelId="{3EEBBD78-05D0-4CE0-8414-A56DA9F2EE5C}" srcId="{201EFEDF-DA69-47F6-96F7-0E26086BC10F}" destId="{83564DA8-C16F-4450-9D62-A3B7E810F888}" srcOrd="3" destOrd="0" parTransId="{A51AB026-958B-4687-83EF-35FE9A2E44E5}" sibTransId="{71DB527E-4888-4525-BBF9-520A6F29BADC}"/>
    <dgm:cxn modelId="{A115DCDF-09FD-435A-8AB9-C1937AD93402}" type="presOf" srcId="{2E1BFA9D-6313-45EF-B27E-6C1C4C256091}" destId="{C14EA8B1-1DD4-4FBF-B195-27B4ECFF818C}" srcOrd="0" destOrd="0" presId="urn:microsoft.com/office/officeart/2018/2/layout/IconVerticalSolidList"/>
    <dgm:cxn modelId="{774A2BC3-D54E-4886-A59A-A4170C0A6545}" type="presParOf" srcId="{879F2232-F0CE-42EB-AEBA-7A0B83FF4422}" destId="{AB759F10-C450-4CB9-A104-80529E9B3E05}" srcOrd="0" destOrd="0" presId="urn:microsoft.com/office/officeart/2018/2/layout/IconVerticalSolidList"/>
    <dgm:cxn modelId="{71E51916-C7A5-443D-81D7-76BBFEAA127D}" type="presParOf" srcId="{AB759F10-C450-4CB9-A104-80529E9B3E05}" destId="{0AA7D461-2ACB-4656-A5A1-2FF1AC408118}" srcOrd="0" destOrd="0" presId="urn:microsoft.com/office/officeart/2018/2/layout/IconVerticalSolidList"/>
    <dgm:cxn modelId="{6F3B7ED6-6329-437B-9FBF-144A7CB1F0BD}" type="presParOf" srcId="{AB759F10-C450-4CB9-A104-80529E9B3E05}" destId="{F4CDF5E4-651B-410A-876D-0151D76BE037}" srcOrd="1" destOrd="0" presId="urn:microsoft.com/office/officeart/2018/2/layout/IconVerticalSolidList"/>
    <dgm:cxn modelId="{5FC94657-4CBB-4C3F-A080-8DE568B95E4B}" type="presParOf" srcId="{AB759F10-C450-4CB9-A104-80529E9B3E05}" destId="{3456B420-D7A0-4A8A-B808-0CC478714B00}" srcOrd="2" destOrd="0" presId="urn:microsoft.com/office/officeart/2018/2/layout/IconVerticalSolidList"/>
    <dgm:cxn modelId="{68A34239-3AE2-4C9F-80DA-5521F80850D0}" type="presParOf" srcId="{AB759F10-C450-4CB9-A104-80529E9B3E05}" destId="{3F0E4FA4-72D0-4CA7-9A86-937817318463}" srcOrd="3" destOrd="0" presId="urn:microsoft.com/office/officeart/2018/2/layout/IconVerticalSolidList"/>
    <dgm:cxn modelId="{4FD4B0AF-EF89-4D5F-BDE5-AAD73B8068B3}" type="presParOf" srcId="{879F2232-F0CE-42EB-AEBA-7A0B83FF4422}" destId="{8860ECD0-18C8-4C17-9D9D-F6866612196C}" srcOrd="1" destOrd="0" presId="urn:microsoft.com/office/officeart/2018/2/layout/IconVerticalSolidList"/>
    <dgm:cxn modelId="{63FCEE80-F03C-412F-AC23-7FB11C4DEA9A}" type="presParOf" srcId="{879F2232-F0CE-42EB-AEBA-7A0B83FF4422}" destId="{BDA12D58-E4D4-483C-92FD-99D492F880A1}" srcOrd="2" destOrd="0" presId="urn:microsoft.com/office/officeart/2018/2/layout/IconVerticalSolidList"/>
    <dgm:cxn modelId="{E9847E17-65C3-41B5-AC80-79925DAF664E}" type="presParOf" srcId="{BDA12D58-E4D4-483C-92FD-99D492F880A1}" destId="{3832BE63-001E-442E-8F70-159960EE0763}" srcOrd="0" destOrd="0" presId="urn:microsoft.com/office/officeart/2018/2/layout/IconVerticalSolidList"/>
    <dgm:cxn modelId="{B81FCD3C-6F11-451B-A319-AA59AA441A1B}" type="presParOf" srcId="{BDA12D58-E4D4-483C-92FD-99D492F880A1}" destId="{D6EE6695-8EC4-4252-ACF1-E949A37BF097}" srcOrd="1" destOrd="0" presId="urn:microsoft.com/office/officeart/2018/2/layout/IconVerticalSolidList"/>
    <dgm:cxn modelId="{9E766C7B-EA47-40A0-AB0E-7730F45E7952}" type="presParOf" srcId="{BDA12D58-E4D4-483C-92FD-99D492F880A1}" destId="{2B90C69E-828D-4D9C-8639-287ED1E1CDA2}" srcOrd="2" destOrd="0" presId="urn:microsoft.com/office/officeart/2018/2/layout/IconVerticalSolidList"/>
    <dgm:cxn modelId="{DB149237-CE00-4DF0-AAB4-80A1FA7340D2}" type="presParOf" srcId="{BDA12D58-E4D4-483C-92FD-99D492F880A1}" destId="{C14EA8B1-1DD4-4FBF-B195-27B4ECFF818C}" srcOrd="3" destOrd="0" presId="urn:microsoft.com/office/officeart/2018/2/layout/IconVerticalSolidList"/>
    <dgm:cxn modelId="{CA74A856-33AA-492F-B2EC-9CA5A92F6B19}" type="presParOf" srcId="{879F2232-F0CE-42EB-AEBA-7A0B83FF4422}" destId="{054624E0-7CF2-48F7-882C-936BCBF27B33}" srcOrd="3" destOrd="0" presId="urn:microsoft.com/office/officeart/2018/2/layout/IconVerticalSolidList"/>
    <dgm:cxn modelId="{33BEDC4E-F135-4738-BA7A-DD52BBADD744}" type="presParOf" srcId="{879F2232-F0CE-42EB-AEBA-7A0B83FF4422}" destId="{747A9B93-5BF4-4D7C-96CF-04CFD447C9D3}" srcOrd="4" destOrd="0" presId="urn:microsoft.com/office/officeart/2018/2/layout/IconVerticalSolidList"/>
    <dgm:cxn modelId="{7662B77F-57DB-4FD1-B6F5-933E2DE4D287}" type="presParOf" srcId="{747A9B93-5BF4-4D7C-96CF-04CFD447C9D3}" destId="{AECFD032-F809-452C-9FB9-143E2BDA0B54}" srcOrd="0" destOrd="0" presId="urn:microsoft.com/office/officeart/2018/2/layout/IconVerticalSolidList"/>
    <dgm:cxn modelId="{1979F4EB-BAC5-4B91-AF15-2296E87979F3}" type="presParOf" srcId="{747A9B93-5BF4-4D7C-96CF-04CFD447C9D3}" destId="{1A228506-0673-4B91-9979-9EDBC8915B57}" srcOrd="1" destOrd="0" presId="urn:microsoft.com/office/officeart/2018/2/layout/IconVerticalSolidList"/>
    <dgm:cxn modelId="{84C850FC-EFDB-4E62-87CA-9D64D7EC5B5D}" type="presParOf" srcId="{747A9B93-5BF4-4D7C-96CF-04CFD447C9D3}" destId="{65786D66-C6F9-434D-97EE-77068B5473FB}" srcOrd="2" destOrd="0" presId="urn:microsoft.com/office/officeart/2018/2/layout/IconVerticalSolidList"/>
    <dgm:cxn modelId="{11CCB3BC-FEEC-4E64-8BD6-279CF00891D0}" type="presParOf" srcId="{747A9B93-5BF4-4D7C-96CF-04CFD447C9D3}" destId="{2181DB8F-004A-44C4-821A-C11F0EAF047A}" srcOrd="3" destOrd="0" presId="urn:microsoft.com/office/officeart/2018/2/layout/IconVerticalSolidList"/>
    <dgm:cxn modelId="{7B6DFC47-C441-42E7-8C5E-EAF59769DD87}" type="presParOf" srcId="{879F2232-F0CE-42EB-AEBA-7A0B83FF4422}" destId="{4980BD48-79A4-46FE-A668-79C6CA98CA94}" srcOrd="5" destOrd="0" presId="urn:microsoft.com/office/officeart/2018/2/layout/IconVerticalSolidList"/>
    <dgm:cxn modelId="{E9A593E8-6924-4E9A-9FC9-ED637D766151}" type="presParOf" srcId="{879F2232-F0CE-42EB-AEBA-7A0B83FF4422}" destId="{D18C8124-05A2-4E4B-9E7E-1E928BB95083}" srcOrd="6" destOrd="0" presId="urn:microsoft.com/office/officeart/2018/2/layout/IconVerticalSolidList"/>
    <dgm:cxn modelId="{3EE54C79-178D-43CA-8923-F6AB0EC12DA8}" type="presParOf" srcId="{D18C8124-05A2-4E4B-9E7E-1E928BB95083}" destId="{B02F52FD-7751-4408-B492-FF7930AF540A}" srcOrd="0" destOrd="0" presId="urn:microsoft.com/office/officeart/2018/2/layout/IconVerticalSolidList"/>
    <dgm:cxn modelId="{79F1D19A-D901-4250-A9E9-B858885F461C}" type="presParOf" srcId="{D18C8124-05A2-4E4B-9E7E-1E928BB95083}" destId="{9DE32208-E498-4E38-872D-84525D6C3BF2}" srcOrd="1" destOrd="0" presId="urn:microsoft.com/office/officeart/2018/2/layout/IconVerticalSolidList"/>
    <dgm:cxn modelId="{EDCD8943-5A35-44E6-9C6C-905B9AE96FDC}" type="presParOf" srcId="{D18C8124-05A2-4E4B-9E7E-1E928BB95083}" destId="{9C3F28AC-2A1F-4717-B6CE-918B103C6F17}" srcOrd="2" destOrd="0" presId="urn:microsoft.com/office/officeart/2018/2/layout/IconVerticalSolidList"/>
    <dgm:cxn modelId="{8872BBF3-C0EF-4B5F-B23F-2EB22319CFF0}" type="presParOf" srcId="{D18C8124-05A2-4E4B-9E7E-1E928BB95083}" destId="{DCE52516-57B3-4469-BCC8-CBE7549C81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7D461-2ACB-4656-A5A1-2FF1AC408118}">
      <dsp:nvSpPr>
        <dsp:cNvPr id="0" name=""/>
        <dsp:cNvSpPr/>
      </dsp:nvSpPr>
      <dsp:spPr>
        <a:xfrm>
          <a:off x="0" y="1669"/>
          <a:ext cx="9720262" cy="8461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CDF5E4-651B-410A-876D-0151D76BE037}">
      <dsp:nvSpPr>
        <dsp:cNvPr id="0" name=""/>
        <dsp:cNvSpPr/>
      </dsp:nvSpPr>
      <dsp:spPr>
        <a:xfrm>
          <a:off x="255971" y="192061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0E4FA4-72D0-4CA7-9A86-937817318463}">
      <dsp:nvSpPr>
        <dsp:cNvPr id="0" name=""/>
        <dsp:cNvSpPr/>
      </dsp:nvSpPr>
      <dsp:spPr>
        <a:xfrm>
          <a:off x="977345" y="1669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Belangrijk dat “probleem” dat mevr. de Bruin met familie heeft uitgesproken wordt</a:t>
          </a:r>
          <a:endParaRPr lang="en-US" sz="1800" kern="1200" dirty="0"/>
        </a:p>
      </dsp:txBody>
      <dsp:txXfrm>
        <a:off x="977345" y="1669"/>
        <a:ext cx="8742916" cy="846186"/>
      </dsp:txXfrm>
    </dsp:sp>
    <dsp:sp modelId="{3832BE63-001E-442E-8F70-159960EE0763}">
      <dsp:nvSpPr>
        <dsp:cNvPr id="0" name=""/>
        <dsp:cNvSpPr/>
      </dsp:nvSpPr>
      <dsp:spPr>
        <a:xfrm>
          <a:off x="0" y="1059402"/>
          <a:ext cx="9720262" cy="8461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EE6695-8EC4-4252-ACF1-E949A37BF097}">
      <dsp:nvSpPr>
        <dsp:cNvPr id="0" name=""/>
        <dsp:cNvSpPr/>
      </dsp:nvSpPr>
      <dsp:spPr>
        <a:xfrm>
          <a:off x="255971" y="1249794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4EA8B1-1DD4-4FBF-B195-27B4ECFF818C}">
      <dsp:nvSpPr>
        <dsp:cNvPr id="0" name=""/>
        <dsp:cNvSpPr/>
      </dsp:nvSpPr>
      <dsp:spPr>
        <a:xfrm>
          <a:off x="977345" y="1059402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Inhoud van het probleem is niet zozeer van belang, wel dat begeleider meerzijdige partijdigheid laat zien, niet oordelend is en zoekt naar de ondersteuningsvraag / oplossing</a:t>
          </a:r>
          <a:endParaRPr lang="en-US" sz="1800" kern="1200"/>
        </a:p>
      </dsp:txBody>
      <dsp:txXfrm>
        <a:off x="977345" y="1059402"/>
        <a:ext cx="8742916" cy="846186"/>
      </dsp:txXfrm>
    </dsp:sp>
    <dsp:sp modelId="{AECFD032-F809-452C-9FB9-143E2BDA0B54}">
      <dsp:nvSpPr>
        <dsp:cNvPr id="0" name=""/>
        <dsp:cNvSpPr/>
      </dsp:nvSpPr>
      <dsp:spPr>
        <a:xfrm>
          <a:off x="0" y="2117135"/>
          <a:ext cx="9720262" cy="8461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228506-0673-4B91-9979-9EDBC8915B57}">
      <dsp:nvSpPr>
        <dsp:cNvPr id="0" name=""/>
        <dsp:cNvSpPr/>
      </dsp:nvSpPr>
      <dsp:spPr>
        <a:xfrm>
          <a:off x="255971" y="2307527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81DB8F-004A-44C4-821A-C11F0EAF047A}">
      <dsp:nvSpPr>
        <dsp:cNvPr id="0" name=""/>
        <dsp:cNvSpPr/>
      </dsp:nvSpPr>
      <dsp:spPr>
        <a:xfrm>
          <a:off x="977345" y="2117135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Bijv. Familieleden hebben het druk en kunnen mogelijk niet de zorg van mevr. de Bruin overnemen, maar wat kunnen zij wel?</a:t>
          </a:r>
          <a:endParaRPr lang="en-US" sz="1800" kern="1200" dirty="0"/>
        </a:p>
      </dsp:txBody>
      <dsp:txXfrm>
        <a:off x="977345" y="2117135"/>
        <a:ext cx="8742916" cy="846186"/>
      </dsp:txXfrm>
    </dsp:sp>
    <dsp:sp modelId="{B02F52FD-7751-4408-B492-FF7930AF540A}">
      <dsp:nvSpPr>
        <dsp:cNvPr id="0" name=""/>
        <dsp:cNvSpPr/>
      </dsp:nvSpPr>
      <dsp:spPr>
        <a:xfrm>
          <a:off x="0" y="3174868"/>
          <a:ext cx="9720262" cy="8461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E32208-E498-4E38-872D-84525D6C3BF2}">
      <dsp:nvSpPr>
        <dsp:cNvPr id="0" name=""/>
        <dsp:cNvSpPr/>
      </dsp:nvSpPr>
      <dsp:spPr>
        <a:xfrm>
          <a:off x="255971" y="3365260"/>
          <a:ext cx="465402" cy="465402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E52516-57B3-4469-BCC8-CBE7549C8163}">
      <dsp:nvSpPr>
        <dsp:cNvPr id="0" name=""/>
        <dsp:cNvSpPr/>
      </dsp:nvSpPr>
      <dsp:spPr>
        <a:xfrm>
          <a:off x="977345" y="3174868"/>
          <a:ext cx="8742916" cy="846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55" tIns="89555" rIns="89555" bIns="8955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u="sng" kern="1200"/>
            <a:t>Vul dit op een creatieve manier in en houd het vooral luchtig!!</a:t>
          </a:r>
          <a:endParaRPr lang="en-US" sz="1800" kern="1200"/>
        </a:p>
      </dsp:txBody>
      <dsp:txXfrm>
        <a:off x="977345" y="3174868"/>
        <a:ext cx="8742916" cy="846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qOgVuO1s8ys&amp;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ntimeter.com/s/5339a9e736553989967b321fc42031da/cd42b379b031/edi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EZg7u3h2j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3566407" cy="2989044"/>
          </a:xfrm>
        </p:spPr>
        <p:txBody>
          <a:bodyPr anchor="b">
            <a:normAutofit/>
          </a:bodyPr>
          <a:lstStyle/>
          <a:p>
            <a:r>
              <a:rPr lang="nl-NL" sz="4400" dirty="0"/>
              <a:t>Regie voeren</a:t>
            </a:r>
            <a:br>
              <a:rPr lang="nl-NL" sz="4400" dirty="0"/>
            </a:br>
            <a:r>
              <a:rPr lang="nl-NL" sz="4400" dirty="0"/>
              <a:t>Thema 11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3566407" cy="1463040"/>
          </a:xfrm>
        </p:spPr>
        <p:txBody>
          <a:bodyPr anchor="t">
            <a:noAutofit/>
          </a:bodyPr>
          <a:lstStyle/>
          <a:p>
            <a:pPr algn="r"/>
            <a:r>
              <a:rPr lang="nl-NL" sz="2800" dirty="0"/>
              <a:t> Structuur en inactiviteit W17-MZ</a:t>
            </a:r>
          </a:p>
          <a:p>
            <a:pPr algn="r"/>
            <a:r>
              <a:rPr lang="nl-NL" sz="2800" dirty="0">
                <a:solidFill>
                  <a:srgbClr val="2E2B2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https://www.youtube.com/watch?v=qOgVuO1s8ys&amp;</a:t>
            </a:r>
            <a:r>
              <a:rPr lang="nl-NL" sz="2800" dirty="0">
                <a:solidFill>
                  <a:srgbClr val="2E2B21"/>
                </a:solidFill>
              </a:rPr>
              <a:t> 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Afbeeldingsresultaat voor regie">
            <a:extLst>
              <a:ext uri="{FF2B5EF4-FFF2-40B4-BE49-F238E27FC236}">
                <a16:creationId xmlns:a16="http://schemas.microsoft.com/office/drawing/2014/main" id="{BA06A724-0595-4AFF-8994-F0CEAF905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" r="3679" b="2"/>
          <a:stretch/>
        </p:blipFill>
        <p:spPr bwMode="auto">
          <a:xfrm>
            <a:off x="6094363" y="1070514"/>
            <a:ext cx="5181751" cy="471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134" y="638818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Aan de slag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4086" y="1943924"/>
            <a:ext cx="9422958" cy="4421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900" dirty="0"/>
          </a:p>
          <a:p>
            <a:pPr marL="742950" indent="-742950">
              <a:buAutoNum type="arabicPeriod"/>
            </a:pPr>
            <a:r>
              <a:rPr lang="nl-NL" sz="3900" dirty="0"/>
              <a:t>Afronden VW-opdrachten        </a:t>
            </a:r>
            <a:r>
              <a:rPr lang="nl-NL" sz="3900" b="1" dirty="0"/>
              <a:t>T.8 + T.11</a:t>
            </a:r>
          </a:p>
          <a:p>
            <a:pPr marL="742950" indent="-742950">
              <a:buAutoNum type="arabicPeriod"/>
            </a:pPr>
            <a:endParaRPr lang="nl-NL" sz="3900" dirty="0"/>
          </a:p>
          <a:p>
            <a:pPr marL="742950" indent="-742950">
              <a:buAutoNum type="arabicPeriod"/>
            </a:pPr>
            <a:r>
              <a:rPr lang="nl-NL" sz="3900" dirty="0"/>
              <a:t>Uitvoeren portfolio-opdrachten  </a:t>
            </a:r>
            <a:r>
              <a:rPr lang="nl-NL" sz="3900" b="1" dirty="0"/>
              <a:t>1 + 2</a:t>
            </a:r>
            <a:r>
              <a:rPr lang="nl-NL" sz="3900" dirty="0"/>
              <a:t> </a:t>
            </a:r>
          </a:p>
          <a:p>
            <a:pPr marL="0" indent="0">
              <a:buNone/>
            </a:pPr>
            <a:endParaRPr lang="nl-NL" sz="3900" dirty="0"/>
          </a:p>
          <a:p>
            <a:pPr marL="0" indent="0">
              <a:buNone/>
            </a:pPr>
            <a:r>
              <a:rPr lang="nl-NL" sz="3400" dirty="0"/>
              <a:t>Overleg in duo’s = prima,  </a:t>
            </a:r>
            <a:r>
              <a:rPr lang="nl-NL" sz="3400" u="sng" dirty="0"/>
              <a:t>maar voer zelfstandig uit!!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3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25090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Afbeeldingsresultaat voor 9:20">
            <a:extLst>
              <a:ext uri="{FF2B5EF4-FFF2-40B4-BE49-F238E27FC236}">
                <a16:creationId xmlns:a16="http://schemas.microsoft.com/office/drawing/2014/main" id="{E298075E-4A51-4EC8-9811-A9CBB311D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24" y="911177"/>
            <a:ext cx="2635698" cy="263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98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E1320-3545-4F3F-9759-FA168D9E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Feedback</a:t>
            </a:r>
            <a:br>
              <a:rPr lang="nl-NL" dirty="0"/>
            </a:br>
            <a:r>
              <a:rPr lang="nl-NL" dirty="0">
                <a:sym typeface="Wingdings" panose="05000000000000000000" pitchFamily="2" charset="2"/>
              </a:rPr>
              <a:t> of ?</a:t>
            </a:r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7F45853-0B9E-4270-B319-4EBAE4745E43}"/>
              </a:ext>
            </a:extLst>
          </p:cNvPr>
          <p:cNvSpPr txBox="1"/>
          <p:nvPr/>
        </p:nvSpPr>
        <p:spPr>
          <a:xfrm>
            <a:off x="3210560" y="2225040"/>
            <a:ext cx="621792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300" dirty="0"/>
              <a:t>Ga met je </a:t>
            </a:r>
            <a:r>
              <a:rPr lang="nl-NL" sz="3300" i="1" dirty="0"/>
              <a:t>telefoon/laptop </a:t>
            </a:r>
            <a:r>
              <a:rPr lang="nl-NL" sz="3300" dirty="0"/>
              <a:t>naar</a:t>
            </a:r>
          </a:p>
          <a:p>
            <a:pPr algn="ctr"/>
            <a:endParaRPr lang="nl-NL" sz="3300" dirty="0"/>
          </a:p>
          <a:p>
            <a:pPr algn="ctr"/>
            <a:r>
              <a:rPr lang="nl-NL" sz="4800" b="1" dirty="0"/>
              <a:t>BSOT.nl</a:t>
            </a:r>
          </a:p>
          <a:p>
            <a:pPr algn="ctr"/>
            <a:endParaRPr lang="nl-NL" sz="3300" dirty="0"/>
          </a:p>
          <a:p>
            <a:pPr algn="ctr"/>
            <a:r>
              <a:rPr lang="nl-NL" sz="3300" dirty="0"/>
              <a:t>Aanmelden met</a:t>
            </a:r>
          </a:p>
          <a:p>
            <a:pPr algn="ctr"/>
            <a:r>
              <a:rPr lang="nl-NL" sz="3300" b="1" dirty="0"/>
              <a:t>Groep: </a:t>
            </a:r>
            <a:r>
              <a:rPr lang="nl-NL" sz="3300" b="1" u="sng" dirty="0"/>
              <a:t>W17MZ</a:t>
            </a:r>
          </a:p>
          <a:p>
            <a:pPr algn="ctr"/>
            <a:r>
              <a:rPr lang="nl-NL" sz="3300" b="1" dirty="0"/>
              <a:t>Code: </a:t>
            </a:r>
            <a:r>
              <a:rPr lang="nl-NL" sz="3300" b="1" u="sng" dirty="0"/>
              <a:t>NCY-476</a:t>
            </a:r>
            <a:r>
              <a:rPr lang="nl-NL" sz="3300" b="1" dirty="0"/>
              <a:t> </a:t>
            </a:r>
          </a:p>
          <a:p>
            <a:pPr algn="ctr"/>
            <a:endParaRPr lang="nl-NL" sz="3300" b="1" dirty="0"/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C61585F9-718F-45CE-9BDA-7DFB6463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808" y="6929120"/>
            <a:ext cx="9720073" cy="402336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9940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684" y="613797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Vooruitblik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43924"/>
            <a:ext cx="9012707" cy="44216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3900" dirty="0"/>
              <a:t>Volgende les voorbereiding op uitvoering:</a:t>
            </a:r>
          </a:p>
          <a:p>
            <a:pPr marL="0" indent="0">
              <a:buNone/>
            </a:pPr>
            <a:r>
              <a:rPr lang="nl-NL" sz="3900" dirty="0">
                <a:sym typeface="Wingdings" panose="05000000000000000000" pitchFamily="2" charset="2"/>
              </a:rPr>
              <a:t>Opdracht 3	 	 Grafiek dagbesteding </a:t>
            </a:r>
            <a:endParaRPr lang="nl-NL" sz="3900" dirty="0"/>
          </a:p>
          <a:p>
            <a:pPr marL="0" indent="0">
              <a:buNone/>
            </a:pPr>
            <a:r>
              <a:rPr lang="nl-NL" sz="3900" dirty="0">
                <a:sym typeface="Wingdings" panose="05000000000000000000" pitchFamily="2" charset="2"/>
              </a:rPr>
              <a:t>Opdracht 5		 </a:t>
            </a:r>
            <a:r>
              <a:rPr lang="nl-NL" sz="3900" dirty="0"/>
              <a:t>Film- en reflectieopdracht </a:t>
            </a:r>
          </a:p>
          <a:p>
            <a:pPr marL="0" indent="0">
              <a:buNone/>
            </a:pPr>
            <a:endParaRPr lang="nl-NL" sz="3900" b="1" dirty="0"/>
          </a:p>
          <a:p>
            <a:pPr marL="0" indent="0">
              <a:buNone/>
            </a:pPr>
            <a:r>
              <a:rPr lang="nl-NL" sz="3900" b="1" dirty="0"/>
              <a:t>Huiswerk </a:t>
            </a:r>
            <a:r>
              <a:rPr lang="nl-NL" sz="3900" dirty="0"/>
              <a:t>26 maart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</a:t>
            </a:r>
            <a:r>
              <a:rPr lang="nl-NL" sz="3400" u="sng" dirty="0">
                <a:sym typeface="Wingdings" panose="05000000000000000000" pitchFamily="2" charset="2"/>
              </a:rPr>
              <a:t>Afronden</a:t>
            </a:r>
            <a:r>
              <a:rPr lang="nl-NL" sz="3400" dirty="0">
                <a:sym typeface="Wingdings" panose="05000000000000000000" pitchFamily="2" charset="2"/>
              </a:rPr>
              <a:t> VW thema 8 + 11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</a:t>
            </a:r>
            <a:r>
              <a:rPr lang="nl-NL" sz="3400" u="sng" dirty="0"/>
              <a:t>Lezen</a:t>
            </a:r>
            <a:r>
              <a:rPr lang="nl-NL" sz="3400" dirty="0"/>
              <a:t> instructie opdracht 5 én bijlage B + 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>
                <a:sym typeface="Wingdings" panose="05000000000000000000" pitchFamily="2" charset="2"/>
              </a:rPr>
              <a:t> </a:t>
            </a:r>
            <a:r>
              <a:rPr lang="nl-NL" sz="3400" u="sng" dirty="0">
                <a:sym typeface="Wingdings" panose="05000000000000000000" pitchFamily="2" charset="2"/>
              </a:rPr>
              <a:t>Groepjes </a:t>
            </a:r>
            <a:r>
              <a:rPr lang="nl-NL" sz="3400" dirty="0">
                <a:sym typeface="Wingdings" panose="05000000000000000000" pitchFamily="2" charset="2"/>
              </a:rPr>
              <a:t>van minimaal 3 studenten </a:t>
            </a:r>
            <a:r>
              <a:rPr lang="nl-NL" sz="3400" u="sng" dirty="0">
                <a:sym typeface="Wingdings" panose="05000000000000000000" pitchFamily="2" charset="2"/>
              </a:rPr>
              <a:t>vormen</a:t>
            </a:r>
            <a:r>
              <a:rPr lang="nl-NL" sz="3400" dirty="0">
                <a:sym typeface="Wingdings" panose="05000000000000000000" pitchFamily="2" charset="2"/>
              </a:rPr>
              <a:t> (</a:t>
            </a:r>
            <a:r>
              <a:rPr lang="nl-NL" sz="3400" dirty="0" err="1">
                <a:sym typeface="Wingdings" panose="05000000000000000000" pitchFamily="2" charset="2"/>
              </a:rPr>
              <a:t>opdr</a:t>
            </a:r>
            <a:r>
              <a:rPr lang="nl-NL" sz="3400" dirty="0">
                <a:sym typeface="Wingdings" panose="05000000000000000000" pitchFamily="2" charset="2"/>
              </a:rPr>
              <a:t>. 5)</a:t>
            </a:r>
            <a:r>
              <a:rPr lang="nl-NL" sz="3400" u="sng" dirty="0" err="1">
                <a:solidFill>
                  <a:srgbClr val="404040"/>
                </a:solidFill>
              </a:rPr>
              <a:t>liege</a:t>
            </a:r>
            <a:endParaRPr lang="nl-NL" sz="3400" u="sng" dirty="0">
              <a:solidFill>
                <a:srgbClr val="404040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420757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Afbeeldingsresultaat voor huiswerk">
            <a:extLst>
              <a:ext uri="{FF2B5EF4-FFF2-40B4-BE49-F238E27FC236}">
                <a16:creationId xmlns:a16="http://schemas.microsoft.com/office/drawing/2014/main" id="{76A62DCB-BE41-46C9-B6C0-E9E37F1A7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3318448"/>
            <a:ext cx="2128933" cy="30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A7246E1-C4DE-42D2-B8E6-70ED61DF66D0}"/>
              </a:ext>
            </a:extLst>
          </p:cNvPr>
          <p:cNvSpPr txBox="1"/>
          <p:nvPr/>
        </p:nvSpPr>
        <p:spPr>
          <a:xfrm>
            <a:off x="5581650" y="6427108"/>
            <a:ext cx="276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Én neem een camera mee!</a:t>
            </a:r>
          </a:p>
        </p:txBody>
      </p:sp>
    </p:spTree>
    <p:extLst>
      <p:ext uri="{BB962C8B-B14F-4D97-AF65-F5344CB8AC3E}">
        <p14:creationId xmlns:p14="http://schemas.microsoft.com/office/powerpoint/2010/main" val="28609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F6178-3905-45FC-9203-4B4C9A2A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Weekend-		      Dag-</a:t>
            </a:r>
            <a:br>
              <a:rPr lang="nl-NL" dirty="0"/>
            </a:br>
            <a:r>
              <a:rPr lang="nl-NL" dirty="0"/>
              <a:t>                               Besteding</a:t>
            </a:r>
          </a:p>
        </p:txBody>
      </p:sp>
      <p:pic>
        <p:nvPicPr>
          <p:cNvPr id="11" name="Tijdelijke aanduiding voor inhoud 10">
            <a:extLst>
              <a:ext uri="{FF2B5EF4-FFF2-40B4-BE49-F238E27FC236}">
                <a16:creationId xmlns:a16="http://schemas.microsoft.com/office/drawing/2014/main" id="{937F189D-D196-4781-BED1-3511CA342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1639" y="2787439"/>
            <a:ext cx="4439270" cy="300079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2E500249-0183-4B08-BEFE-9BE066BC6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528" y="2787439"/>
            <a:ext cx="4201111" cy="301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092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FCFE-2B60-4130-890B-460F060A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Denk na over de stelling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3AB100-FCCC-49E4-9AD3-14FA5C08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789" y="3344182"/>
            <a:ext cx="10996422" cy="4023360"/>
          </a:xfrm>
        </p:spPr>
        <p:txBody>
          <a:bodyPr>
            <a:normAutofit/>
          </a:bodyPr>
          <a:lstStyle/>
          <a:p>
            <a:pPr algn="ctr"/>
            <a:r>
              <a:rPr lang="nl-NL" sz="5000" i="1" dirty="0"/>
              <a:t>Iedereen moet de kans krijgen om een ‘normaal’ leven te leiden.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96B1D2F-4D9C-4D47-BFCD-3B1201CBFB75}"/>
              </a:ext>
            </a:extLst>
          </p:cNvPr>
          <p:cNvSpPr txBox="1"/>
          <p:nvPr/>
        </p:nvSpPr>
        <p:spPr>
          <a:xfrm>
            <a:off x="3155251" y="1707805"/>
            <a:ext cx="545782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300" dirty="0">
                <a:solidFill>
                  <a:srgbClr val="92D050"/>
                </a:solidFill>
              </a:rPr>
              <a:t>Eens</a:t>
            </a:r>
            <a:r>
              <a:rPr lang="nl-NL" sz="4300" dirty="0"/>
              <a:t> of </a:t>
            </a:r>
            <a:r>
              <a:rPr lang="nl-NL" sz="4300" dirty="0">
                <a:solidFill>
                  <a:srgbClr val="FF0000"/>
                </a:solidFill>
              </a:rPr>
              <a:t>oneens</a:t>
            </a:r>
            <a:r>
              <a:rPr lang="nl-NL" sz="43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659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Belangrijke gespreksstadia 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5070" y="2286000"/>
            <a:ext cx="529092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Probleemstadium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Onder woorden brengen van wensen en gevoelens</a:t>
            </a:r>
            <a:endParaRPr lang="nl-NL" sz="28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2800" b="1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zit je dwars?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betekend dit voor jou?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is je wens?</a:t>
            </a:r>
          </a:p>
          <a:p>
            <a:pPr marL="514350" indent="-514350">
              <a:buAutoNum type="arabicPeriod"/>
            </a:pPr>
            <a:endParaRPr lang="nl-NL" sz="2800" b="1" dirty="0">
              <a:solidFill>
                <a:srgbClr val="FFFFFF"/>
              </a:solidFill>
            </a:endParaRPr>
          </a:p>
          <a:p>
            <a:pPr marL="514350" indent="-514350">
              <a:buAutoNum type="arabicPeriod"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D802D76-3ECF-4033-8DBB-81F6634D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6217" y="2286000"/>
            <a:ext cx="6520070" cy="3986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Doelstadium</a:t>
            </a:r>
            <a:r>
              <a:rPr lang="nl-NL" sz="2400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Wensen omzetten in praktische ondersteuning</a:t>
            </a:r>
          </a:p>
          <a:p>
            <a:pPr marL="0" indent="0">
              <a:buNone/>
            </a:pPr>
            <a:endParaRPr lang="nl-NL" sz="28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cliënt zelf?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familie?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het sociale netwerk?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Professionele ondersteuning inschakelen</a:t>
            </a:r>
            <a:r>
              <a:rPr lang="nl-NL" sz="2800" b="1" dirty="0">
                <a:solidFill>
                  <a:srgbClr val="FFFFFF"/>
                </a:solidFill>
              </a:rPr>
              <a:t>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6243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33751-EBDB-4166-9538-E2C12D3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De 4 geboden tijdens het rollenspel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D59213C-2A55-4BC8-A954-66FF3D9E3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CCCE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557974-D5A6-41A1-90E2-FB90EE74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9" y="2286000"/>
            <a:ext cx="7326977" cy="4023360"/>
          </a:xfrm>
        </p:spPr>
        <p:txBody>
          <a:bodyPr>
            <a:normAutofit/>
          </a:bodyPr>
          <a:lstStyle/>
          <a:p>
            <a:r>
              <a:rPr lang="nl-NL" sz="4000" dirty="0"/>
              <a:t>1. We waarderen ieders inzet</a:t>
            </a:r>
          </a:p>
          <a:p>
            <a:r>
              <a:rPr lang="nl-NL" sz="4000" dirty="0"/>
              <a:t>2. We hebben respect voor iedere deelnemer </a:t>
            </a:r>
          </a:p>
          <a:p>
            <a:r>
              <a:rPr lang="nl-NL" sz="4000" dirty="0"/>
              <a:t>3. We lachen elkaar niet uit</a:t>
            </a:r>
          </a:p>
          <a:p>
            <a:r>
              <a:rPr lang="nl-NL" sz="4000" dirty="0"/>
              <a:t>4. We oordelen niet over kwaliteit </a:t>
            </a:r>
          </a:p>
        </p:txBody>
      </p:sp>
      <p:pic>
        <p:nvPicPr>
          <p:cNvPr id="2050" name="Picture 2" descr="Afbeeldingsresultaat voor 5 geboden">
            <a:extLst>
              <a:ext uri="{FF2B5EF4-FFF2-40B4-BE49-F238E27FC236}">
                <a16:creationId xmlns:a16="http://schemas.microsoft.com/office/drawing/2014/main" id="{1B1F489B-4397-4895-A21C-05B5684EA9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1" r="6424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61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5C613-1278-4057-8727-0D217DBB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4711" y="-10232"/>
            <a:ext cx="10530840" cy="1499616"/>
          </a:xfrm>
        </p:spPr>
        <p:txBody>
          <a:bodyPr/>
          <a:lstStyle/>
          <a:p>
            <a:r>
              <a:rPr lang="nl-NL" dirty="0"/>
              <a:t>Meerzijdige partijdigheid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FCBDBB-BEFF-4667-9644-EB8E95692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60" y="1448816"/>
            <a:ext cx="11988800" cy="4500880"/>
          </a:xfrm>
        </p:spPr>
        <p:txBody>
          <a:bodyPr>
            <a:noAutofit/>
          </a:bodyPr>
          <a:lstStyle/>
          <a:p>
            <a:r>
              <a:rPr lang="nl-NL" sz="3000" dirty="0"/>
              <a:t>1. Groepjes vormen van minimaal 3 studenten	(opkomstafhankelijk) </a:t>
            </a:r>
          </a:p>
          <a:p>
            <a:r>
              <a:rPr lang="nl-NL" sz="3000" dirty="0"/>
              <a:t>2. Formulier stappenplan lezen (!) </a:t>
            </a:r>
          </a:p>
          <a:p>
            <a:r>
              <a:rPr lang="nl-NL" sz="3000" dirty="0"/>
              <a:t>3. Bepalen of de bedoeling duidelijk is 	</a:t>
            </a:r>
          </a:p>
          <a:p>
            <a:r>
              <a:rPr lang="nl-NL" sz="3000" dirty="0"/>
              <a:t>4. Vragen over rollenspel stellen </a:t>
            </a:r>
          </a:p>
          <a:p>
            <a:r>
              <a:rPr lang="nl-NL" sz="3000" dirty="0"/>
              <a:t>----------------------------------------------------------</a:t>
            </a:r>
          </a:p>
          <a:p>
            <a:r>
              <a:rPr lang="nl-NL" sz="3000" dirty="0"/>
              <a:t>5. </a:t>
            </a:r>
            <a:r>
              <a:rPr lang="nl-NL" sz="3000" u="sng" dirty="0"/>
              <a:t>Gezamenlijk</a:t>
            </a:r>
            <a:r>
              <a:rPr lang="nl-NL" sz="3000" dirty="0"/>
              <a:t> doorlopen 	stap 1 t/m 6</a:t>
            </a:r>
          </a:p>
          <a:p>
            <a:r>
              <a:rPr lang="nl-NL" sz="3000" dirty="0"/>
              <a:t>6. Rollenspel uitvoeren    	stap 7 t/m 9</a:t>
            </a:r>
          </a:p>
          <a:p>
            <a:r>
              <a:rPr lang="nl-NL" sz="3000" dirty="0"/>
              <a:t>----------------------------------------------------------</a:t>
            </a:r>
          </a:p>
          <a:p>
            <a:r>
              <a:rPr lang="nl-NL" sz="3000" dirty="0"/>
              <a:t>7. Klaar 	</a:t>
            </a:r>
            <a:r>
              <a:rPr lang="nl-NL" sz="3000" dirty="0">
                <a:sym typeface="Wingdings" panose="05000000000000000000" pitchFamily="2" charset="2"/>
              </a:rPr>
              <a:t>	 </a:t>
            </a:r>
            <a:r>
              <a:rPr lang="nl-NL" sz="3000" dirty="0"/>
              <a:t>Rollenspel evalueren</a:t>
            </a:r>
          </a:p>
          <a:p>
            <a:endParaRPr lang="nl-NL" sz="3000" dirty="0"/>
          </a:p>
          <a:p>
            <a:endParaRPr lang="nl-NL" sz="3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409C40B-BFD3-4D47-AB2B-117D5004F892}"/>
              </a:ext>
            </a:extLst>
          </p:cNvPr>
          <p:cNvSpPr txBox="1"/>
          <p:nvPr/>
        </p:nvSpPr>
        <p:spPr>
          <a:xfrm>
            <a:off x="8787937" y="31212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5 minuten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9A23B39-2D30-498A-84A6-006537D09CE9}"/>
              </a:ext>
            </a:extLst>
          </p:cNvPr>
          <p:cNvSpPr txBox="1"/>
          <p:nvPr/>
        </p:nvSpPr>
        <p:spPr>
          <a:xfrm>
            <a:off x="8770157" y="50008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25 minuten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A480684-D1F3-4EF5-8610-C5148AD00A47}"/>
              </a:ext>
            </a:extLst>
          </p:cNvPr>
          <p:cNvSpPr txBox="1"/>
          <p:nvPr/>
        </p:nvSpPr>
        <p:spPr>
          <a:xfrm>
            <a:off x="8770156" y="6118423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5 minuten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197712E-966B-4C94-BB8A-1021073AA1F6}"/>
              </a:ext>
            </a:extLst>
          </p:cNvPr>
          <p:cNvSpPr txBox="1"/>
          <p:nvPr/>
        </p:nvSpPr>
        <p:spPr>
          <a:xfrm>
            <a:off x="8770155" y="4312046"/>
            <a:ext cx="50606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/>
              <a:t>(5 minuten)</a:t>
            </a:r>
          </a:p>
        </p:txBody>
      </p:sp>
    </p:spTree>
    <p:extLst>
      <p:ext uri="{BB962C8B-B14F-4D97-AF65-F5344CB8AC3E}">
        <p14:creationId xmlns:p14="http://schemas.microsoft.com/office/powerpoint/2010/main" val="3748566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B57A5-B901-4CCC-8186-ED8A4A45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Zaken om rekening mee te houden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426EACC-76D8-4D32-B1B1-2321738FC2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88712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089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7E2E2-9066-4EF3-A5FA-AB9347922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endParaRPr lang="nl-NL" sz="4000"/>
          </a:p>
        </p:txBody>
      </p:sp>
      <p:cxnSp>
        <p:nvCxnSpPr>
          <p:cNvPr id="14" name="Straight Connector 11">
            <a:extLst>
              <a:ext uri="{FF2B5EF4-FFF2-40B4-BE49-F238E27FC236}">
                <a16:creationId xmlns:a16="http://schemas.microsoft.com/office/drawing/2014/main" id="{93F407EB-DEE0-45A7-8D9C-905C9E848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E3E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D9E85AEF-C1AC-4E4E-9A37-1313E1D67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3133580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pic>
        <p:nvPicPr>
          <p:cNvPr id="16" name="Picture 6" descr="Afbeeldingsresultaat voor how did it go">
            <a:extLst>
              <a:ext uri="{FF2B5EF4-FFF2-40B4-BE49-F238E27FC236}">
                <a16:creationId xmlns:a16="http://schemas.microsoft.com/office/drawing/2014/main" id="{F7A8BE9F-50C4-4F66-BCFB-930324ECE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49" y="694944"/>
            <a:ext cx="5577840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37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807B0-154B-469F-89F4-8C4C2709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E7B205-E7AC-43BF-BA0B-0094E3E94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1826487"/>
            <a:ext cx="4965192" cy="1021554"/>
          </a:xfrm>
        </p:spPr>
        <p:txBody>
          <a:bodyPr>
            <a:normAutofit/>
          </a:bodyPr>
          <a:lstStyle/>
          <a:p>
            <a:r>
              <a:rPr lang="nl-NL" sz="3000" b="1" dirty="0"/>
              <a:t>Terugblik vorige les</a:t>
            </a:r>
          </a:p>
          <a:p>
            <a:endParaRPr lang="nl-NL" sz="3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EC45A-04C8-4E24-9392-383575FF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2662" y="2967788"/>
            <a:ext cx="5665076" cy="3341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Rollenspel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Structuur &amp; </a:t>
            </a:r>
            <a:r>
              <a:rPr lang="nl-NL" sz="3000" dirty="0" err="1"/>
              <a:t>dagstructuur</a:t>
            </a:r>
            <a:endParaRPr lang="nl-NL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Slaap- en waakritme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LSD-methode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Resultaten Menti.com</a:t>
            </a:r>
          </a:p>
          <a:p>
            <a:endParaRPr lang="nl-NL" sz="3000" b="1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7C5D11-DE14-4C78-B847-2B7593139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2682" y="1552660"/>
            <a:ext cx="6201112" cy="1249364"/>
          </a:xfrm>
        </p:spPr>
        <p:txBody>
          <a:bodyPr>
            <a:normAutofit/>
          </a:bodyPr>
          <a:lstStyle/>
          <a:p>
            <a:r>
              <a:rPr lang="nl-NL" sz="3000" b="1" dirty="0"/>
              <a:t>Vandaag</a:t>
            </a:r>
            <a:endParaRPr lang="nl-NL" sz="30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72618C-2DA1-4394-A7F5-D460C3EDF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7738" y="2967788"/>
            <a:ext cx="4754880" cy="37979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Filmpje “</a:t>
            </a:r>
            <a:r>
              <a:rPr lang="nl-NL" sz="3000" dirty="0" err="1"/>
              <a:t>Juanita</a:t>
            </a:r>
            <a:r>
              <a:rPr lang="nl-NL" sz="3000" dirty="0"/>
              <a:t>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“Loon naar werken”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Portfolio-opdrachten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Planning en uitvoeren </a:t>
            </a:r>
            <a:r>
              <a:rPr lang="nl-NL" sz="3000" dirty="0" err="1"/>
              <a:t>opdr</a:t>
            </a:r>
            <a:r>
              <a:rPr lang="nl-NL" sz="30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Vooruitblik volgende week</a:t>
            </a:r>
          </a:p>
        </p:txBody>
      </p:sp>
    </p:spTree>
    <p:extLst>
      <p:ext uri="{BB962C8B-B14F-4D97-AF65-F5344CB8AC3E}">
        <p14:creationId xmlns:p14="http://schemas.microsoft.com/office/powerpoint/2010/main" val="16608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40E9F-E8A3-470F-9B19-73DFA5CE3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Lesdoelen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694ADF-088E-4AE1-B858-A7249716E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9813" y="1814226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1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93BF08-6A75-4DE6-BC5B-146DF0BB6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6433" y="2625581"/>
            <a:ext cx="4754880" cy="3341572"/>
          </a:xfrm>
        </p:spPr>
        <p:txBody>
          <a:bodyPr>
            <a:normAutofit/>
          </a:bodyPr>
          <a:lstStyle/>
          <a:p>
            <a:r>
              <a:rPr lang="nl-NL" sz="2800" dirty="0"/>
              <a:t>Je kunt beargumenteren wat een zinvolle dagbesteding volgens jou precies inhoudt.</a:t>
            </a:r>
          </a:p>
          <a:p>
            <a:endParaRPr lang="nl-NL" sz="2800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7E59CCF-188F-43DE-B602-23B1F5566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58785" y="1853515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2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FA58952-B7EF-438F-B420-B799D258A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637186"/>
            <a:ext cx="4754880" cy="3341572"/>
          </a:xfrm>
        </p:spPr>
        <p:txBody>
          <a:bodyPr>
            <a:normAutofit/>
          </a:bodyPr>
          <a:lstStyle/>
          <a:p>
            <a:r>
              <a:rPr lang="nl-NL" sz="2800" dirty="0"/>
              <a:t>Je kunt uitleggen welke voordelen samenhangen met een ‘goed’ slaap-en waakritme.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458E17A2-CD44-4300-9CED-25C8A21D3266}"/>
              </a:ext>
            </a:extLst>
          </p:cNvPr>
          <p:cNvSpPr txBox="1">
            <a:spLocks/>
          </p:cNvSpPr>
          <p:nvPr/>
        </p:nvSpPr>
        <p:spPr>
          <a:xfrm>
            <a:off x="5141946" y="4593005"/>
            <a:ext cx="4754880" cy="822960"/>
          </a:xfrm>
          <a:prstGeom prst="rect">
            <a:avLst/>
          </a:prstGeom>
        </p:spPr>
        <p:txBody>
          <a:bodyPr vert="horz" lIns="137160" tIns="45720" rIns="13716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2300" b="0" kern="1200" cap="none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/>
              <a:t>Lesdoel</a:t>
            </a:r>
            <a:r>
              <a:rPr lang="nl-NL" dirty="0"/>
              <a:t> 3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1494752-D8B2-4C01-9C1D-6C2F942A1AC1}"/>
              </a:ext>
            </a:extLst>
          </p:cNvPr>
          <p:cNvSpPr txBox="1"/>
          <p:nvPr/>
        </p:nvSpPr>
        <p:spPr>
          <a:xfrm>
            <a:off x="2453746" y="5276796"/>
            <a:ext cx="717939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Je kunt met een voorbeeld verklaren waarom jij jouw dagindeling als zinvol/weinig zinvol beschouwd.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76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Even Wakker worden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/>
              <a:t>Ga met je </a:t>
            </a:r>
            <a:r>
              <a:rPr lang="nl-NL" sz="3000" i="1" dirty="0"/>
              <a:t>telefoon/laptop </a:t>
            </a:r>
            <a:r>
              <a:rPr lang="nl-NL" sz="3000" dirty="0"/>
              <a:t>naar</a:t>
            </a:r>
          </a:p>
          <a:p>
            <a:pPr marL="0" indent="0" algn="ctr">
              <a:buNone/>
            </a:pPr>
            <a:r>
              <a:rPr lang="nl-NL" sz="3000" dirty="0"/>
              <a:t> </a:t>
            </a:r>
            <a:r>
              <a:rPr lang="nl-NL" sz="4000" b="1" dirty="0"/>
              <a:t>Menti.com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000" dirty="0"/>
              <a:t>En gebruik code</a:t>
            </a:r>
          </a:p>
          <a:p>
            <a:pPr marL="0" indent="0" algn="ctr">
              <a:buNone/>
            </a:pPr>
            <a:r>
              <a:rPr lang="nl-NL" sz="4000" b="1" dirty="0"/>
              <a:t>57 30 22</a:t>
            </a:r>
          </a:p>
          <a:p>
            <a:pPr marL="0" indent="0" algn="ctr">
              <a:buNone/>
            </a:pPr>
            <a:endParaRPr lang="nl-NL" sz="4000" b="1" dirty="0"/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436AAEE-A1FB-46AE-85C1-BF66EA41ED94}"/>
              </a:ext>
            </a:extLst>
          </p:cNvPr>
          <p:cNvSpPr txBox="1"/>
          <p:nvPr/>
        </p:nvSpPr>
        <p:spPr>
          <a:xfrm>
            <a:off x="8618635" y="4310422"/>
            <a:ext cx="20335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0404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https://www.mentimeter.com/s/5339a9e736553989967b321fc42031da/cd42b379b031/edit</a:t>
            </a:r>
            <a:r>
              <a:rPr lang="nl-NL" dirty="0">
                <a:solidFill>
                  <a:srgbClr val="40404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1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9B256-FD72-4092-86CF-B3441B9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-1637"/>
            <a:ext cx="9720072" cy="1499616"/>
          </a:xfrm>
        </p:spPr>
        <p:txBody>
          <a:bodyPr/>
          <a:lstStyle/>
          <a:p>
            <a:pPr algn="ctr"/>
            <a:r>
              <a:rPr lang="nl-NL" dirty="0" err="1"/>
              <a:t>daginvulling</a:t>
            </a:r>
            <a:r>
              <a:rPr lang="nl-NL" dirty="0"/>
              <a:t> </a:t>
            </a:r>
            <a:r>
              <a:rPr lang="nl-NL" dirty="0" err="1"/>
              <a:t>Juanita</a:t>
            </a:r>
            <a:r>
              <a:rPr lang="nl-NL" dirty="0"/>
              <a:t> </a:t>
            </a:r>
          </a:p>
        </p:txBody>
      </p:sp>
      <p:pic>
        <p:nvPicPr>
          <p:cNvPr id="4" name="Onlinemedia 3" title="Junita&amp;#39;s routine | Tygo in de GHB">
            <a:hlinkClick r:id="" action="ppaction://media"/>
            <a:extLst>
              <a:ext uri="{FF2B5EF4-FFF2-40B4-BE49-F238E27FC236}">
                <a16:creationId xmlns:a16="http://schemas.microsoft.com/office/drawing/2014/main" id="{10B756F0-C346-4FE0-AC5E-961B9D460BB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63154" y="1308548"/>
            <a:ext cx="9865692" cy="554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3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7198" y="2083728"/>
            <a:ext cx="8948139" cy="4826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1. Lees de vragen individueel en denk na over ´jouw´ antwoord…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3 minuten stilte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2. Bespreek in duo´s de bedachte antwoorden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3 minuten overleg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3. Bedenk samen een antwoord op de vragen en schrijf   </a:t>
            </a:r>
            <a:r>
              <a:rPr lang="nl-NL" sz="2900" b="1" dirty="0">
                <a:solidFill>
                  <a:srgbClr val="404040"/>
                </a:solidFill>
              </a:rPr>
              <a:t>d </a:t>
            </a:r>
            <a:r>
              <a:rPr lang="nl-NL" sz="2900" b="1" dirty="0">
                <a:solidFill>
                  <a:srgbClr val="FFFFFF"/>
                </a:solidFill>
              </a:rPr>
              <a:t> deze op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3 minuten overleg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641653" y="656374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Duo-Vragen </a:t>
            </a:r>
            <a:r>
              <a:rPr lang="nl-NL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juanita</a:t>
            </a:r>
            <a:endParaRPr lang="nl-NL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C1E44A3-D815-49A6-9F50-59E2F31D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32" name="Picture 8" descr="Gerelateerde afbeelding">
            <a:extLst>
              <a:ext uri="{FF2B5EF4-FFF2-40B4-BE49-F238E27FC236}">
                <a16:creationId xmlns:a16="http://schemas.microsoft.com/office/drawing/2014/main" id="{ED659FD3-76C2-4ECD-8C7F-14385794D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1" y="1623251"/>
            <a:ext cx="285750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erelateerde afbeelding">
            <a:extLst>
              <a:ext uri="{FF2B5EF4-FFF2-40B4-BE49-F238E27FC236}">
                <a16:creationId xmlns:a16="http://schemas.microsoft.com/office/drawing/2014/main" id="{1B1197EA-290E-4673-B8EF-067CDA8E1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8" y="4142492"/>
            <a:ext cx="1930400" cy="175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9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1" y="2250086"/>
            <a:ext cx="9065421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Te verdienen door </a:t>
            </a:r>
            <a:r>
              <a:rPr lang="nl-NL" sz="2600" u="sng" dirty="0">
                <a:solidFill>
                  <a:srgbClr val="FFFFFF"/>
                </a:solidFill>
              </a:rPr>
              <a:t>alle</a:t>
            </a:r>
            <a:r>
              <a:rPr lang="nl-NL" sz="2600" dirty="0">
                <a:solidFill>
                  <a:srgbClr val="FFFFFF"/>
                </a:solidFill>
              </a:rPr>
              <a:t> opdrachten te maken</a:t>
            </a:r>
          </a:p>
          <a:p>
            <a:pPr marL="0" indent="0">
              <a:buNone/>
            </a:pPr>
            <a:endParaRPr lang="nl-NL" sz="26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Opdrachten VW-thema 8</a:t>
            </a:r>
            <a:r>
              <a:rPr lang="nl-NL" sz="2600" dirty="0">
                <a:solidFill>
                  <a:srgbClr val="FFFFFF"/>
                </a:solidFill>
              </a:rPr>
              <a:t> </a:t>
            </a:r>
            <a:r>
              <a:rPr lang="nl-NL" b="1" dirty="0"/>
              <a:t>			</a:t>
            </a: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Opdrachten VW-thema 11</a:t>
            </a:r>
          </a:p>
          <a:p>
            <a:pPr marL="0" indent="0">
              <a:buNone/>
            </a:pPr>
            <a:r>
              <a:rPr lang="nl-NL" sz="2600" b="1" u="sng" dirty="0">
                <a:solidFill>
                  <a:srgbClr val="FFFFFF"/>
                </a:solidFill>
              </a:rPr>
              <a:t>Portfolio-opdrachten</a:t>
            </a:r>
            <a:r>
              <a:rPr lang="nl-NL" sz="2600" b="1" dirty="0">
                <a:solidFill>
                  <a:srgbClr val="FFFFFF"/>
                </a:solidFill>
              </a:rPr>
              <a:t> 1 + 2 + 3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                  +</a:t>
            </a:r>
          </a:p>
          <a:p>
            <a:pPr marL="0" indent="0">
              <a:buNone/>
            </a:pPr>
            <a:r>
              <a:rPr lang="nl-NL" sz="2600" b="1" u="sng" dirty="0">
                <a:solidFill>
                  <a:srgbClr val="FFFFFF"/>
                </a:solidFill>
              </a:rPr>
              <a:t>Portfolio-opdrachten</a:t>
            </a:r>
            <a:r>
              <a:rPr lang="nl-NL" sz="2600" b="1" dirty="0">
                <a:solidFill>
                  <a:srgbClr val="FFFFFF"/>
                </a:solidFill>
              </a:rPr>
              <a:t> 4 + </a:t>
            </a:r>
            <a:r>
              <a:rPr lang="nl-NL" sz="2600" b="1" u="sng" dirty="0">
                <a:solidFill>
                  <a:srgbClr val="FFFFFF"/>
                </a:solidFill>
              </a:rPr>
              <a:t>5</a:t>
            </a:r>
            <a:r>
              <a:rPr lang="nl-NL" sz="2600" b="1" dirty="0">
                <a:solidFill>
                  <a:srgbClr val="FFFFFF"/>
                </a:solidFill>
              </a:rPr>
              <a:t>*</a:t>
            </a:r>
            <a:r>
              <a:rPr lang="nl-NL" sz="2600" b="1" u="sng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356199" y="869112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rgbClr val="FFFFFF"/>
                </a:solidFill>
              </a:rPr>
              <a:t>T.v.d.t. </a:t>
            </a:r>
          </a:p>
          <a:p>
            <a:pPr algn="ctr"/>
            <a:r>
              <a:rPr lang="nl-NL" sz="5400" dirty="0">
                <a:solidFill>
                  <a:srgbClr val="FFFFFF"/>
                </a:solidFill>
              </a:rPr>
              <a:t> +</a:t>
            </a:r>
          </a:p>
          <a:p>
            <a:pPr algn="ctr"/>
            <a:r>
              <a:rPr lang="nl-NL" sz="5400" dirty="0">
                <a:solidFill>
                  <a:srgbClr val="FFFFFF"/>
                </a:solidFill>
              </a:rPr>
              <a:t>“Loon naar werken”</a:t>
            </a:r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5293D4FE-1274-475A-8B0F-F5F61C2638EF}"/>
              </a:ext>
            </a:extLst>
          </p:cNvPr>
          <p:cNvSpPr/>
          <p:nvPr/>
        </p:nvSpPr>
        <p:spPr>
          <a:xfrm>
            <a:off x="7507226" y="3529467"/>
            <a:ext cx="1437090" cy="72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648311C-4F05-4FCC-A5B2-5C4C0A8B3895}"/>
              </a:ext>
            </a:extLst>
          </p:cNvPr>
          <p:cNvSpPr txBox="1"/>
          <p:nvPr/>
        </p:nvSpPr>
        <p:spPr>
          <a:xfrm>
            <a:off x="9145646" y="3441684"/>
            <a:ext cx="28108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u="sng" dirty="0"/>
              <a:t>Basiseis</a:t>
            </a:r>
          </a:p>
          <a:p>
            <a:pPr algn="ctr"/>
            <a:r>
              <a:rPr lang="nl-NL" sz="2800" b="1" dirty="0"/>
              <a:t>“</a:t>
            </a:r>
            <a:r>
              <a:rPr lang="nl-NL" sz="2800" b="1" u="sng" dirty="0"/>
              <a:t>T</a:t>
            </a:r>
            <a:r>
              <a:rPr lang="nl-NL" sz="2800" b="1" dirty="0"/>
              <a:t>icket </a:t>
            </a:r>
            <a:r>
              <a:rPr lang="nl-NL" sz="2800" b="1" u="sng" dirty="0"/>
              <a:t>v</a:t>
            </a:r>
            <a:r>
              <a:rPr lang="nl-NL" sz="2800" b="1" dirty="0"/>
              <a:t>oor </a:t>
            </a:r>
            <a:r>
              <a:rPr lang="nl-NL" sz="2800" b="1" u="sng" dirty="0"/>
              <a:t>d</a:t>
            </a:r>
            <a:r>
              <a:rPr lang="nl-NL" sz="2800" b="1" dirty="0"/>
              <a:t>e </a:t>
            </a:r>
            <a:r>
              <a:rPr lang="nl-NL" sz="2800" b="1" u="sng" dirty="0"/>
              <a:t>t</a:t>
            </a:r>
            <a:r>
              <a:rPr lang="nl-NL" sz="2800" b="1" dirty="0"/>
              <a:t>oets”</a:t>
            </a:r>
          </a:p>
          <a:p>
            <a:pPr algn="ctr"/>
            <a:endParaRPr lang="nl-NL" sz="2800" b="1" dirty="0"/>
          </a:p>
          <a:p>
            <a:pPr algn="ctr"/>
            <a:r>
              <a:rPr lang="nl-NL" sz="2800" b="1" dirty="0"/>
              <a:t>Bonuspunt toets</a:t>
            </a:r>
          </a:p>
          <a:p>
            <a:pPr algn="ctr"/>
            <a:r>
              <a:rPr lang="nl-NL" sz="2800" b="1" dirty="0"/>
              <a:t>+0,5</a:t>
            </a:r>
          </a:p>
        </p:txBody>
      </p:sp>
      <p:sp>
        <p:nvSpPr>
          <p:cNvPr id="17" name="Pijl: rechts 16">
            <a:extLst>
              <a:ext uri="{FF2B5EF4-FFF2-40B4-BE49-F238E27FC236}">
                <a16:creationId xmlns:a16="http://schemas.microsoft.com/office/drawing/2014/main" id="{025841D5-1992-4D83-8353-FF9D2D8EDBDF}"/>
              </a:ext>
            </a:extLst>
          </p:cNvPr>
          <p:cNvSpPr/>
          <p:nvPr/>
        </p:nvSpPr>
        <p:spPr>
          <a:xfrm>
            <a:off x="7550098" y="5266512"/>
            <a:ext cx="1437090" cy="722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4" name="Picture 6" descr="Afbeeldingsresultaat voor earn">
            <a:extLst>
              <a:ext uri="{FF2B5EF4-FFF2-40B4-BE49-F238E27FC236}">
                <a16:creationId xmlns:a16="http://schemas.microsoft.com/office/drawing/2014/main" id="{5AC53499-161C-4F9E-A885-200568A9A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76" y="926567"/>
            <a:ext cx="2016686" cy="99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Gerelateerde afbeelding">
            <a:extLst>
              <a:ext uri="{FF2B5EF4-FFF2-40B4-BE49-F238E27FC236}">
                <a16:creationId xmlns:a16="http://schemas.microsoft.com/office/drawing/2014/main" id="{E1638293-60E8-483F-AB28-692747345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94" y="3850854"/>
            <a:ext cx="238125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6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12DF3-0B12-4752-ADB4-6CA52C446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dirty="0"/>
              <a:t>Portfolio Uiterlijk Inleveren </a:t>
            </a:r>
            <a:r>
              <a:rPr lang="nl-NL"/>
              <a:t>op 9 </a:t>
            </a:r>
            <a:r>
              <a:rPr lang="nl-NL" dirty="0"/>
              <a:t>april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9DA411-8B7D-42A0-A96D-DE6BDFE20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000" b="1" dirty="0">
                <a:solidFill>
                  <a:srgbClr val="FFFFFF"/>
                </a:solidFill>
              </a:rPr>
              <a:t>Ticket voor de toets</a:t>
            </a:r>
            <a:endParaRPr lang="nl-NL" sz="3000" dirty="0">
              <a:solidFill>
                <a:srgbClr val="FFFFFF"/>
              </a:solidFill>
            </a:endParaRPr>
          </a:p>
          <a:p>
            <a:r>
              <a:rPr lang="nl-NL" sz="3000" dirty="0">
                <a:solidFill>
                  <a:srgbClr val="FFFFFF"/>
                </a:solidFill>
              </a:rPr>
              <a:t>Thema 8 VW-opdrachten:</a:t>
            </a:r>
            <a:r>
              <a:rPr lang="nl-NL" sz="3000" b="1" dirty="0">
                <a:solidFill>
                  <a:srgbClr val="FFFFFF"/>
                </a:solidFill>
              </a:rPr>
              <a:t> 	</a:t>
            </a:r>
            <a:r>
              <a:rPr lang="nl-NL" sz="2600" b="1" dirty="0">
                <a:solidFill>
                  <a:srgbClr val="FFFFFF"/>
                </a:solidFill>
              </a:rPr>
              <a:t>	 </a:t>
            </a:r>
            <a:r>
              <a:rPr lang="nl-NL" sz="3000" b="1" dirty="0"/>
              <a:t>3, 4, 5, 6, 9, + 13</a:t>
            </a:r>
          </a:p>
          <a:p>
            <a:r>
              <a:rPr lang="nl-NL" sz="3000" dirty="0"/>
              <a:t>Thema 11 VW-opdrachten		 </a:t>
            </a:r>
            <a:r>
              <a:rPr lang="nl-NL" sz="3000" b="1" dirty="0"/>
              <a:t>2 + 4</a:t>
            </a:r>
          </a:p>
          <a:p>
            <a:r>
              <a:rPr lang="nl-NL" sz="3000" dirty="0"/>
              <a:t>Portfolio-opdrachten 			 </a:t>
            </a:r>
            <a:r>
              <a:rPr lang="nl-NL" sz="3000" b="1" dirty="0"/>
              <a:t>1, 2 + 3</a:t>
            </a:r>
          </a:p>
          <a:p>
            <a:endParaRPr lang="nl-NL" sz="3000" b="1" dirty="0"/>
          </a:p>
          <a:p>
            <a:r>
              <a:rPr lang="nl-NL" sz="3000" b="1" dirty="0"/>
              <a:t>Voor 0,5 bonuspunt</a:t>
            </a:r>
          </a:p>
          <a:p>
            <a:r>
              <a:rPr lang="nl-NL" sz="3000" dirty="0"/>
              <a:t>Portfolio-opdrachten	</a:t>
            </a:r>
            <a:r>
              <a:rPr lang="nl-NL" sz="3000" b="1" dirty="0"/>
              <a:t>		 4 + 5</a:t>
            </a:r>
          </a:p>
          <a:p>
            <a:endParaRPr lang="nl-NL" sz="3000" b="1" dirty="0"/>
          </a:p>
        </p:txBody>
      </p:sp>
    </p:spTree>
    <p:extLst>
      <p:ext uri="{BB962C8B-B14F-4D97-AF65-F5344CB8AC3E}">
        <p14:creationId xmlns:p14="http://schemas.microsoft.com/office/powerpoint/2010/main" val="124592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692B16-CDCD-481C-B953-DE7232C72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‘check’ Opdrachtportfolio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dirty="0">
                <a:solidFill>
                  <a:srgbClr val="FFFFFF"/>
                </a:solidFill>
              </a:rPr>
              <a:t>Wat:</a:t>
            </a:r>
            <a:r>
              <a:rPr lang="nl-NL" sz="2800" dirty="0">
                <a:solidFill>
                  <a:srgbClr val="FFFFFF"/>
                </a:solidFill>
              </a:rPr>
              <a:t>		 </a:t>
            </a:r>
            <a:r>
              <a:rPr lang="nl-NL" sz="2800" u="sng" dirty="0">
                <a:solidFill>
                  <a:srgbClr val="FFFFFF"/>
                </a:solidFill>
                <a:sym typeface="Wingdings" panose="05000000000000000000" pitchFamily="2" charset="2"/>
              </a:rPr>
              <a:t>Check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 in hoeverre </a:t>
            </a:r>
            <a:r>
              <a:rPr lang="nl-NL" sz="2800" i="1" dirty="0">
                <a:solidFill>
                  <a:srgbClr val="FFFFFF"/>
                </a:solidFill>
                <a:sym typeface="Wingdings" panose="05000000000000000000" pitchFamily="2" charset="2"/>
              </a:rPr>
              <a:t>de opzet 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portfolio</a:t>
            </a:r>
            <a:r>
              <a:rPr lang="nl-NL" sz="2800" dirty="0">
                <a:solidFill>
                  <a:srgbClr val="FFFFFF"/>
                </a:solidFill>
              </a:rPr>
              <a:t> duidelijk is</a:t>
            </a:r>
          </a:p>
          <a:p>
            <a:pPr marL="0" indent="0">
              <a:buNone/>
            </a:pPr>
            <a:r>
              <a:rPr lang="nl-NL" sz="3600" dirty="0">
                <a:solidFill>
                  <a:srgbClr val="FFFFFF"/>
                </a:solidFill>
              </a:rPr>
              <a:t>Hoe </a:t>
            </a:r>
            <a:r>
              <a:rPr lang="nl-NL" sz="2800" dirty="0">
                <a:solidFill>
                  <a:srgbClr val="FFFFFF"/>
                </a:solidFill>
              </a:rPr>
              <a:t>		 </a:t>
            </a:r>
            <a:r>
              <a:rPr lang="nl-NL" sz="2800" u="sng" dirty="0">
                <a:solidFill>
                  <a:srgbClr val="FFFFFF"/>
                </a:solidFill>
              </a:rPr>
              <a:t>Lees</a:t>
            </a:r>
            <a:r>
              <a:rPr lang="nl-NL" sz="2800" dirty="0">
                <a:solidFill>
                  <a:srgbClr val="FFFFFF"/>
                </a:solidFill>
              </a:rPr>
              <a:t> de opdrachten 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 Noteer/onthoudt vragen</a:t>
            </a:r>
            <a:endParaRPr lang="nl-NL" sz="2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3600" dirty="0">
                <a:solidFill>
                  <a:srgbClr val="FFFFFF"/>
                </a:solidFill>
              </a:rPr>
              <a:t>Hulp:	</a:t>
            </a:r>
            <a:r>
              <a:rPr lang="nl-NL" sz="2800" dirty="0">
                <a:solidFill>
                  <a:srgbClr val="FFFFFF"/>
                </a:solidFill>
              </a:rPr>
              <a:t> Overleg </a:t>
            </a:r>
            <a:r>
              <a:rPr lang="nl-NL" sz="2800" u="sng" dirty="0">
                <a:solidFill>
                  <a:srgbClr val="FFFFFF"/>
                </a:solidFill>
              </a:rPr>
              <a:t>in duo’s</a:t>
            </a:r>
            <a:r>
              <a:rPr lang="nl-NL" sz="2800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3600" dirty="0">
                <a:solidFill>
                  <a:srgbClr val="FFFFFF"/>
                </a:solidFill>
              </a:rPr>
              <a:t>Uitkomst:</a:t>
            </a:r>
            <a:r>
              <a:rPr lang="nl-NL" sz="2800" dirty="0">
                <a:solidFill>
                  <a:srgbClr val="FFFFFF"/>
                </a:solidFill>
              </a:rPr>
              <a:t>	 </a:t>
            </a:r>
            <a:r>
              <a:rPr lang="nl-NL" sz="2800" u="sng" dirty="0">
                <a:solidFill>
                  <a:srgbClr val="FFFFFF"/>
                </a:solidFill>
              </a:rPr>
              <a:t>Opzet </a:t>
            </a:r>
            <a:r>
              <a:rPr lang="nl-NL" sz="2800" dirty="0">
                <a:solidFill>
                  <a:srgbClr val="FFFFFF"/>
                </a:solidFill>
              </a:rPr>
              <a:t>opdrachtportfolio is </a:t>
            </a:r>
            <a:r>
              <a:rPr lang="nl-NL" sz="2800" u="sng" dirty="0">
                <a:solidFill>
                  <a:srgbClr val="FFFFFF"/>
                </a:solidFill>
              </a:rPr>
              <a:t>duidelijk geworden</a:t>
            </a:r>
          </a:p>
          <a:p>
            <a:pPr marL="0" indent="0">
              <a:buNone/>
            </a:pPr>
            <a:r>
              <a:rPr lang="nl-NL" sz="3600" dirty="0">
                <a:solidFill>
                  <a:srgbClr val="FFFFFF"/>
                </a:solidFill>
              </a:rPr>
              <a:t>Klaar:  	</a:t>
            </a:r>
            <a:r>
              <a:rPr lang="nl-NL" sz="2800" dirty="0">
                <a:solidFill>
                  <a:srgbClr val="FFFFFF"/>
                </a:solidFill>
              </a:rPr>
              <a:t> </a:t>
            </a:r>
            <a:r>
              <a:rPr lang="nl-NL" sz="2800" u="sng" dirty="0">
                <a:solidFill>
                  <a:srgbClr val="FFFFFF"/>
                </a:solidFill>
              </a:rPr>
              <a:t>Checken</a:t>
            </a:r>
            <a:r>
              <a:rPr lang="nl-NL" sz="2800" dirty="0">
                <a:solidFill>
                  <a:srgbClr val="FFFFFF"/>
                </a:solidFill>
              </a:rPr>
              <a:t> welke VW-opdrachten je nog moet maken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		 Menti.com 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 Code 			   </a:t>
            </a:r>
            <a:r>
              <a:rPr lang="nl-NL" sz="3600" b="1" dirty="0">
                <a:solidFill>
                  <a:srgbClr val="FFFFFF"/>
                </a:solidFill>
                <a:sym typeface="Wingdings" panose="05000000000000000000" pitchFamily="2" charset="2"/>
              </a:rPr>
              <a:t>96 38 83</a:t>
            </a:r>
          </a:p>
          <a:p>
            <a:pPr marL="0" indent="0">
              <a:buNone/>
            </a:pPr>
            <a:r>
              <a:rPr lang="nl-NL" sz="3600" dirty="0">
                <a:solidFill>
                  <a:srgbClr val="FFFFFF"/>
                </a:solidFill>
              </a:rPr>
              <a:t>Tijd	</a:t>
            </a:r>
            <a:r>
              <a:rPr lang="nl-NL" sz="3600" dirty="0">
                <a:solidFill>
                  <a:srgbClr val="FFFFFF"/>
                </a:solidFill>
                <a:sym typeface="Wingdings" panose="05000000000000000000" pitchFamily="2" charset="2"/>
              </a:rPr>
              <a:t>	</a:t>
            </a:r>
            <a:r>
              <a:rPr lang="nl-NL" sz="2800" dirty="0">
                <a:solidFill>
                  <a:srgbClr val="FFFFFF"/>
                </a:solidFill>
              </a:rPr>
              <a:t> 10 minuten incl. klassikale behandeling</a:t>
            </a:r>
          </a:p>
        </p:txBody>
      </p:sp>
    </p:spTree>
    <p:extLst>
      <p:ext uri="{BB962C8B-B14F-4D97-AF65-F5344CB8AC3E}">
        <p14:creationId xmlns:p14="http://schemas.microsoft.com/office/powerpoint/2010/main" val="425433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Breedbeeld</PresentationFormat>
  <Paragraphs>137</Paragraphs>
  <Slides>19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Tw Cen MT</vt:lpstr>
      <vt:lpstr>Tw Cen MT Condensed</vt:lpstr>
      <vt:lpstr>Wingdings</vt:lpstr>
      <vt:lpstr>Wingdings 3</vt:lpstr>
      <vt:lpstr>Integraal</vt:lpstr>
      <vt:lpstr>Regie voeren Thema 11</vt:lpstr>
      <vt:lpstr>Programma</vt:lpstr>
      <vt:lpstr>Lesdoelen</vt:lpstr>
      <vt:lpstr>Even Wakker worden</vt:lpstr>
      <vt:lpstr>daginvulling Juanita </vt:lpstr>
      <vt:lpstr>PowerPoint-presentatie</vt:lpstr>
      <vt:lpstr>PowerPoint-presentatie</vt:lpstr>
      <vt:lpstr>Portfolio Uiterlijk Inleveren op 9 april</vt:lpstr>
      <vt:lpstr>‘check’ Opdrachtportfolio </vt:lpstr>
      <vt:lpstr>Aan de slag</vt:lpstr>
      <vt:lpstr>Feedback  of ?</vt:lpstr>
      <vt:lpstr>Vooruitblik</vt:lpstr>
      <vt:lpstr>              Weekend-        Dag-                                Besteding</vt:lpstr>
      <vt:lpstr>Denk na over de stelling </vt:lpstr>
      <vt:lpstr>Belangrijke gespreksstadia </vt:lpstr>
      <vt:lpstr>De 4 geboden tijdens het rollenspel</vt:lpstr>
      <vt:lpstr>Meerzijdige partijdigheid</vt:lpstr>
      <vt:lpstr>Zaken om rekening mee te houden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34</cp:revision>
  <dcterms:created xsi:type="dcterms:W3CDTF">2019-03-04T19:24:31Z</dcterms:created>
  <dcterms:modified xsi:type="dcterms:W3CDTF">2019-03-18T21:58:45Z</dcterms:modified>
</cp:coreProperties>
</file>