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6" r:id="rId8"/>
    <p:sldId id="260" r:id="rId9"/>
    <p:sldId id="263" r:id="rId10"/>
    <p:sldId id="265" r:id="rId11"/>
    <p:sldId id="26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hea Houtkruijer" initials="RH" lastIdx="0" clrIdx="0">
    <p:extLst>
      <p:ext uri="{19B8F6BF-5375-455C-9EA6-DF929625EA0E}">
        <p15:presenceInfo xmlns:p15="http://schemas.microsoft.com/office/powerpoint/2012/main" userId="S-1-5-21-988299426-728374078-612134452-827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3/5/2019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2.wdp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9">
            <a:extLst>
              <a:ext uri="{FF2B5EF4-FFF2-40B4-BE49-F238E27FC236}">
                <a16:creationId xmlns:a16="http://schemas.microsoft.com/office/drawing/2014/main" id="{0E2D3DCD-4716-40AA-90C0-6F2F9F116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7620" y="-1"/>
            <a:ext cx="12207240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Afbeelding 4" descr="Afbeelding met persoon, zitten, lucht&#10;&#10;Beschrijving is gegenereerd met hoge betrouwbaarheid">
            <a:extLst>
              <a:ext uri="{FF2B5EF4-FFF2-40B4-BE49-F238E27FC236}">
                <a16:creationId xmlns:a16="http://schemas.microsoft.com/office/drawing/2014/main" id="{B0FA8F4D-2CAF-4970-9FB5-1C8785ADF4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127"/>
          <a:stretch/>
        </p:blipFill>
        <p:spPr>
          <a:xfrm>
            <a:off x="20" y="10"/>
            <a:ext cx="12191980" cy="6857989"/>
          </a:xfrm>
          <a:prstGeom prst="rect">
            <a:avLst/>
          </a:prstGeom>
        </p:spPr>
      </p:pic>
      <p:sp>
        <p:nvSpPr>
          <p:cNvPr id="18" name="Rectangle 11">
            <a:extLst>
              <a:ext uri="{FF2B5EF4-FFF2-40B4-BE49-F238E27FC236}">
                <a16:creationId xmlns:a16="http://schemas.microsoft.com/office/drawing/2014/main" id="{037BACED-9574-4AAE-9D04-5100308350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57366"/>
            <a:ext cx="12192000" cy="2610465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115F6A9-85A8-4C7D-95E2-233D66BE70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1560" y="4355692"/>
            <a:ext cx="9085940" cy="1472224"/>
          </a:xfrm>
        </p:spPr>
        <p:txBody>
          <a:bodyPr anchor="b">
            <a:normAutofit/>
          </a:bodyPr>
          <a:lstStyle/>
          <a:p>
            <a:r>
              <a:rPr lang="nl-NL" sz="7400"/>
              <a:t>Buikpijn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F914A5F-09F4-400D-A0A7-CD20063C47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5908302"/>
            <a:ext cx="9052560" cy="364482"/>
          </a:xfrm>
        </p:spPr>
        <p:txBody>
          <a:bodyPr>
            <a:normAutofit lnSpcReduction="10000"/>
          </a:bodyPr>
          <a:lstStyle/>
          <a:p>
            <a:endParaRPr lang="nl-NL"/>
          </a:p>
        </p:txBody>
      </p:sp>
      <p:grpSp>
        <p:nvGrpSpPr>
          <p:cNvPr id="19" name="Group 13">
            <a:extLst>
              <a:ext uri="{FF2B5EF4-FFF2-40B4-BE49-F238E27FC236}">
                <a16:creationId xmlns:a16="http://schemas.microsoft.com/office/drawing/2014/main" id="{FA08BC01-A289-44B6-9133-2814052F97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45590" y="5111496"/>
            <a:ext cx="1080904" cy="1080902"/>
            <a:chOff x="9685338" y="4460675"/>
            <a:chExt cx="1080904" cy="1080902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A9CD65F9-B9FF-4981-AB43-F25748584E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782EC907-6C80-4890-9ECB-3019DBC4DF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51182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DA90C30-B990-4CCA-B584-40F864DA3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54527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4B1917A-4362-48A8-ADC9-12A7B5EAC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280" y="484632"/>
            <a:ext cx="6743844" cy="1609344"/>
          </a:xfrm>
        </p:spPr>
        <p:txBody>
          <a:bodyPr>
            <a:normAutofit/>
          </a:bodyPr>
          <a:lstStyle/>
          <a:p>
            <a:r>
              <a:rPr lang="nl-NL" sz="4800"/>
              <a:t>Acute buik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D907214-0EFC-499A-B7DC-02047E78B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279" y="2121408"/>
            <a:ext cx="6743845" cy="40507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500" dirty="0"/>
              <a:t>Galblaasontsteking, afsluiting galwegen, galblaasperforatie ( peritonitis)</a:t>
            </a:r>
          </a:p>
          <a:p>
            <a:pPr marL="0" indent="0">
              <a:buNone/>
            </a:pPr>
            <a:r>
              <a:rPr lang="nl-NL" sz="1500" dirty="0"/>
              <a:t>Mogelijke oorzaak galstenen (cholelithiasis)</a:t>
            </a:r>
          </a:p>
          <a:p>
            <a:pPr marL="0" indent="0">
              <a:buNone/>
            </a:pPr>
            <a:endParaRPr lang="nl-NL" sz="1500" dirty="0"/>
          </a:p>
          <a:p>
            <a:pPr marL="0" indent="0">
              <a:buNone/>
            </a:pPr>
            <a:r>
              <a:rPr lang="nl-NL" sz="1500" dirty="0"/>
              <a:t>Symptomen: </a:t>
            </a:r>
          </a:p>
          <a:p>
            <a:r>
              <a:rPr lang="nl-NL" sz="1500" dirty="0"/>
              <a:t>Plotselinge, hevige pijn in rechter bovenbuik, hoge koorts, braken</a:t>
            </a:r>
          </a:p>
          <a:p>
            <a:r>
              <a:rPr lang="nl-NL" sz="1500" dirty="0"/>
              <a:t>Uitstraling naar rug en of schouder(s)</a:t>
            </a:r>
          </a:p>
          <a:p>
            <a:r>
              <a:rPr lang="nl-NL" sz="1500" dirty="0"/>
              <a:t>Of pijn  in aanvallen, bewegingsdrang (koliekpijn &gt; bij stenen)</a:t>
            </a:r>
          </a:p>
          <a:p>
            <a:r>
              <a:rPr lang="nl-NL" sz="1500" dirty="0"/>
              <a:t>Misselijk en braken</a:t>
            </a:r>
          </a:p>
          <a:p>
            <a:r>
              <a:rPr lang="nl-NL" sz="1500" dirty="0"/>
              <a:t>Diarree</a:t>
            </a:r>
          </a:p>
          <a:p>
            <a:r>
              <a:rPr lang="nl-NL" sz="1500" dirty="0"/>
              <a:t>Ontkleurde ontlasting</a:t>
            </a:r>
          </a:p>
          <a:p>
            <a:r>
              <a:rPr lang="nl-NL" sz="1500" dirty="0"/>
              <a:t>Pijn neemt toe na eten</a:t>
            </a:r>
          </a:p>
          <a:p>
            <a:pPr marL="0" indent="0">
              <a:buNone/>
            </a:pPr>
            <a:endParaRPr lang="nl-NL" sz="1500" dirty="0"/>
          </a:p>
        </p:txBody>
      </p:sp>
      <p:pic>
        <p:nvPicPr>
          <p:cNvPr id="3074" name="Picture 2" descr="Afbeeldingsresultaat voor galblaas">
            <a:extLst>
              <a:ext uri="{FF2B5EF4-FFF2-40B4-BE49-F238E27FC236}">
                <a16:creationId xmlns:a16="http://schemas.microsoft.com/office/drawing/2014/main" id="{24A76A27-B6CC-4C37-A3B0-1E9699C7FF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3460" y="2034624"/>
            <a:ext cx="3369177" cy="2491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3" name="Group 72">
            <a:extLst>
              <a:ext uri="{FF2B5EF4-FFF2-40B4-BE49-F238E27FC236}">
                <a16:creationId xmlns:a16="http://schemas.microsoft.com/office/drawing/2014/main" id="{D060B936-2771-48DC-842C-14EE9318E3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DB4EC8B4-4BB2-45C2-A68A-28E36AC10E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1431D296-F8F1-41C3-A211-E83E243C51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4237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62E11DD-B54B-4751-9C17-39DAF9EF4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C93BCF4-5988-4E7B-9B9C-ED872296C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280" y="484632"/>
            <a:ext cx="6743844" cy="1609344"/>
          </a:xfrm>
        </p:spPr>
        <p:txBody>
          <a:bodyPr>
            <a:normAutofit/>
          </a:bodyPr>
          <a:lstStyle/>
          <a:p>
            <a:r>
              <a:rPr lang="nl-NL" sz="4800"/>
              <a:t>buikpijn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545FAE-8986-4F14-86EC-B24E37903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279" y="2121408"/>
            <a:ext cx="6743845" cy="4050792"/>
          </a:xfrm>
        </p:spPr>
        <p:txBody>
          <a:bodyPr>
            <a:normAutofit/>
          </a:bodyPr>
          <a:lstStyle/>
          <a:p>
            <a:r>
              <a:rPr lang="nl-NL" sz="1800" dirty="0"/>
              <a:t>Ernst van de buikpijn bepalen met behulp van pijnladder</a:t>
            </a:r>
          </a:p>
          <a:p>
            <a:r>
              <a:rPr lang="nl-NL" sz="1800" dirty="0"/>
              <a:t>Buikpijn na trauma &gt; spoed</a:t>
            </a:r>
          </a:p>
          <a:p>
            <a:r>
              <a:rPr lang="nl-NL" sz="1800" dirty="0"/>
              <a:t>Verschijnselen acute buik: verwijzing (</a:t>
            </a:r>
            <a:r>
              <a:rPr lang="nl-NL" sz="1800" dirty="0" err="1"/>
              <a:t>kinder</a:t>
            </a:r>
            <a:r>
              <a:rPr lang="nl-NL" sz="1800" dirty="0"/>
              <a:t>) chirurg</a:t>
            </a:r>
          </a:p>
          <a:p>
            <a:r>
              <a:rPr lang="nl-NL" sz="1800" dirty="0"/>
              <a:t>Bij hevige pijn : geen pijnstilling, niet drinken, niet eten en </a:t>
            </a:r>
            <a:r>
              <a:rPr lang="nl-NL" sz="1800" dirty="0" err="1"/>
              <a:t>evt</a:t>
            </a:r>
            <a:r>
              <a:rPr lang="nl-NL" sz="1800" dirty="0"/>
              <a:t> </a:t>
            </a:r>
            <a:r>
              <a:rPr lang="nl-NL" sz="1800" dirty="0" err="1"/>
              <a:t>Fowlers</a:t>
            </a:r>
            <a:r>
              <a:rPr lang="nl-NL" sz="1800" dirty="0"/>
              <a:t> houding</a:t>
            </a:r>
          </a:p>
          <a:p>
            <a:r>
              <a:rPr lang="nl-NL" sz="1800" dirty="0"/>
              <a:t> Misselijk en braken voorafgaand aan buikpijn is alarmerende oorzaak minder waarschijnlijk</a:t>
            </a:r>
          </a:p>
          <a:p>
            <a:r>
              <a:rPr lang="nl-NL" sz="1800" dirty="0"/>
              <a:t>Evt. urine opvangen/controleren</a:t>
            </a:r>
          </a:p>
          <a:p>
            <a:endParaRPr lang="nl-NL" sz="1800" dirty="0"/>
          </a:p>
        </p:txBody>
      </p:sp>
      <p:pic>
        <p:nvPicPr>
          <p:cNvPr id="4098" name="Picture 2" descr="Afbeeldingsresultaat voor spoed">
            <a:extLst>
              <a:ext uri="{FF2B5EF4-FFF2-40B4-BE49-F238E27FC236}">
                <a16:creationId xmlns:a16="http://schemas.microsoft.com/office/drawing/2014/main" id="{0D53D5A9-D2C2-4B9E-B253-32457DF381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75" r="16569"/>
          <a:stretch/>
        </p:blipFill>
        <p:spPr bwMode="auto">
          <a:xfrm>
            <a:off x="7545274" y="10"/>
            <a:ext cx="4646726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3" name="Group 72">
            <a:extLst>
              <a:ext uri="{FF2B5EF4-FFF2-40B4-BE49-F238E27FC236}">
                <a16:creationId xmlns:a16="http://schemas.microsoft.com/office/drawing/2014/main" id="{B55DE4E1-F219-45A4-96D9-9A86D0E4DB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3601C3FF-4A5D-437C-B3DB-A53B99D308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61B1BDC9-B583-4F65-8FE9-E2CBE71D93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68812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Rectangle 191">
            <a:extLst>
              <a:ext uri="{FF2B5EF4-FFF2-40B4-BE49-F238E27FC236}">
                <a16:creationId xmlns:a16="http://schemas.microsoft.com/office/drawing/2014/main" id="{DCC0DCE3-8753-43BB-86D2-6452D91E4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D28BC7A6-65CA-4655-8641-7BDE9699BF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58755CF4-45A8-4971-A14E-D6DE02B48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5" name="Group 194">
            <a:extLst>
              <a:ext uri="{FF2B5EF4-FFF2-40B4-BE49-F238E27FC236}">
                <a16:creationId xmlns:a16="http://schemas.microsoft.com/office/drawing/2014/main" id="{421F62D5-850C-4310-A813-747E464337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96" name="Oval 195">
              <a:extLst>
                <a:ext uri="{FF2B5EF4-FFF2-40B4-BE49-F238E27FC236}">
                  <a16:creationId xmlns:a16="http://schemas.microsoft.com/office/drawing/2014/main" id="{CAD4B505-4A68-456B-9AFD-344192BE94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97" name="Oval 196">
              <a:extLst>
                <a:ext uri="{FF2B5EF4-FFF2-40B4-BE49-F238E27FC236}">
                  <a16:creationId xmlns:a16="http://schemas.microsoft.com/office/drawing/2014/main" id="{A7F9A339-5395-403B-B163-DFDDD9E099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98" name="Rectangle 197">
            <a:extLst>
              <a:ext uri="{FF2B5EF4-FFF2-40B4-BE49-F238E27FC236}">
                <a16:creationId xmlns:a16="http://schemas.microsoft.com/office/drawing/2014/main" id="{0459C7A8-9F3A-4BFD-AB69-3F23A8D94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7620" y="-1"/>
            <a:ext cx="12207240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7C0FA09C-1B86-4BC1-8793-3DC3ECCC9F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57367"/>
            <a:ext cx="12192000" cy="261046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9B1071D-3730-41FF-BC76-AD38A4F95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560" y="4355692"/>
            <a:ext cx="9085940" cy="728372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200" kern="1200" cap="all" baseline="0" dirty="0" err="1">
                <a:blipFill dpi="0" rotWithShape="1">
                  <a:blip r:embed="rId4">
                    <a:extLst/>
                  </a:blip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Welke</a:t>
            </a:r>
            <a:r>
              <a:rPr lang="en-US" sz="3200" kern="1200" cap="all" baseline="0" dirty="0">
                <a:blipFill dpi="0" rotWithShape="1">
                  <a:blip r:embed="rId4">
                    <a:extLst/>
                  </a:blip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 </a:t>
            </a:r>
            <a:r>
              <a:rPr lang="en-US" sz="3200" kern="1200" cap="all" baseline="0" dirty="0" err="1">
                <a:blipFill dpi="0" rotWithShape="1">
                  <a:blip r:embed="rId4">
                    <a:extLst/>
                  </a:blip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organen</a:t>
            </a:r>
            <a:r>
              <a:rPr lang="en-US" sz="3200" kern="1200" cap="all" baseline="0" dirty="0">
                <a:blipFill dpi="0" rotWithShape="1">
                  <a:blip r:embed="rId4">
                    <a:extLst/>
                  </a:blip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 </a:t>
            </a:r>
            <a:r>
              <a:rPr lang="en-US" sz="3200" kern="1200" cap="all" baseline="0" dirty="0" err="1">
                <a:blipFill dpi="0" rotWithShape="1">
                  <a:blip r:embed="rId4">
                    <a:extLst/>
                  </a:blip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bevinden</a:t>
            </a:r>
            <a:r>
              <a:rPr lang="en-US" sz="3200" kern="1200" cap="all" baseline="0" dirty="0">
                <a:blipFill dpi="0" rotWithShape="1">
                  <a:blip r:embed="rId4">
                    <a:extLst/>
                  </a:blip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 </a:t>
            </a:r>
            <a:r>
              <a:rPr lang="en-US" sz="3200" kern="1200" cap="all" baseline="0" dirty="0" err="1">
                <a:blipFill dpi="0" rotWithShape="1">
                  <a:blip r:embed="rId4">
                    <a:extLst/>
                  </a:blip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zich</a:t>
            </a:r>
            <a:r>
              <a:rPr lang="en-US" sz="3200" kern="1200" cap="all" baseline="0" dirty="0">
                <a:blipFill dpi="0" rotWithShape="1">
                  <a:blip r:embed="rId4">
                    <a:extLst/>
                  </a:blip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 in de </a:t>
            </a:r>
            <a:r>
              <a:rPr lang="en-US" sz="3200" kern="1200" cap="all" baseline="0" dirty="0" err="1">
                <a:blipFill dpi="0" rotWithShape="1">
                  <a:blip r:embed="rId4">
                    <a:extLst/>
                  </a:blip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buik</a:t>
            </a:r>
            <a:endParaRPr lang="en-US" sz="3200" kern="1200" cap="all" baseline="0" dirty="0">
              <a:blipFill dpi="0" rotWithShape="1">
                <a:blip r:embed="rId4">
                  <a:extLst/>
                </a:blip>
                <a:srcRect/>
                <a:tile tx="6350" ty="-127000" sx="65000" sy="64000" flip="none" algn="tl"/>
              </a:blipFill>
              <a:latin typeface="+mj-lt"/>
              <a:ea typeface="+mj-ea"/>
              <a:cs typeface="+mj-cs"/>
            </a:endParaRPr>
          </a:p>
        </p:txBody>
      </p:sp>
      <p:sp>
        <p:nvSpPr>
          <p:cNvPr id="1034" name="Content Placeholder 1033">
            <a:extLst>
              <a:ext uri="{FF2B5EF4-FFF2-40B4-BE49-F238E27FC236}">
                <a16:creationId xmlns:a16="http://schemas.microsoft.com/office/drawing/2014/main" id="{A551C2FF-02CA-4B92-83A7-02E69B0B6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5257915"/>
            <a:ext cx="9052560" cy="1014869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0" indent="0">
              <a:buNone/>
            </a:pPr>
            <a:r>
              <a:rPr lang="en-US" sz="1900" dirty="0" err="1"/>
              <a:t>Maak</a:t>
            </a:r>
            <a:r>
              <a:rPr lang="en-US" sz="1900" dirty="0"/>
              <a:t> </a:t>
            </a:r>
            <a:r>
              <a:rPr lang="en-US" sz="1900" dirty="0" err="1"/>
              <a:t>onderscheid</a:t>
            </a:r>
            <a:r>
              <a:rPr lang="en-US" sz="1900" dirty="0"/>
              <a:t> </a:t>
            </a:r>
            <a:r>
              <a:rPr lang="en-US" sz="1900" dirty="0" err="1"/>
              <a:t>tussen</a:t>
            </a:r>
            <a:r>
              <a:rPr lang="en-US" sz="1900" dirty="0"/>
              <a:t> </a:t>
            </a:r>
            <a:r>
              <a:rPr lang="en-US" sz="1900" dirty="0" err="1"/>
              <a:t>bovenbuikse</a:t>
            </a:r>
            <a:r>
              <a:rPr lang="en-US" sz="1900" dirty="0"/>
              <a:t> ( BB) -</a:t>
            </a:r>
            <a:r>
              <a:rPr lang="en-US" sz="1900" dirty="0" err="1"/>
              <a:t>en</a:t>
            </a:r>
            <a:r>
              <a:rPr lang="en-US" sz="1900" dirty="0"/>
              <a:t> </a:t>
            </a:r>
            <a:r>
              <a:rPr lang="en-US" sz="1900" dirty="0" err="1"/>
              <a:t>onderbuikse</a:t>
            </a:r>
            <a:r>
              <a:rPr lang="en-US" sz="1900" dirty="0"/>
              <a:t> </a:t>
            </a:r>
            <a:r>
              <a:rPr lang="en-US" sz="1900" dirty="0" err="1"/>
              <a:t>klachten</a:t>
            </a:r>
            <a:r>
              <a:rPr lang="en-US" sz="1900" dirty="0"/>
              <a:t> ( OB)</a:t>
            </a:r>
          </a:p>
          <a:p>
            <a:pPr marL="0" indent="0">
              <a:buNone/>
            </a:pPr>
            <a:r>
              <a:rPr lang="en-US" sz="1900" dirty="0" err="1"/>
              <a:t>Welke</a:t>
            </a:r>
            <a:r>
              <a:rPr lang="en-US" sz="1900" dirty="0"/>
              <a:t> </a:t>
            </a:r>
            <a:r>
              <a:rPr lang="en-US" sz="1900" dirty="0" err="1"/>
              <a:t>organen</a:t>
            </a:r>
            <a:r>
              <a:rPr lang="en-US" sz="1900" dirty="0"/>
              <a:t> </a:t>
            </a:r>
            <a:r>
              <a:rPr lang="en-US" sz="1900" dirty="0" err="1"/>
              <a:t>bevinden</a:t>
            </a:r>
            <a:r>
              <a:rPr lang="en-US" sz="1900" dirty="0"/>
              <a:t> </a:t>
            </a:r>
            <a:r>
              <a:rPr lang="en-US" sz="1900" dirty="0" err="1"/>
              <a:t>zich</a:t>
            </a:r>
            <a:r>
              <a:rPr lang="en-US" sz="1900" dirty="0"/>
              <a:t> in BB </a:t>
            </a:r>
            <a:r>
              <a:rPr lang="en-US" sz="1900" dirty="0" err="1"/>
              <a:t>en</a:t>
            </a:r>
            <a:r>
              <a:rPr lang="en-US" sz="1900" dirty="0"/>
              <a:t> OB? </a:t>
            </a:r>
            <a:r>
              <a:rPr lang="en-US" sz="1900" dirty="0" err="1"/>
              <a:t>Welke</a:t>
            </a:r>
            <a:r>
              <a:rPr lang="en-US" sz="1900" dirty="0"/>
              <a:t> </a:t>
            </a:r>
            <a:r>
              <a:rPr lang="en-US" sz="1900" dirty="0" err="1"/>
              <a:t>organen</a:t>
            </a:r>
            <a:r>
              <a:rPr lang="en-US" sz="1900" dirty="0"/>
              <a:t> </a:t>
            </a:r>
            <a:r>
              <a:rPr lang="en-US" sz="1900" dirty="0" err="1"/>
              <a:t>ontbreken</a:t>
            </a:r>
            <a:r>
              <a:rPr lang="en-US" sz="1900" dirty="0"/>
              <a:t> man/vrouw?</a:t>
            </a:r>
          </a:p>
          <a:p>
            <a:pPr marL="0" indent="0">
              <a:buNone/>
            </a:pPr>
            <a:endParaRPr lang="en-US" sz="1900" dirty="0"/>
          </a:p>
        </p:txBody>
      </p:sp>
      <p:pic>
        <p:nvPicPr>
          <p:cNvPr id="1032" name="Picture 4" descr="https://www.mcl.nl/mcl/ency/afbeeldingen/gezondheid/MK_buikvlies.PNG">
            <a:extLst>
              <a:ext uri="{FF2B5EF4-FFF2-40B4-BE49-F238E27FC236}">
                <a16:creationId xmlns:a16="http://schemas.microsoft.com/office/drawing/2014/main" id="{14C5CA16-8575-4BBF-89E3-AEAB261AF8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577" y="637275"/>
            <a:ext cx="5210087" cy="3126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2" descr="http://www.chirurgie-waregem.be/wp-content/uploads/2015/12/Anatomie.png">
            <a:extLst>
              <a:ext uri="{FF2B5EF4-FFF2-40B4-BE49-F238E27FC236}">
                <a16:creationId xmlns:a16="http://schemas.microsoft.com/office/drawing/2014/main" id="{BF511E95-0101-43A3-8C8D-44DE82F2AD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6228" y="888490"/>
            <a:ext cx="5221140" cy="2623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0" name="Group 199">
            <a:extLst>
              <a:ext uri="{FF2B5EF4-FFF2-40B4-BE49-F238E27FC236}">
                <a16:creationId xmlns:a16="http://schemas.microsoft.com/office/drawing/2014/main" id="{A560C308-AF88-4E6B-B601-74A5B889E5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45590" y="5111496"/>
            <a:ext cx="1080904" cy="1080902"/>
            <a:chOff x="9685338" y="4460675"/>
            <a:chExt cx="1080904" cy="1080902"/>
          </a:xfrm>
        </p:grpSpPr>
        <p:sp>
          <p:nvSpPr>
            <p:cNvPr id="201" name="Oval 200">
              <a:extLst>
                <a:ext uri="{FF2B5EF4-FFF2-40B4-BE49-F238E27FC236}">
                  <a16:creationId xmlns:a16="http://schemas.microsoft.com/office/drawing/2014/main" id="{6C989C99-37FA-4068-B9DC-2E0199A20A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02" name="Oval 201">
              <a:extLst>
                <a:ext uri="{FF2B5EF4-FFF2-40B4-BE49-F238E27FC236}">
                  <a16:creationId xmlns:a16="http://schemas.microsoft.com/office/drawing/2014/main" id="{57DA07CC-C857-4245-BE87-DBEDE8BC6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65285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D5CF01-6900-4269-A050-A71CB3B61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Peritoneum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0670A1E-569E-4811-8E81-0C720F525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Het buikvlies is een dun, doorschijnend vlies met vocht erin. </a:t>
            </a:r>
          </a:p>
          <a:p>
            <a:r>
              <a:rPr lang="nl-NL" dirty="0"/>
              <a:t>De ene kant van het buikvlies ligt tegen de buikorganen geplooid. De andere kant ligt tegen de binnenkant van de buik. </a:t>
            </a:r>
          </a:p>
          <a:p>
            <a:r>
              <a:rPr lang="nl-NL" dirty="0"/>
              <a:t>Houdt de organen op hun plaats en bevat bloed en lymfevaten</a:t>
            </a:r>
          </a:p>
          <a:p>
            <a:r>
              <a:rPr lang="nl-NL" dirty="0"/>
              <a:t>Als een orgaan ontstoken of beschadigd raakt, komt er vloeistof in het buikvlies die er niet thuishoort. Bijvoorbeeld maagsap, gal, bloed of darminhoud. Dat kan een buikvliesontsteking veroorzaken.</a:t>
            </a:r>
            <a:br>
              <a:rPr lang="nl-NL" dirty="0"/>
            </a:br>
            <a:br>
              <a:rPr lang="nl-NL" dirty="0"/>
            </a:br>
            <a:r>
              <a:rPr lang="nl-NL" dirty="0"/>
              <a:t>De ontsteking ontstaat meestal doordat er bacteriën in de buikholte zitten</a:t>
            </a:r>
          </a:p>
        </p:txBody>
      </p:sp>
    </p:spTree>
    <p:extLst>
      <p:ext uri="{BB962C8B-B14F-4D97-AF65-F5344CB8AC3E}">
        <p14:creationId xmlns:p14="http://schemas.microsoft.com/office/powerpoint/2010/main" val="2140899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322239-9379-4D9A-9A02-DA2CDF9CB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Buikpijn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9E0993F-BDB1-43CF-AF6A-36BEEC95B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050792"/>
          </a:xfrm>
        </p:spPr>
        <p:txBody>
          <a:bodyPr>
            <a:normAutofit fontScale="70000" lnSpcReduction="20000"/>
          </a:bodyPr>
          <a:lstStyle/>
          <a:p>
            <a:r>
              <a:rPr lang="nl-NL" dirty="0"/>
              <a:t>De buik is het gebied tussen de ribbenkast en de liezen. Buikpijn is pijn in dat gebied.</a:t>
            </a:r>
          </a:p>
          <a:p>
            <a:r>
              <a:rPr lang="nl-NL" dirty="0"/>
              <a:t>Buikpijn kan op verschillende plaatsen in de buik voorkomen:</a:t>
            </a:r>
          </a:p>
          <a:p>
            <a:endParaRPr lang="nl-NL" dirty="0"/>
          </a:p>
          <a:p>
            <a:r>
              <a:rPr lang="nl-NL" dirty="0"/>
              <a:t>bovenin de buik</a:t>
            </a:r>
          </a:p>
          <a:p>
            <a:r>
              <a:rPr lang="nl-NL" dirty="0"/>
              <a:t>onderin de buik</a:t>
            </a:r>
          </a:p>
          <a:p>
            <a:r>
              <a:rPr lang="nl-NL" dirty="0"/>
              <a:t>rond de navel</a:t>
            </a:r>
          </a:p>
          <a:p>
            <a:r>
              <a:rPr lang="nl-NL" dirty="0"/>
              <a:t>in uw zij / de zijkant van uw buik</a:t>
            </a:r>
          </a:p>
          <a:p>
            <a:r>
              <a:rPr lang="nl-NL" dirty="0"/>
              <a:t>in de hele buik</a:t>
            </a:r>
          </a:p>
          <a:p>
            <a:endParaRPr lang="nl-NL" dirty="0"/>
          </a:p>
          <a:p>
            <a:r>
              <a:rPr lang="nl-NL" dirty="0"/>
              <a:t>Bij volwassenen en kinderen vaak moeilijk te bepalen. Soms concreet aan te wijzen</a:t>
            </a:r>
          </a:p>
          <a:p>
            <a:r>
              <a:rPr lang="nl-NL" dirty="0"/>
              <a:t>Let wel; mogelijk andere oorzaak ( problemen school/werk </a:t>
            </a:r>
            <a:r>
              <a:rPr lang="nl-NL" dirty="0" err="1"/>
              <a:t>etc</a:t>
            </a:r>
            <a:r>
              <a:rPr lang="nl-NL" dirty="0"/>
              <a:t>)</a:t>
            </a:r>
          </a:p>
          <a:p>
            <a:r>
              <a:rPr lang="nl-NL" dirty="0"/>
              <a:t>Buikpijn kan door diverse aandoeningen  zich presenteren</a:t>
            </a:r>
          </a:p>
          <a:p>
            <a:r>
              <a:rPr lang="nl-NL" dirty="0"/>
              <a:t>Gemiddeld 3 x per week nieuw episoden  in huisartsenpraktijk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15665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35FC0B-68B5-4479-946A-E4EA30830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Buikpijn kind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A0BAADF-FD80-455C-823B-B2CB50050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dirty="0"/>
          </a:p>
          <a:p>
            <a:r>
              <a:rPr lang="nl-NL" dirty="0"/>
              <a:t>Altijd urine en temperatuur controleren</a:t>
            </a:r>
          </a:p>
          <a:p>
            <a:r>
              <a:rPr lang="nl-NL" dirty="0"/>
              <a:t>Goed uitvragen hoe ziek het kind  is; ontroostbaar huilen, kreunen, persisterend braken, ontlasting </a:t>
            </a:r>
            <a:r>
              <a:rPr lang="nl-NL" dirty="0" err="1"/>
              <a:t>etc</a:t>
            </a:r>
            <a:endParaRPr lang="nl-NL" dirty="0"/>
          </a:p>
          <a:p>
            <a:r>
              <a:rPr lang="nl-NL" dirty="0"/>
              <a:t>Baby’s en jonge kinderen ( &lt;2jr) behoren tot risicogroep</a:t>
            </a:r>
          </a:p>
          <a:p>
            <a:r>
              <a:rPr lang="nl-NL" dirty="0"/>
              <a:t>Bij acute buikpijn is kans op lichamelijke oorzaak groter</a:t>
            </a:r>
          </a:p>
          <a:p>
            <a:r>
              <a:rPr lang="nl-NL" dirty="0"/>
              <a:t> chronisch buikpijn:  continue aanwezig  of recidiverend 1 keer per week of gedurende minstens 2 maanden last ( kan ook </a:t>
            </a:r>
            <a:r>
              <a:rPr lang="nl-NL" dirty="0" err="1"/>
              <a:t>lich</a:t>
            </a:r>
            <a:r>
              <a:rPr lang="nl-NL" dirty="0"/>
              <a:t>. oorzaak hebben)</a:t>
            </a:r>
          </a:p>
          <a:p>
            <a:r>
              <a:rPr lang="nl-NL" dirty="0"/>
              <a:t>Bij kind niet altijd oorzaak in buik te vinden, kan ook infectie elders in lichaam zijn (bijv. pneumonie, OMA)&gt; kinderen  4-5 </a:t>
            </a:r>
            <a:r>
              <a:rPr lang="nl-NL" dirty="0" err="1"/>
              <a:t>jr</a:t>
            </a:r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02124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6FDE1A-4660-4F30-ADFA-E8789D2FA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8534" y="484632"/>
            <a:ext cx="9739714" cy="1491716"/>
          </a:xfrm>
        </p:spPr>
        <p:txBody>
          <a:bodyPr>
            <a:normAutofit fontScale="90000"/>
          </a:bodyPr>
          <a:lstStyle/>
          <a:p>
            <a:r>
              <a:rPr lang="nl-NL" dirty="0"/>
              <a:t>Veel voorkomende oorzaken  buikpijn  bij kinderen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F68EE14-EB36-446F-93FE-C0E11DAA9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4773168" cy="4050792"/>
          </a:xfrm>
        </p:spPr>
        <p:txBody>
          <a:bodyPr>
            <a:normAutofit/>
          </a:bodyPr>
          <a:lstStyle/>
          <a:p>
            <a:r>
              <a:rPr lang="nl-NL" sz="1400" dirty="0"/>
              <a:t>Gastro-enteritis: naast buikpijn ook last van de maag, misselijk of braken. Soms koorts</a:t>
            </a:r>
          </a:p>
          <a:p>
            <a:r>
              <a:rPr lang="nl-NL" sz="1400" dirty="0"/>
              <a:t>Obstipatie: mogelijk oorzaak indien twee of meer van de volgende symptomen aanwezig is: tweemaal (of minder) per week ontlasting, ophouden ontlasting, pijnlijke harde of keutelige ontlasting, grote hoeveelheid in luier of toilet, bij onderzoek veel ontlasting in buik of rectum, minimaal 1 keer per week incontinentie van ontlasting ( terwijl men zindelijk is) </a:t>
            </a:r>
          </a:p>
          <a:p>
            <a:r>
              <a:rPr lang="nl-NL" sz="1400" dirty="0"/>
              <a:t>Parasieten: bijv. </a:t>
            </a:r>
            <a:r>
              <a:rPr lang="nl-NL" sz="1400" dirty="0" err="1"/>
              <a:t>Giardia</a:t>
            </a:r>
            <a:r>
              <a:rPr lang="nl-NL" sz="1400" dirty="0"/>
              <a:t> Lamblia ( buikpijn en diarree)</a:t>
            </a:r>
          </a:p>
          <a:p>
            <a:r>
              <a:rPr lang="nl-NL" sz="1400" dirty="0"/>
              <a:t>UWI: tevens pijn bij plassen, </a:t>
            </a:r>
            <a:r>
              <a:rPr lang="nl-NL" sz="1400" dirty="0" err="1"/>
              <a:t>etc</a:t>
            </a:r>
            <a:endParaRPr lang="nl-NL" sz="1400" dirty="0"/>
          </a:p>
          <a:p>
            <a:pPr marL="0" indent="0">
              <a:buNone/>
            </a:pPr>
            <a:r>
              <a:rPr lang="nl-NL" sz="1400" dirty="0"/>
              <a:t>.</a:t>
            </a:r>
          </a:p>
        </p:txBody>
      </p:sp>
      <p:pic>
        <p:nvPicPr>
          <p:cNvPr id="2050" name="Picture 2" descr="Afbeeldingsresultaat voor giardia lamblia">
            <a:extLst>
              <a:ext uri="{FF2B5EF4-FFF2-40B4-BE49-F238E27FC236}">
                <a16:creationId xmlns:a16="http://schemas.microsoft.com/office/drawing/2014/main" id="{518679D2-503A-4C33-833F-61B036868B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3954" y="2590335"/>
            <a:ext cx="4424293" cy="2953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0741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7DF321-C006-4826-9FF1-C5A2B4D0B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Veel voorkomende buikpijn volwassen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7FEBE48-C525-4A93-BE17-8FA6F3F43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Buikpijn komt vaak door:</a:t>
            </a:r>
          </a:p>
          <a:p>
            <a:r>
              <a:rPr lang="nl-NL" dirty="0"/>
              <a:t>te veel of te vet eten</a:t>
            </a:r>
          </a:p>
          <a:p>
            <a:r>
              <a:rPr lang="nl-NL" dirty="0"/>
              <a:t>gas in de buik door eten (bonen, kool, uien)</a:t>
            </a:r>
          </a:p>
          <a:p>
            <a:r>
              <a:rPr lang="nl-NL" dirty="0"/>
              <a:t>irritatie van de maag</a:t>
            </a:r>
          </a:p>
          <a:p>
            <a:r>
              <a:rPr lang="nl-NL" dirty="0"/>
              <a:t>een virus (buikgriep)</a:t>
            </a:r>
          </a:p>
          <a:p>
            <a:r>
              <a:rPr lang="nl-NL" dirty="0"/>
              <a:t>verstopping</a:t>
            </a:r>
          </a:p>
          <a:p>
            <a:r>
              <a:rPr lang="nl-NL" dirty="0"/>
              <a:t>spanning/stress</a:t>
            </a:r>
          </a:p>
          <a:p>
            <a:r>
              <a:rPr lang="nl-NL" dirty="0"/>
              <a:t>ongesteld zijn</a:t>
            </a:r>
          </a:p>
          <a:p>
            <a:pPr marL="0" indent="0">
              <a:buNone/>
            </a:pPr>
            <a:r>
              <a:rPr lang="nl-NL" dirty="0"/>
              <a:t>Meestal binnen een paar dagen over</a:t>
            </a:r>
          </a:p>
        </p:txBody>
      </p:sp>
    </p:spTree>
    <p:extLst>
      <p:ext uri="{BB962C8B-B14F-4D97-AF65-F5344CB8AC3E}">
        <p14:creationId xmlns:p14="http://schemas.microsoft.com/office/powerpoint/2010/main" val="322615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E6C50C-D5C7-4F0A-A1C7-15C91CFD1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Acute buikpijn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6F3D653-F4A2-41FB-969B-D44F30378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Acute hevige buikpijn, mogelijk levensbedreigend</a:t>
            </a:r>
          </a:p>
          <a:p>
            <a:r>
              <a:rPr lang="nl-NL" dirty="0"/>
              <a:t>Vaak sprake van peritoneale prikkeling kan gevolg zijn van obstructie in galwegen, darm of urinewegen of  vaatafwijkingen,  myocardinfarct, longembolie, bloedingen/ontstekingen in spijsverteringsstelsel, urinewegen, geslachtsorganen, vaten, </a:t>
            </a:r>
            <a:r>
              <a:rPr lang="nl-NL" dirty="0" err="1"/>
              <a:t>etc</a:t>
            </a:r>
            <a:r>
              <a:rPr lang="nl-NL" dirty="0"/>
              <a:t>  </a:t>
            </a:r>
          </a:p>
          <a:p>
            <a:r>
              <a:rPr lang="nl-NL" dirty="0"/>
              <a:t>Weinig voorkomende oorzaken acute buik bij kinderen: buiktrauma  ( spoed), invaginatie (darmafsluiting), </a:t>
            </a:r>
            <a:r>
              <a:rPr lang="nl-NL" dirty="0" err="1"/>
              <a:t>volvulus</a:t>
            </a:r>
            <a:r>
              <a:rPr lang="nl-NL" dirty="0"/>
              <a:t> ( verdraaiing darm om lengteas), </a:t>
            </a:r>
            <a:r>
              <a:rPr lang="nl-NL" dirty="0" err="1"/>
              <a:t>torsio</a:t>
            </a:r>
            <a:r>
              <a:rPr lang="nl-NL" dirty="0"/>
              <a:t> testis</a:t>
            </a:r>
          </a:p>
          <a:p>
            <a:r>
              <a:rPr lang="nl-NL" dirty="0"/>
              <a:t>Huisarts dient in samenwerking met DA-er urgentie in te schatten en ernstige gevallen tijdig te onderkennen</a:t>
            </a:r>
          </a:p>
        </p:txBody>
      </p:sp>
    </p:spTree>
    <p:extLst>
      <p:ext uri="{BB962C8B-B14F-4D97-AF65-F5344CB8AC3E}">
        <p14:creationId xmlns:p14="http://schemas.microsoft.com/office/powerpoint/2010/main" val="598507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DA90C30-B990-4CCA-B584-40F864DA3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54527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D0C0DE6-1DC0-43E5-9E55-9819B49BC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280" y="484632"/>
            <a:ext cx="6743844" cy="1609344"/>
          </a:xfrm>
        </p:spPr>
        <p:txBody>
          <a:bodyPr>
            <a:normAutofit/>
          </a:bodyPr>
          <a:lstStyle/>
          <a:p>
            <a:r>
              <a:rPr lang="nl-NL" sz="4800" dirty="0"/>
              <a:t>Veel voorkomende oorzaken acute buik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CE542BB-E486-4599-92A3-B3A4E563B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279" y="2121408"/>
            <a:ext cx="6743845" cy="40507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400" b="1" dirty="0"/>
              <a:t>Appendicitis: </a:t>
            </a:r>
            <a:r>
              <a:rPr lang="nl-NL" sz="1400" dirty="0"/>
              <a:t>ontsteking wormvormig aanhangsel blindedarm</a:t>
            </a:r>
          </a:p>
          <a:p>
            <a:pPr marL="0" indent="0">
              <a:buNone/>
            </a:pPr>
            <a:r>
              <a:rPr lang="nl-NL" sz="1400" dirty="0"/>
              <a:t>Komt vaker voor bij kinderen van 4-16 jaar</a:t>
            </a:r>
          </a:p>
          <a:p>
            <a:pPr marL="0" indent="0">
              <a:buNone/>
            </a:pPr>
            <a:r>
              <a:rPr lang="nl-NL" sz="1400" dirty="0"/>
              <a:t>Symptomen: </a:t>
            </a:r>
          </a:p>
          <a:p>
            <a:r>
              <a:rPr lang="nl-NL" sz="1400" dirty="0"/>
              <a:t>ontstaan meestal in de loop van enkele dagen</a:t>
            </a:r>
          </a:p>
          <a:p>
            <a:r>
              <a:rPr lang="nl-NL" sz="1400" dirty="0"/>
              <a:t>begint doorgaans met  pijn rond navel en vervolgens afzakt naar rechteronderbuik ( stekend)</a:t>
            </a:r>
          </a:p>
          <a:p>
            <a:r>
              <a:rPr lang="nl-NL" sz="1400" dirty="0"/>
              <a:t>Pijn bij vervoer</a:t>
            </a:r>
          </a:p>
          <a:p>
            <a:r>
              <a:rPr lang="nl-NL" sz="1400" dirty="0"/>
              <a:t>vaak gevoel algehele malaise, met soms braken en misselijk</a:t>
            </a:r>
          </a:p>
          <a:p>
            <a:r>
              <a:rPr lang="nl-NL" sz="1400" dirty="0"/>
              <a:t>Soms diarree of obstipatie</a:t>
            </a:r>
          </a:p>
          <a:p>
            <a:r>
              <a:rPr lang="nl-NL" sz="1400" dirty="0"/>
              <a:t>Lichte verhoging/koorts</a:t>
            </a:r>
          </a:p>
          <a:p>
            <a:r>
              <a:rPr lang="nl-NL" sz="1400" dirty="0"/>
              <a:t>Complicatie: perforatie, peritonitis</a:t>
            </a:r>
          </a:p>
        </p:txBody>
      </p:sp>
      <p:pic>
        <p:nvPicPr>
          <p:cNvPr id="1026" name="Picture 2" descr="Afbeeldingsresultaat voor appendicitis">
            <a:extLst>
              <a:ext uri="{FF2B5EF4-FFF2-40B4-BE49-F238E27FC236}">
                <a16:creationId xmlns:a16="http://schemas.microsoft.com/office/drawing/2014/main" id="{BE194B58-E260-41E9-9B74-9346524FE6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3460" y="1888995"/>
            <a:ext cx="3369177" cy="2782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3" name="Group 72">
            <a:extLst>
              <a:ext uri="{FF2B5EF4-FFF2-40B4-BE49-F238E27FC236}">
                <a16:creationId xmlns:a16="http://schemas.microsoft.com/office/drawing/2014/main" id="{D060B936-2771-48DC-842C-14EE9318E3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DB4EC8B4-4BB2-45C2-A68A-28E36AC10E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1431D296-F8F1-41C3-A211-E83E243C51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85911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ut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618</Words>
  <Application>Microsoft Office PowerPoint</Application>
  <PresentationFormat>Breedbeeld</PresentationFormat>
  <Paragraphs>83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8" baseType="lpstr">
      <vt:lpstr>Arial</vt:lpstr>
      <vt:lpstr>Calibri</vt:lpstr>
      <vt:lpstr>Rockwell</vt:lpstr>
      <vt:lpstr>Rockwell Condensed</vt:lpstr>
      <vt:lpstr>Rockwell Extra Bold</vt:lpstr>
      <vt:lpstr>Wingdings</vt:lpstr>
      <vt:lpstr>Houttype</vt:lpstr>
      <vt:lpstr>Buikpijn</vt:lpstr>
      <vt:lpstr>Welke organen bevinden zich in de buik</vt:lpstr>
      <vt:lpstr>Peritoneum </vt:lpstr>
      <vt:lpstr>Buikpijn</vt:lpstr>
      <vt:lpstr>Buikpijn kind</vt:lpstr>
      <vt:lpstr>Veel voorkomende oorzaken  buikpijn  bij kinderen</vt:lpstr>
      <vt:lpstr>Veel voorkomende buikpijn volwassen</vt:lpstr>
      <vt:lpstr>Acute buikpijn</vt:lpstr>
      <vt:lpstr>Veel voorkomende oorzaken acute buik</vt:lpstr>
      <vt:lpstr>Acute buik</vt:lpstr>
      <vt:lpstr>buikpijn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Buikpijn</dc:title>
  <dc:creator>Rhea Houtkruijer</dc:creator>
  <cp:lastModifiedBy>Rhea Houtkruijer</cp:lastModifiedBy>
  <cp:revision>1</cp:revision>
  <dcterms:created xsi:type="dcterms:W3CDTF">2019-03-05T20:58:14Z</dcterms:created>
  <dcterms:modified xsi:type="dcterms:W3CDTF">2019-03-05T20:58:49Z</dcterms:modified>
</cp:coreProperties>
</file>