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9" r:id="rId13"/>
    <p:sldId id="270" r:id="rId14"/>
    <p:sldId id="271" r:id="rId15"/>
    <p:sldId id="267" r:id="rId16"/>
    <p:sldId id="268" r:id="rId17"/>
    <p:sldId id="274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56F48-88D6-40AE-AC9A-5E530CE657A1}" type="datetimeFigureOut">
              <a:rPr lang="nl-NL" smtClean="0"/>
              <a:t>3-3-2019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FC47F-8D58-46CD-B993-D97FDAE52F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500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U heeft een depressie als u:</a:t>
            </a:r>
          </a:p>
          <a:p>
            <a:r>
              <a:rPr lang="nl-NL" dirty="0" smtClean="0"/>
              <a:t>minstens 1 van de 2 belangrijkste verschijnselen heeft</a:t>
            </a:r>
          </a:p>
          <a:p>
            <a:r>
              <a:rPr lang="nl-NL" dirty="0" smtClean="0"/>
              <a:t>en in totaal minstens 5 van de genoemde verschijnselen</a:t>
            </a:r>
          </a:p>
          <a:p>
            <a:r>
              <a:rPr lang="nl-NL" dirty="0" smtClean="0"/>
              <a:t>en de klachten langer dan 2 weken achter elkaar heeft.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FC47F-8D58-46CD-B993-D97FDAE52FB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19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Neurotransmitters: stofjes die stemming </a:t>
            </a:r>
            <a:r>
              <a:rPr lang="nl-NL" dirty="0" err="1" smtClean="0"/>
              <a:t>beinvloeden</a:t>
            </a:r>
            <a:endParaRPr lang="nl-NL" dirty="0" smtClean="0"/>
          </a:p>
          <a:p>
            <a:r>
              <a:rPr lang="nl-NL" dirty="0" smtClean="0"/>
              <a:t>Depressie heeft niets te maken met onwil of een slap karakter.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FC47F-8D58-46CD-B993-D97FDAE52FB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85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uisarts.n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uisarts.nl/depressie/ik-heb-dysthymie" TargetMode="External"/><Relationship Id="rId2" Type="http://schemas.openxmlformats.org/officeDocument/2006/relationships/hyperlink" Target="https://www.thuisarts.nl/depressie-na-bevall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uisarts.nl/bipolaire-stoorni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uisarts.nl/node/11762/lates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uisarts.nl/alcoho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uisarts.nl/node/11319/latest#behandeling-van-depressie-psychotherapie" TargetMode="External"/><Relationship Id="rId2" Type="http://schemas.openxmlformats.org/officeDocument/2006/relationships/hyperlink" Target="https://www.thuisarts.nl/depressie/ik-heb-depressie#adviezen-bij-een-depress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huisarts.nl/bezoek-aan-huisarts/ik-wil-samen-beslissen-met-mijn-huisarts" TargetMode="External"/><Relationship Id="rId4" Type="http://schemas.openxmlformats.org/officeDocument/2006/relationships/hyperlink" Target="https://www.thuisarts.nl/node/11319/latest#behandeling-van-depressie-medicijn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Depressie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www.thuisarts.nl</a:t>
            </a:r>
            <a:endParaRPr lang="nl-NL" dirty="0" smtClean="0"/>
          </a:p>
          <a:p>
            <a:r>
              <a:rPr lang="nl-NL" dirty="0" smtClean="0"/>
              <a:t>GMK: hoofdstuk 16.2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475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94037291"/>
              </p:ext>
            </p:extLst>
          </p:nvPr>
        </p:nvGraphicFramePr>
        <p:xfrm>
          <a:off x="1330036" y="1108363"/>
          <a:ext cx="9157854" cy="5001491"/>
        </p:xfrm>
        <a:graphic>
          <a:graphicData uri="http://schemas.openxmlformats.org/drawingml/2006/table">
            <a:tbl>
              <a:tblPr/>
              <a:tblGrid>
                <a:gridCol w="3052618">
                  <a:extLst>
                    <a:ext uri="{9D8B030D-6E8A-4147-A177-3AD203B41FA5}">
                      <a16:colId xmlns:a16="http://schemas.microsoft.com/office/drawing/2014/main" val="1520552032"/>
                    </a:ext>
                  </a:extLst>
                </a:gridCol>
                <a:gridCol w="3052618">
                  <a:extLst>
                    <a:ext uri="{9D8B030D-6E8A-4147-A177-3AD203B41FA5}">
                      <a16:colId xmlns:a16="http://schemas.microsoft.com/office/drawing/2014/main" val="2024402144"/>
                    </a:ext>
                  </a:extLst>
                </a:gridCol>
                <a:gridCol w="3052618">
                  <a:extLst>
                    <a:ext uri="{9D8B030D-6E8A-4147-A177-3AD203B41FA5}">
                      <a16:colId xmlns:a16="http://schemas.microsoft.com/office/drawing/2014/main" val="360768375"/>
                    </a:ext>
                  </a:extLst>
                </a:gridCol>
              </a:tblGrid>
              <a:tr h="672504">
                <a:tc>
                  <a:txBody>
                    <a:bodyPr/>
                    <a:lstStyle/>
                    <a:p>
                      <a:r>
                        <a:rPr lang="nl-NL" sz="1400" b="1" i="1"/>
                        <a:t>Diagnose</a:t>
                      </a:r>
                      <a:r>
                        <a:rPr lang="nl-NL" sz="1400" i="1"/>
                        <a:t> </a:t>
                      </a:r>
                      <a:endParaRPr lang="nl-NL" sz="1400"/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 i="1"/>
                        <a:t>Initiële beleid</a:t>
                      </a:r>
                      <a:r>
                        <a:rPr lang="nl-NL" sz="1400" i="1"/>
                        <a:t> </a:t>
                      </a:r>
                      <a:endParaRPr lang="nl-NL" sz="1400"/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b="1" i="1" dirty="0"/>
                        <a:t>Vervolgbeleid bij </a:t>
                      </a:r>
                      <a:r>
                        <a:rPr lang="nl-NL" sz="1400" b="1" i="1" dirty="0" smtClean="0"/>
                        <a:t>onvoldoende </a:t>
                      </a:r>
                      <a:r>
                        <a:rPr lang="nl-NL" sz="1400" b="1" i="1" dirty="0"/>
                        <a:t>effect</a:t>
                      </a:r>
                      <a:r>
                        <a:rPr lang="nl-NL" sz="1400" i="1" dirty="0"/>
                        <a:t> </a:t>
                      </a:r>
                      <a:endParaRPr lang="nl-NL" sz="1400" dirty="0"/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965587"/>
                  </a:ext>
                </a:extLst>
              </a:tr>
              <a:tr h="1250373">
                <a:tc>
                  <a:txBody>
                    <a:bodyPr/>
                    <a:lstStyle/>
                    <a:p>
                      <a:r>
                        <a:rPr lang="nl-NL" sz="1400"/>
                        <a:t>Depressieve klachten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Voorlichting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Eventueel uitleg over dagstructurering en activiteitenplanning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Dagstructurering en activiteitenplanning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Kortdurende psychologische behandeling (begeleide zelfhulp)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381402"/>
                  </a:ext>
                </a:extLst>
              </a:tr>
              <a:tr h="1539307">
                <a:tc>
                  <a:txBody>
                    <a:bodyPr/>
                    <a:lstStyle/>
                    <a:p>
                      <a:r>
                        <a:rPr lang="nl-NL" sz="1400"/>
                        <a:t>Depressie of dysthymie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Voorlichting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Dagstructurering en activiteitenplanning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Kortdurende psychologische behandeling (begeleide zelfhulp)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Verwijs voor psychotherapie of geef antidepressivum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493509"/>
                  </a:ext>
                </a:extLst>
              </a:tr>
              <a:tr h="1539307">
                <a:tc>
                  <a:txBody>
                    <a:bodyPr/>
                    <a:lstStyle/>
                    <a:p>
                      <a:r>
                        <a:rPr lang="nl-NL" sz="1400"/>
                        <a:t>Depressie met ernstig sociaal disfunctioneren, grote lijdensdruk of ernstige psychische comorbiditeit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Voorlichting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Dagstructurering en activiteitenplanning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nl-NL" sz="1400"/>
                        <a:t>Verwijs voor psychotherapie of geef antidepressivum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Verwijs voor psychotherapie in combinatie met antidepressivum of geef ander antidepressivum</a:t>
                      </a:r>
                    </a:p>
                  </a:txBody>
                  <a:tcPr marL="69882" marR="69882" marT="34941" marB="34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535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2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Antidepressiva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Helpen om een depressieve periode te overbruggen</a:t>
            </a:r>
          </a:p>
          <a:p>
            <a:pPr lvl="1"/>
            <a:r>
              <a:rPr lang="nl-NL" dirty="0" smtClean="0"/>
              <a:t>CAVE: </a:t>
            </a:r>
            <a:r>
              <a:rPr lang="nl-NL" dirty="0" err="1" smtClean="0"/>
              <a:t>suicide</a:t>
            </a:r>
            <a:r>
              <a:rPr lang="nl-NL" dirty="0" smtClean="0"/>
              <a:t> (pillen opsparen)</a:t>
            </a:r>
          </a:p>
          <a:p>
            <a:r>
              <a:rPr lang="nl-NL" dirty="0" smtClean="0"/>
              <a:t>Werken </a:t>
            </a:r>
            <a:r>
              <a:rPr lang="nl-NL" dirty="0" err="1" smtClean="0"/>
              <a:t>stemmingsverbeterend</a:t>
            </a:r>
            <a:endParaRPr lang="nl-NL" dirty="0" smtClean="0"/>
          </a:p>
          <a:p>
            <a:r>
              <a:rPr lang="nl-NL" dirty="0" smtClean="0"/>
              <a:t>Ook activerende en/of </a:t>
            </a:r>
            <a:r>
              <a:rPr lang="nl-NL" dirty="0" err="1" smtClean="0"/>
              <a:t>angstdempende</a:t>
            </a:r>
            <a:r>
              <a:rPr lang="nl-NL" dirty="0" smtClean="0"/>
              <a:t> werking</a:t>
            </a:r>
          </a:p>
          <a:p>
            <a:endParaRPr lang="nl-NL" dirty="0"/>
          </a:p>
          <a:p>
            <a:r>
              <a:rPr lang="nl-NL" dirty="0" smtClean="0"/>
              <a:t>Ook ingezet bij:</a:t>
            </a:r>
          </a:p>
          <a:p>
            <a:r>
              <a:rPr lang="nl-NL" dirty="0" smtClean="0"/>
              <a:t>Angst, angststoornissen</a:t>
            </a:r>
          </a:p>
          <a:p>
            <a:r>
              <a:rPr lang="nl-NL" dirty="0" smtClean="0"/>
              <a:t>Eetstoornissen</a:t>
            </a:r>
          </a:p>
          <a:p>
            <a:r>
              <a:rPr lang="nl-NL" dirty="0" smtClean="0"/>
              <a:t>Stoppen met roken</a:t>
            </a:r>
          </a:p>
          <a:p>
            <a:r>
              <a:rPr lang="nl-NL" dirty="0" smtClean="0"/>
              <a:t>Chronische pijnklachten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59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werken Antidepressiva?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beïnvloeden </a:t>
            </a:r>
            <a:r>
              <a:rPr lang="nl-NL" dirty="0"/>
              <a:t>het evenwicht tussen bepaalde stoffen in de hersenen. </a:t>
            </a:r>
          </a:p>
          <a:p>
            <a:r>
              <a:rPr lang="nl-NL" dirty="0"/>
              <a:t>Daardoor verminderen de klachten die horen bij een depressie meestal, vooral bij een ernstige depressie. &gt;</a:t>
            </a:r>
            <a:r>
              <a:rPr lang="nl-NL" dirty="0" smtClean="0"/>
              <a:t> </a:t>
            </a:r>
            <a:r>
              <a:rPr lang="nl-NL" dirty="0"/>
              <a:t>minder </a:t>
            </a:r>
            <a:r>
              <a:rPr lang="nl-NL" dirty="0" smtClean="0"/>
              <a:t>somber, weer </a:t>
            </a:r>
            <a:r>
              <a:rPr lang="nl-NL" dirty="0"/>
              <a:t>meer plezier en belangstelling </a:t>
            </a:r>
            <a:endParaRPr lang="nl-NL" dirty="0" smtClean="0"/>
          </a:p>
          <a:p>
            <a:r>
              <a:rPr lang="nl-NL" dirty="0" smtClean="0"/>
              <a:t>Antidepressiva </a:t>
            </a:r>
            <a:r>
              <a:rPr lang="nl-NL" dirty="0"/>
              <a:t>kunnen ook goed werken tegen angsten.</a:t>
            </a:r>
          </a:p>
          <a:p>
            <a:r>
              <a:rPr lang="nl-NL" dirty="0" smtClean="0"/>
              <a:t>meestal </a:t>
            </a:r>
            <a:r>
              <a:rPr lang="nl-NL" dirty="0"/>
              <a:t>pas na 3 of 4 weken een merkbaar effect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i="1" dirty="0">
                <a:solidFill>
                  <a:srgbClr val="FF0000"/>
                </a:solidFill>
              </a:rPr>
              <a:t>Behandeling met antidepressiva en psychotherapie bij een depressie werken even goed. Op lange termijn heeft psychotherapie positievere effecten.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96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Bijwerkingen: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38508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Vaak voorkomende bijwerkingen zijn:</a:t>
            </a:r>
          </a:p>
          <a:p>
            <a:r>
              <a:rPr lang="nl-NL" dirty="0"/>
              <a:t>slaperigheid of juist slapeloosheid</a:t>
            </a:r>
          </a:p>
          <a:p>
            <a:r>
              <a:rPr lang="nl-NL" dirty="0"/>
              <a:t>een droge mond</a:t>
            </a:r>
          </a:p>
          <a:p>
            <a:r>
              <a:rPr lang="nl-NL" dirty="0"/>
              <a:t>problemen met zien</a:t>
            </a:r>
          </a:p>
          <a:p>
            <a:r>
              <a:rPr lang="nl-NL" dirty="0"/>
              <a:t>duizeligheid</a:t>
            </a:r>
          </a:p>
          <a:p>
            <a:r>
              <a:rPr lang="nl-NL" dirty="0"/>
              <a:t>hartkloppingen</a:t>
            </a:r>
          </a:p>
          <a:p>
            <a:r>
              <a:rPr lang="nl-NL" dirty="0"/>
              <a:t>zweten</a:t>
            </a:r>
          </a:p>
          <a:p>
            <a:r>
              <a:rPr lang="nl-NL" dirty="0"/>
              <a:t>misselijkheid</a:t>
            </a:r>
          </a:p>
          <a:p>
            <a:r>
              <a:rPr lang="nl-NL" dirty="0"/>
              <a:t>verstopping</a:t>
            </a:r>
          </a:p>
          <a:p>
            <a:r>
              <a:rPr lang="nl-NL" dirty="0"/>
              <a:t>seksuele problemen: minder zin in vrijen, erectieproblemen en problemen met klaarkomen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2835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Andere </a:t>
            </a:r>
            <a:r>
              <a:rPr lang="nl-NL" dirty="0"/>
              <a:t>bijwerkingen die regelmatig voorkomen: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aankomen </a:t>
            </a:r>
            <a:r>
              <a:rPr lang="nl-NL" dirty="0"/>
              <a:t>in gewicht</a:t>
            </a:r>
          </a:p>
          <a:p>
            <a:r>
              <a:rPr lang="nl-NL" dirty="0"/>
              <a:t>moeilijk plassen</a:t>
            </a:r>
          </a:p>
          <a:p>
            <a:r>
              <a:rPr lang="nl-NL" dirty="0"/>
              <a:t>onrustige benen</a:t>
            </a:r>
          </a:p>
          <a:p>
            <a:r>
              <a:rPr lang="nl-NL" dirty="0"/>
              <a:t>langzamer bewegen</a:t>
            </a:r>
          </a:p>
          <a:p>
            <a:r>
              <a:rPr lang="nl-NL" dirty="0"/>
              <a:t>stijve spieren, stijve bewegingen</a:t>
            </a:r>
          </a:p>
          <a:p>
            <a:r>
              <a:rPr lang="nl-NL" dirty="0"/>
              <a:t>trillen, onregelmatige spierbewegingen, spierkrampen</a:t>
            </a:r>
          </a:p>
          <a:p>
            <a:r>
              <a:rPr lang="nl-NL" dirty="0"/>
              <a:t>glaucoom (een ziekte van de oogzenuw)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6711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Antidepressiva: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Selectieve serotonineheropnameremmers (SSRI) hebben lichte voorkeur boven tricyclische antidepressiva (TCA) vanwege een iets gunstiger bijwerkingenprofiel.</a:t>
            </a:r>
          </a:p>
          <a:p>
            <a:r>
              <a:rPr lang="nl-NL" dirty="0"/>
              <a:t>Bij keuze voor SSRI:  </a:t>
            </a:r>
            <a:r>
              <a:rPr lang="nl-NL" dirty="0" err="1"/>
              <a:t>citalopram</a:t>
            </a:r>
            <a:r>
              <a:rPr lang="nl-NL" dirty="0"/>
              <a:t> (20 mg), </a:t>
            </a:r>
            <a:r>
              <a:rPr lang="nl-NL" dirty="0" err="1"/>
              <a:t>fluoxetine</a:t>
            </a:r>
            <a:r>
              <a:rPr lang="nl-NL" dirty="0"/>
              <a:t> (20 mg), paroxetine (20 mg) en </a:t>
            </a:r>
            <a:r>
              <a:rPr lang="nl-NL" dirty="0" err="1"/>
              <a:t>sertraline</a:t>
            </a:r>
            <a:r>
              <a:rPr lang="nl-NL" dirty="0"/>
              <a:t> (50 mg). Start bij ouderen met de helft van de dosering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Bij keuze voor TCA: </a:t>
            </a:r>
            <a:r>
              <a:rPr lang="nl-NL" dirty="0" err="1"/>
              <a:t>amitriptyiline</a:t>
            </a:r>
            <a:r>
              <a:rPr lang="nl-NL" dirty="0"/>
              <a:t> (50-100 mg), </a:t>
            </a:r>
            <a:r>
              <a:rPr lang="nl-NL" dirty="0" err="1"/>
              <a:t>imipramine</a:t>
            </a:r>
            <a:r>
              <a:rPr lang="nl-NL" dirty="0"/>
              <a:t> (50-150 mg in 2-3 giften), bij ouderen </a:t>
            </a:r>
            <a:r>
              <a:rPr lang="nl-NL" dirty="0" err="1"/>
              <a:t>nortriptyline</a:t>
            </a:r>
            <a:r>
              <a:rPr lang="nl-NL" dirty="0"/>
              <a:t> (75 mg). Start met 25 mg (bij ouderen 10 mg) voor de nacht en verhoog dosis per 2-3 dagen met 25 mg.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3429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SSRI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05999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De naam SSRI staat </a:t>
            </a:r>
            <a:r>
              <a:rPr lang="nl-NL" i="1" dirty="0"/>
              <a:t>voor </a:t>
            </a:r>
            <a:r>
              <a:rPr lang="nl-NL" i="1" dirty="0" err="1"/>
              <a:t>Selective</a:t>
            </a:r>
            <a:r>
              <a:rPr lang="nl-NL" i="1" dirty="0"/>
              <a:t> </a:t>
            </a:r>
            <a:r>
              <a:rPr lang="nl-NL" i="1" dirty="0" err="1"/>
              <a:t>Serontonin</a:t>
            </a:r>
            <a:r>
              <a:rPr lang="nl-NL" i="1" dirty="0"/>
              <a:t> Reuptake Inhibitor</a:t>
            </a:r>
            <a:r>
              <a:rPr lang="nl-NL" dirty="0"/>
              <a:t>, in het Nederlands: selectieve serotonine heropname remmer. De medicijnen vertragen de (her)opname van serotonine.</a:t>
            </a:r>
          </a:p>
          <a:p>
            <a:r>
              <a:rPr lang="nl-NL" dirty="0"/>
              <a:t>Tot deze groep worden ook de daaraan verwante </a:t>
            </a:r>
            <a:r>
              <a:rPr lang="nl-NL" dirty="0" err="1"/>
              <a:t>SNRI’s</a:t>
            </a:r>
            <a:r>
              <a:rPr lang="nl-NL" dirty="0"/>
              <a:t> gerekend, die niet alleen </a:t>
            </a:r>
            <a:r>
              <a:rPr lang="nl-NL" dirty="0"/>
              <a:t>de (her)opname van </a:t>
            </a:r>
            <a:r>
              <a:rPr lang="nl-NL" i="1" dirty="0"/>
              <a:t>serotonine</a:t>
            </a:r>
            <a:r>
              <a:rPr lang="nl-NL" dirty="0"/>
              <a:t> remmen maar ook die van </a:t>
            </a:r>
            <a:r>
              <a:rPr lang="nl-NL" i="1" dirty="0"/>
              <a:t>noradrenaline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/>
              <a:t>remmen selectief de synaptische heropname van serotonine in het presynaptische neuron, waardoor de beschikbaarheid van serotonine in het centrale zenuwstelsel in de synaptische spleet toeneemt;</a:t>
            </a:r>
          </a:p>
          <a:p>
            <a:r>
              <a:rPr lang="nl-NL" dirty="0"/>
              <a:t>hebben een werkingsmechanisme dat niet exact bekend is;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10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vermindering van depressieve klachten: </a:t>
            </a:r>
            <a:endParaRPr lang="nl-NL" dirty="0" smtClean="0"/>
          </a:p>
          <a:p>
            <a:pPr lvl="1"/>
            <a:r>
              <a:rPr lang="nl-NL" dirty="0" smtClean="0"/>
              <a:t>het </a:t>
            </a:r>
            <a:r>
              <a:rPr lang="nl-NL" dirty="0"/>
              <a:t>normaliseren van de stemming en van de andere kenmerken van depressie zoals verlies van interesse en schuldgevoelens;</a:t>
            </a:r>
          </a:p>
          <a:p>
            <a:r>
              <a:rPr lang="nl-NL" dirty="0"/>
              <a:t>vermindering van de kans op terugkeer van depressie met de helft tot twee derde (bij voortzetting van de behandeling na optreden van herstel);</a:t>
            </a:r>
          </a:p>
          <a:p>
            <a:r>
              <a:rPr lang="nl-NL" dirty="0"/>
              <a:t>vermindering van angstige gevoelens, paniek en dwangsymptomen;</a:t>
            </a:r>
          </a:p>
          <a:p>
            <a:r>
              <a:rPr lang="nl-NL" dirty="0"/>
              <a:t>remming van ejaculatie;</a:t>
            </a:r>
          </a:p>
          <a:p>
            <a:r>
              <a:rPr lang="nl-NL" dirty="0"/>
              <a:t>remming van de eetlust (</a:t>
            </a:r>
            <a:r>
              <a:rPr lang="nl-NL" dirty="0" err="1"/>
              <a:t>fluoxetine</a:t>
            </a:r>
            <a:r>
              <a:rPr lang="nl-NL" dirty="0"/>
              <a:t>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6733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TCA’s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/>
              <a:t>TCA’s</a:t>
            </a:r>
            <a:r>
              <a:rPr lang="nl-NL" dirty="0"/>
              <a:t> bestaan al sinds de jaren vijftig. Het zijn </a:t>
            </a:r>
            <a:r>
              <a:rPr lang="nl-NL" dirty="0"/>
              <a:t>eigenlijk voorlopers van </a:t>
            </a:r>
            <a:r>
              <a:rPr lang="nl-NL" dirty="0" err="1"/>
              <a:t>SSRIs</a:t>
            </a:r>
            <a:r>
              <a:rPr lang="nl-NL" dirty="0"/>
              <a:t> en </a:t>
            </a:r>
            <a:r>
              <a:rPr lang="nl-NL" dirty="0" err="1"/>
              <a:t>SNRI’s</a:t>
            </a:r>
            <a:r>
              <a:rPr lang="nl-NL" dirty="0"/>
              <a:t>. Ze werken meestal op serotonine en noradrenaline en ook op andere neurotransmitters. Daardoor kunnen ze iets meer bijwerkingen hebben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b="1" dirty="0"/>
              <a:t>Tricyclische antidepressiva:</a:t>
            </a:r>
          </a:p>
          <a:p>
            <a:r>
              <a:rPr lang="nl-NL" dirty="0"/>
              <a:t>remmen de synaptische heropname van noradrenaline en/of serotonine. Hierdoor neemt de concentratie noradrenaline en/of serotonine toe;</a:t>
            </a:r>
          </a:p>
          <a:p>
            <a:r>
              <a:rPr lang="nl-NL" dirty="0" smtClean="0"/>
              <a:t>hebben </a:t>
            </a:r>
            <a:r>
              <a:rPr lang="nl-NL" dirty="0"/>
              <a:t>een werkingsmechanisme dat niet exact bekend is;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8489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Effect: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b="1" dirty="0"/>
              <a:t>Vermindering van:</a:t>
            </a:r>
          </a:p>
          <a:p>
            <a:r>
              <a:rPr lang="nl-NL" dirty="0"/>
              <a:t>depressieve klachten: het normaliseren van de stemming en van de andere kenmerken van depressie zoals verlies van interesse en schuldgevoelens;</a:t>
            </a:r>
          </a:p>
          <a:p>
            <a:r>
              <a:rPr lang="nl-NL" dirty="0"/>
              <a:t>de kans op terugkeer van depressie met de helft tot twee derde (bij voortzetting van een behandeling na optreden van herstel);</a:t>
            </a:r>
          </a:p>
          <a:p>
            <a:r>
              <a:rPr lang="nl-NL" dirty="0"/>
              <a:t>angstige gevoelens, paniek en dwangsymptomen (stoffen met een </a:t>
            </a:r>
            <a:r>
              <a:rPr lang="nl-NL" dirty="0" err="1"/>
              <a:t>serotonerge</a:t>
            </a:r>
            <a:r>
              <a:rPr lang="nl-NL" dirty="0"/>
              <a:t> werking);</a:t>
            </a:r>
          </a:p>
          <a:p>
            <a:r>
              <a:rPr lang="nl-NL" dirty="0" err="1"/>
              <a:t>neuropathische</a:t>
            </a:r>
            <a:r>
              <a:rPr lang="nl-NL" dirty="0"/>
              <a:t> pijn (amitriptyline);</a:t>
            </a:r>
          </a:p>
          <a:p>
            <a:r>
              <a:rPr lang="nl-NL" dirty="0"/>
              <a:t>de prikkelbaarheid van de blaas, mogelijk via de </a:t>
            </a:r>
            <a:r>
              <a:rPr lang="nl-NL" dirty="0" err="1"/>
              <a:t>anticholinerge</a:t>
            </a:r>
            <a:r>
              <a:rPr lang="nl-NL" dirty="0"/>
              <a:t> werking; </a:t>
            </a:r>
          </a:p>
          <a:p>
            <a:r>
              <a:rPr lang="nl-NL" dirty="0"/>
              <a:t>het aantal </a:t>
            </a:r>
            <a:r>
              <a:rPr lang="nl-NL" dirty="0" err="1"/>
              <a:t>migraine-aanvallen</a:t>
            </a:r>
            <a:r>
              <a:rPr lang="nl-NL" dirty="0"/>
              <a:t> (amitriptyline);</a:t>
            </a:r>
          </a:p>
          <a:p>
            <a:r>
              <a:rPr lang="nl-NL" dirty="0"/>
              <a:t>het aantal aanvallen van spanningshoofdpijn (amitriptyline).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290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depressie?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langer </a:t>
            </a:r>
            <a:r>
              <a:rPr lang="nl-NL" dirty="0"/>
              <a:t>dan 2 weken somber en/of </a:t>
            </a:r>
            <a:r>
              <a:rPr lang="nl-NL" dirty="0" smtClean="0"/>
              <a:t>nergens </a:t>
            </a:r>
            <a:r>
              <a:rPr lang="nl-NL" dirty="0"/>
              <a:t>zin </a:t>
            </a:r>
            <a:r>
              <a:rPr lang="nl-NL" dirty="0" smtClean="0"/>
              <a:t>in hebben</a:t>
            </a:r>
            <a:endParaRPr lang="nl-NL" dirty="0"/>
          </a:p>
          <a:p>
            <a:r>
              <a:rPr lang="nl-NL" dirty="0"/>
              <a:t>Ook </a:t>
            </a:r>
            <a:r>
              <a:rPr lang="nl-NL" dirty="0" smtClean="0"/>
              <a:t>klachten: </a:t>
            </a:r>
            <a:r>
              <a:rPr lang="nl-NL" dirty="0"/>
              <a:t>moe, onrustig, schuldig en waardeloos voelen.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819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Om </a:t>
            </a:r>
            <a:r>
              <a:rPr lang="nl-NL" dirty="0"/>
              <a:t>te herstellen zijn deze dingen heel belangrijk: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nl-NL" dirty="0" smtClean="0"/>
              <a:t>structuur </a:t>
            </a:r>
            <a:r>
              <a:rPr lang="nl-NL" dirty="0"/>
              <a:t>geven aan uw dag: op tijd opstaan, elke dag naar buiten gaan, gezond eten, op tijd naar bed gaan</a:t>
            </a:r>
          </a:p>
          <a:p>
            <a:pPr lvl="1"/>
            <a:r>
              <a:rPr lang="nl-NL" dirty="0"/>
              <a:t>actief zijn: ga elke dag sporten/bewegen, blijf aan het werk</a:t>
            </a:r>
          </a:p>
          <a:p>
            <a:pPr lvl="1"/>
            <a:r>
              <a:rPr lang="nl-NL" dirty="0"/>
              <a:t>contact met andere mensen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522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depressie?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het </a:t>
            </a:r>
            <a:r>
              <a:rPr lang="nl-NL" dirty="0"/>
              <a:t>grootste deel van de dag somber </a:t>
            </a:r>
            <a:r>
              <a:rPr lang="nl-NL" dirty="0" smtClean="0"/>
              <a:t>en/of </a:t>
            </a:r>
            <a:r>
              <a:rPr lang="nl-NL" dirty="0"/>
              <a:t>nergens meer zin of plezier in. </a:t>
            </a:r>
            <a:endParaRPr lang="nl-NL" dirty="0" smtClean="0"/>
          </a:p>
          <a:p>
            <a:r>
              <a:rPr lang="nl-NL" dirty="0" smtClean="0"/>
              <a:t>Daarnaast</a:t>
            </a:r>
            <a:r>
              <a:rPr lang="nl-NL" dirty="0"/>
              <a:t> </a:t>
            </a:r>
            <a:r>
              <a:rPr lang="nl-NL" dirty="0" smtClean="0"/>
              <a:t>meer</a:t>
            </a:r>
            <a:r>
              <a:rPr lang="nl-NL" dirty="0"/>
              <a:t> depressieve verschijnselen, zoals moeheid en concentratieproblemen. Dit duurt langer dan 2 weken achter elkaar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Depressie is een aandoening die veel voorkomt. </a:t>
            </a:r>
            <a:endParaRPr lang="nl-NL" dirty="0" smtClean="0"/>
          </a:p>
          <a:p>
            <a:r>
              <a:rPr lang="nl-NL" dirty="0" smtClean="0"/>
              <a:t>Het </a:t>
            </a:r>
            <a:r>
              <a:rPr lang="nl-NL" dirty="0"/>
              <a:t>is niet iets om </a:t>
            </a:r>
            <a:r>
              <a:rPr lang="nl-NL" dirty="0" smtClean="0"/>
              <a:t>voor </a:t>
            </a:r>
            <a:r>
              <a:rPr lang="nl-NL" dirty="0"/>
              <a:t>te schamen of </a:t>
            </a:r>
            <a:r>
              <a:rPr lang="nl-NL" dirty="0" smtClean="0"/>
              <a:t>om </a:t>
            </a:r>
            <a:r>
              <a:rPr lang="nl-NL" dirty="0"/>
              <a:t>schuldig over te voelen.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478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Bijzondere vormen van depressie: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Winterdepressie: iemand wordt in de herfst depressief en in de lente verdwijnen de klachten weer. </a:t>
            </a:r>
            <a:r>
              <a:rPr lang="nl-NL" dirty="0" smtClean="0"/>
              <a:t>(Als </a:t>
            </a:r>
            <a:r>
              <a:rPr lang="nl-NL" dirty="0"/>
              <a:t>dit minstens 2 jaar achter elkaar gebeurt, is het een </a:t>
            </a:r>
            <a:r>
              <a:rPr lang="nl-NL" dirty="0" smtClean="0"/>
              <a:t>winterdepressie).</a:t>
            </a:r>
            <a:endParaRPr lang="nl-NL" dirty="0"/>
          </a:p>
          <a:p>
            <a:r>
              <a:rPr lang="nl-NL" dirty="0">
                <a:hlinkClick r:id="rId2"/>
              </a:rPr>
              <a:t>Postpartum depressie</a:t>
            </a:r>
            <a:r>
              <a:rPr lang="nl-NL" dirty="0"/>
              <a:t> (postnatale depressie): een depressie na een bevalling.</a:t>
            </a:r>
          </a:p>
          <a:p>
            <a:r>
              <a:rPr lang="nl-NL" dirty="0">
                <a:hlinkClick r:id="rId3"/>
              </a:rPr>
              <a:t>Dysthymie</a:t>
            </a:r>
            <a:r>
              <a:rPr lang="nl-NL" dirty="0"/>
              <a:t>: een lichte depressie die meer dan 2 jaar duurt.</a:t>
            </a:r>
          </a:p>
          <a:p>
            <a:r>
              <a:rPr lang="nl-NL" dirty="0"/>
              <a:t>Een depressie bij een </a:t>
            </a:r>
            <a:r>
              <a:rPr lang="nl-NL" dirty="0">
                <a:hlinkClick r:id="rId4"/>
              </a:rPr>
              <a:t>bipolaire stoornis</a:t>
            </a:r>
            <a:r>
              <a:rPr lang="nl-NL" dirty="0"/>
              <a:t>.  </a:t>
            </a:r>
            <a:r>
              <a:rPr lang="nl-NL" dirty="0" smtClean="0"/>
              <a:t>(heeft</a:t>
            </a:r>
            <a:r>
              <a:rPr lang="nl-NL" dirty="0"/>
              <a:t> dan depressieve en manische </a:t>
            </a:r>
            <a:r>
              <a:rPr lang="nl-NL" dirty="0" smtClean="0"/>
              <a:t>perioden).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92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Verschijnselen van een depressie: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1920240"/>
            <a:ext cx="10363826" cy="397110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De 2 belangrijkste verschijnselen van een depressie zijn:</a:t>
            </a:r>
          </a:p>
          <a:p>
            <a:r>
              <a:rPr lang="nl-NL" dirty="0" smtClean="0"/>
              <a:t>het </a:t>
            </a:r>
            <a:r>
              <a:rPr lang="nl-NL" dirty="0"/>
              <a:t>grootste deel van de dag somber.</a:t>
            </a:r>
          </a:p>
          <a:p>
            <a:r>
              <a:rPr lang="nl-NL" dirty="0" smtClean="0"/>
              <a:t>(bijna</a:t>
            </a:r>
            <a:r>
              <a:rPr lang="nl-NL" dirty="0"/>
              <a:t>) nergens meer zin of plezier in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Daar kunnen andere klachten bijkomen:</a:t>
            </a:r>
          </a:p>
          <a:p>
            <a:r>
              <a:rPr lang="nl-NL" dirty="0" smtClean="0"/>
              <a:t>schuldig</a:t>
            </a:r>
            <a:r>
              <a:rPr lang="nl-NL" dirty="0"/>
              <a:t>, overbodig of waardeloos.</a:t>
            </a:r>
          </a:p>
          <a:p>
            <a:r>
              <a:rPr lang="nl-NL" dirty="0" smtClean="0"/>
              <a:t>onrustig</a:t>
            </a:r>
            <a:r>
              <a:rPr lang="nl-NL" dirty="0"/>
              <a:t> en snel geïrriteerd. Of juist traag en sloom.</a:t>
            </a:r>
          </a:p>
          <a:p>
            <a:r>
              <a:rPr lang="nl-NL" dirty="0" smtClean="0"/>
              <a:t>besluiteloos en/of </a:t>
            </a:r>
            <a:r>
              <a:rPr lang="nl-NL" dirty="0"/>
              <a:t>niet goed concentreren.</a:t>
            </a:r>
          </a:p>
          <a:p>
            <a:r>
              <a:rPr lang="nl-NL" dirty="0"/>
              <a:t>Het eten smaakt niet meer. </a:t>
            </a:r>
            <a:r>
              <a:rPr lang="nl-NL" dirty="0" smtClean="0"/>
              <a:t>Of </a:t>
            </a:r>
            <a:r>
              <a:rPr lang="nl-NL" dirty="0"/>
              <a:t>juist extra veel eten. </a:t>
            </a:r>
          </a:p>
          <a:p>
            <a:r>
              <a:rPr lang="nl-NL" dirty="0" smtClean="0"/>
              <a:t>moe. Veel of weinig slapen</a:t>
            </a:r>
            <a:endParaRPr lang="nl-NL" dirty="0"/>
          </a:p>
          <a:p>
            <a:r>
              <a:rPr lang="nl-NL" dirty="0" smtClean="0"/>
              <a:t>het </a:t>
            </a:r>
            <a:r>
              <a:rPr lang="nl-NL" dirty="0"/>
              <a:t>leven zwaar. Misschien verlangt u soms naar de dood of denkt u aan </a:t>
            </a:r>
            <a:r>
              <a:rPr lang="nl-NL" dirty="0">
                <a:hlinkClick r:id="rId3"/>
              </a:rPr>
              <a:t>zelfdoding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579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ontstaat een depressie?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Erfelijkheid</a:t>
            </a:r>
            <a:endParaRPr lang="nl-NL" dirty="0"/>
          </a:p>
          <a:p>
            <a:r>
              <a:rPr lang="nl-NL" dirty="0" smtClean="0"/>
              <a:t>kwetsbaarheid</a:t>
            </a:r>
            <a:endParaRPr lang="nl-NL" dirty="0"/>
          </a:p>
          <a:p>
            <a:r>
              <a:rPr lang="nl-NL" dirty="0"/>
              <a:t>Een verstoorde balans van neurotransmitters in de hersenen</a:t>
            </a:r>
            <a:r>
              <a:rPr lang="nl-NL" dirty="0" smtClean="0"/>
              <a:t>:</a:t>
            </a:r>
            <a:endParaRPr lang="nl-NL" dirty="0"/>
          </a:p>
          <a:p>
            <a:r>
              <a:rPr lang="nl-NL" dirty="0"/>
              <a:t>Een moeilijke jeugd. </a:t>
            </a:r>
          </a:p>
          <a:p>
            <a:r>
              <a:rPr lang="nl-NL" dirty="0"/>
              <a:t>Weinig steun </a:t>
            </a:r>
            <a:r>
              <a:rPr lang="nl-NL" dirty="0" smtClean="0"/>
              <a:t>voelen/krijgen.</a:t>
            </a:r>
            <a:r>
              <a:rPr lang="nl-NL" dirty="0"/>
              <a:t> </a:t>
            </a:r>
          </a:p>
          <a:p>
            <a:r>
              <a:rPr lang="nl-NL" dirty="0"/>
              <a:t>Een ingrijpende gebeurtenis die veel verdriet geeft. </a:t>
            </a:r>
            <a:endParaRPr lang="nl-NL" dirty="0" smtClean="0"/>
          </a:p>
          <a:p>
            <a:r>
              <a:rPr lang="nl-NL" dirty="0" smtClean="0"/>
              <a:t>Meemaken </a:t>
            </a:r>
            <a:r>
              <a:rPr lang="nl-NL" dirty="0"/>
              <a:t>van geweld (mishandeling, verkrachting, oorlogsgeweld).</a:t>
            </a:r>
          </a:p>
          <a:p>
            <a:r>
              <a:rPr lang="nl-NL" dirty="0"/>
              <a:t>Een chronische ziekte, zoals diabetes mellitus, COPD of reuma.</a:t>
            </a:r>
          </a:p>
          <a:p>
            <a:r>
              <a:rPr lang="nl-NL" dirty="0">
                <a:hlinkClick r:id="rId3"/>
              </a:rPr>
              <a:t>Alcoholgebruik</a:t>
            </a:r>
            <a:r>
              <a:rPr lang="nl-NL" dirty="0"/>
              <a:t>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457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Adviezen bij depressie: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Om te herstellen van een depressie zijn 2 dingen heel belangrijk:</a:t>
            </a:r>
          </a:p>
          <a:p>
            <a:r>
              <a:rPr lang="nl-NL" dirty="0"/>
              <a:t>structuur geven aan uw dag</a:t>
            </a:r>
          </a:p>
          <a:p>
            <a:r>
              <a:rPr lang="nl-NL" dirty="0"/>
              <a:t>actief zijn of </a:t>
            </a:r>
            <a:r>
              <a:rPr lang="nl-NL" dirty="0" smtClean="0"/>
              <a:t>blijven</a:t>
            </a:r>
          </a:p>
          <a:p>
            <a:pPr lvl="1"/>
            <a:r>
              <a:rPr lang="nl-NL" dirty="0" smtClean="0"/>
              <a:t>Contact met anderen</a:t>
            </a:r>
          </a:p>
          <a:p>
            <a:pPr lvl="1"/>
            <a:r>
              <a:rPr lang="nl-NL" dirty="0" smtClean="0"/>
              <a:t>Haalbare doelen</a:t>
            </a:r>
          </a:p>
          <a:p>
            <a:pPr lvl="1"/>
            <a:r>
              <a:rPr lang="nl-NL" dirty="0" smtClean="0"/>
              <a:t>Structuur en regelmaat</a:t>
            </a:r>
          </a:p>
          <a:p>
            <a:pPr lvl="1"/>
            <a:r>
              <a:rPr lang="nl-NL" dirty="0" smtClean="0"/>
              <a:t>Bewegen</a:t>
            </a:r>
          </a:p>
          <a:p>
            <a:pPr lvl="1"/>
            <a:r>
              <a:rPr lang="nl-NL" dirty="0" smtClean="0"/>
              <a:t>Problemen oplossen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456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van een depressie: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De behandeling van een depressie gaat in stappen:</a:t>
            </a:r>
          </a:p>
          <a:p>
            <a:pPr marL="0" indent="0">
              <a:buNone/>
            </a:pPr>
            <a:r>
              <a:rPr lang="nl-NL" dirty="0"/>
              <a:t>1. U krijgt </a:t>
            </a:r>
            <a:r>
              <a:rPr lang="nl-NL" dirty="0">
                <a:hlinkClick r:id="rId2"/>
              </a:rPr>
              <a:t>adviezen om de depressie aan te pakken</a:t>
            </a:r>
            <a:r>
              <a:rPr lang="nl-NL" dirty="0"/>
              <a:t>. </a:t>
            </a:r>
            <a:endParaRPr lang="nl-NL" dirty="0" smtClean="0"/>
          </a:p>
          <a:p>
            <a:pPr lvl="1"/>
            <a:r>
              <a:rPr lang="nl-NL" dirty="0" smtClean="0"/>
              <a:t>Bijvoorbeeld </a:t>
            </a:r>
            <a:r>
              <a:rPr lang="nl-NL" dirty="0"/>
              <a:t>planning wat u per dag gaat doen, elke dag naar buiten en bewegen.</a:t>
            </a:r>
          </a:p>
          <a:p>
            <a:pPr marL="0" indent="0">
              <a:buNone/>
            </a:pPr>
            <a:r>
              <a:rPr lang="nl-NL" dirty="0"/>
              <a:t>2. De praktijkondersteuner ggz kan u begeleiden met gesprekken. Dit is een korte psychologische behandeling. U leert beter omgaan met problemen in het dagelijks leven.</a:t>
            </a:r>
          </a:p>
          <a:p>
            <a:r>
              <a:rPr lang="nl-NL" dirty="0"/>
              <a:t>Als dat niet voldoende helpt of als de depressie ernstig is:</a:t>
            </a:r>
          </a:p>
          <a:p>
            <a:pPr marL="0" indent="0">
              <a:buNone/>
            </a:pPr>
            <a:r>
              <a:rPr lang="nl-NL" dirty="0"/>
              <a:t>3. </a:t>
            </a:r>
            <a:r>
              <a:rPr lang="nl-NL" dirty="0">
                <a:hlinkClick r:id="rId3"/>
              </a:rPr>
              <a:t>Gesprekken met een psycholoog</a:t>
            </a:r>
            <a:r>
              <a:rPr lang="nl-NL" dirty="0"/>
              <a:t> (psychotherapie).</a:t>
            </a:r>
          </a:p>
          <a:p>
            <a:pPr marL="0" indent="0">
              <a:buNone/>
            </a:pPr>
            <a:r>
              <a:rPr lang="nl-NL" dirty="0" smtClean="0"/>
              <a:t>4. </a:t>
            </a:r>
            <a:r>
              <a:rPr lang="nl-NL" dirty="0" smtClean="0">
                <a:hlinkClick r:id="rId4"/>
              </a:rPr>
              <a:t>Medicijnen </a:t>
            </a:r>
            <a:r>
              <a:rPr lang="nl-NL" dirty="0">
                <a:hlinkClick r:id="rId4"/>
              </a:rPr>
              <a:t>(antidepressiva)</a:t>
            </a:r>
            <a:r>
              <a:rPr lang="nl-NL" dirty="0"/>
              <a:t>. 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U </a:t>
            </a:r>
            <a:r>
              <a:rPr lang="nl-NL" dirty="0"/>
              <a:t>beslist samen met uw huisarts wat voor u het beste is. </a:t>
            </a:r>
            <a:r>
              <a:rPr lang="nl-NL" dirty="0">
                <a:hlinkClick r:id="rId5"/>
              </a:rPr>
              <a:t>Het helpt om dit gesprek met uw huisarts goed voor te bereiden.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21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Druppel</Template>
  <TotalTime>50</TotalTime>
  <Words>707</Words>
  <Application>Microsoft Office PowerPoint</Application>
  <PresentationFormat>Breedbeeld</PresentationFormat>
  <Paragraphs>158</Paragraphs>
  <Slides>19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Tw Cen MT</vt:lpstr>
      <vt:lpstr>Druppel</vt:lpstr>
      <vt:lpstr>Depressie</vt:lpstr>
      <vt:lpstr>Wat is een depressie?</vt:lpstr>
      <vt:lpstr> Om te herstellen zijn deze dingen heel belangrijk:  </vt:lpstr>
      <vt:lpstr>Wat is een depressie?</vt:lpstr>
      <vt:lpstr>Bijzondere vormen van depressie:</vt:lpstr>
      <vt:lpstr>Verschijnselen van een depressie:</vt:lpstr>
      <vt:lpstr>Hoe ontstaat een depressie?</vt:lpstr>
      <vt:lpstr>Adviezen bij depressie:</vt:lpstr>
      <vt:lpstr>Behandeling van een depressie:</vt:lpstr>
      <vt:lpstr>PowerPoint-presentatie</vt:lpstr>
      <vt:lpstr>Antidepressiva</vt:lpstr>
      <vt:lpstr>Hoe werken Antidepressiva?</vt:lpstr>
      <vt:lpstr>Bijwerkingen:</vt:lpstr>
      <vt:lpstr> Andere bijwerkingen die regelmatig voorkomen: </vt:lpstr>
      <vt:lpstr>Antidepressiva:</vt:lpstr>
      <vt:lpstr>SSRI</vt:lpstr>
      <vt:lpstr>Effect</vt:lpstr>
      <vt:lpstr>TCA’s</vt:lpstr>
      <vt:lpstr>Effect: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Depressie</dc:title>
  <dc:creator>Marlies Bouland</dc:creator>
  <cp:lastModifiedBy>Marlies Bouland</cp:lastModifiedBy>
  <cp:revision>6</cp:revision>
  <dcterms:created xsi:type="dcterms:W3CDTF">2019-03-03T12:35:22Z</dcterms:created>
  <dcterms:modified xsi:type="dcterms:W3CDTF">2019-03-03T13:26:14Z</dcterms:modified>
</cp:coreProperties>
</file>