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8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sther van Schuur" initials="" lastIdx="10" clrIdx="0"/>
  <p:cmAuthor id="1" name="Edwin Kaptein" initials="EK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4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4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4-13T16:26:42.482" idx="4">
    <p:pos x="1911" y="1156"/>
    <p:text>Graag link naar de OWV animatie toevoegen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4-13T16:27:27.948" idx="5">
    <p:pos x="3724" y="1719"/>
    <p:text>Graag video spoelwormen van OWC toevoegen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err="1" smtClean="0"/>
              <a:t>Omdat</a:t>
            </a:r>
            <a:r>
              <a:rPr lang="en-US" dirty="0" smtClean="0"/>
              <a:t> </a:t>
            </a:r>
            <a:r>
              <a:rPr lang="en-US" dirty="0" err="1" smtClean="0"/>
              <a:t>vlooien</a:t>
            </a:r>
            <a:r>
              <a:rPr lang="en-US" dirty="0" smtClean="0"/>
              <a:t> de </a:t>
            </a:r>
            <a:r>
              <a:rPr lang="en-US" dirty="0" err="1" smtClean="0"/>
              <a:t>hondenlintworm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overdragen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ziekteverwekkers</a:t>
            </a:r>
            <a:r>
              <a:rPr lang="en-US" dirty="0" smtClean="0"/>
              <a:t> </a:t>
            </a:r>
            <a:r>
              <a:rPr lang="en-US" dirty="0" err="1" smtClean="0"/>
              <a:t>zoals</a:t>
            </a:r>
            <a:r>
              <a:rPr lang="en-US" dirty="0" smtClean="0"/>
              <a:t> </a:t>
            </a:r>
            <a:r>
              <a:rPr lang="en-US" dirty="0" err="1" smtClean="0"/>
              <a:t>babesia</a:t>
            </a:r>
            <a:r>
              <a:rPr lang="en-US" dirty="0" smtClean="0"/>
              <a:t>, </a:t>
            </a:r>
            <a:r>
              <a:rPr lang="en-US" dirty="0" err="1" smtClean="0"/>
              <a:t>ehrlichia</a:t>
            </a:r>
            <a:r>
              <a:rPr lang="en-US" dirty="0" smtClean="0"/>
              <a:t> en de </a:t>
            </a:r>
            <a:r>
              <a:rPr lang="en-US" dirty="0" err="1" smtClean="0"/>
              <a:t>ziekte</a:t>
            </a:r>
            <a:r>
              <a:rPr lang="en-US" dirty="0" smtClean="0"/>
              <a:t> van Lyme (</a:t>
            </a:r>
            <a:r>
              <a:rPr lang="nl-NL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Borrelia</a:t>
            </a:r>
            <a:r>
              <a:rPr lang="nl-N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burgdorferi</a:t>
            </a:r>
            <a:r>
              <a:rPr lang="nl-NL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nl-NL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overdragen</a:t>
            </a:r>
          </a:p>
          <a:p>
            <a:pPr marL="228600" indent="-228600">
              <a:buAutoNum type="arabicPeriod"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</a:t>
            </a:r>
            <a:r>
              <a:rPr lang="nl-NL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stammen: de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platwormen (</a:t>
            </a:r>
            <a:r>
              <a:rPr lang="nl-NL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platyhelminthes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de rondwormen (</a:t>
            </a:r>
            <a:r>
              <a:rPr lang="nl-N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nematoden)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de stekelsnuitwormen (</a:t>
            </a:r>
            <a:r>
              <a:rPr lang="nl-NL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acanthocephala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nl-N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nl-NL" dirty="0" smtClean="0">
                <a:effectLst/>
              </a:rPr>
              <a:t>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platwormen worden weer onderverdeeld in de zuigwormen (</a:t>
            </a:r>
            <a:r>
              <a:rPr lang="nl-NL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trematoden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en de lintwormen (</a:t>
            </a:r>
            <a:r>
              <a:rPr lang="nl-NL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cestoden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nl-NL" sz="120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1648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15-2-2019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S5D8dqWUM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1857355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Module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292948"/>
            <a:ext cx="9144000" cy="1655762"/>
          </a:xfrm>
        </p:spPr>
        <p:txBody>
          <a:bodyPr/>
          <a:lstStyle/>
          <a:p>
            <a:r>
              <a:rPr lang="en-US" dirty="0" err="1" smtClean="0"/>
              <a:t>Hoofdstuk</a:t>
            </a:r>
            <a:r>
              <a:rPr lang="en-US" dirty="0" smtClean="0"/>
              <a:t> 3. </a:t>
            </a:r>
          </a:p>
          <a:p>
            <a:r>
              <a:rPr lang="en-US" sz="3600" b="1" dirty="0" err="1" smtClean="0"/>
              <a:t>Parasieten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3.4 </a:t>
            </a:r>
            <a:r>
              <a:rPr lang="en-US" sz="4000" dirty="0" err="1" smtClean="0"/>
              <a:t>Endoparasieten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Wormen</a:t>
            </a:r>
          </a:p>
          <a:p>
            <a:pPr marL="0" indent="0">
              <a:buNone/>
            </a:pPr>
            <a:endParaRPr lang="nl-NL" b="1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Platwormen (</a:t>
            </a:r>
            <a:r>
              <a:rPr lang="nl-NL" i="1" dirty="0" err="1"/>
              <a:t>platyhelminthes</a:t>
            </a:r>
            <a:r>
              <a:rPr lang="nl-NL" dirty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/>
              <a:t>Zuigwormen (</a:t>
            </a:r>
            <a:r>
              <a:rPr lang="nl-NL" i="1" dirty="0" err="1"/>
              <a:t>trematoden</a:t>
            </a:r>
            <a:r>
              <a:rPr lang="nl-NL" dirty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/>
              <a:t>Lintwormen (</a:t>
            </a:r>
            <a:r>
              <a:rPr lang="nl-NL" i="1" dirty="0" err="1"/>
              <a:t>cestoden</a:t>
            </a:r>
            <a:r>
              <a:rPr lang="nl-NL" dirty="0"/>
              <a:t>)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Rondwormen (</a:t>
            </a:r>
            <a:r>
              <a:rPr lang="nl-NL" i="1" dirty="0"/>
              <a:t>nematoden</a:t>
            </a:r>
            <a:r>
              <a:rPr lang="nl-NL" dirty="0"/>
              <a:t>)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Stekelsnuitwormen (</a:t>
            </a:r>
            <a:r>
              <a:rPr lang="nl-NL" i="1" dirty="0" err="1"/>
              <a:t>acanthocephala</a:t>
            </a:r>
            <a:r>
              <a:rPr lang="nl-NL" dirty="0" smtClean="0"/>
              <a:t>)</a:t>
            </a:r>
          </a:p>
          <a:p>
            <a:pPr marL="0" lvl="1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2400" dirty="0" smtClean="0"/>
              <a:t>Diagnostiek meestal via ontlastingsonderzoek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13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3.4 </a:t>
            </a:r>
            <a:r>
              <a:rPr lang="en-US" sz="4000" dirty="0" err="1" smtClean="0"/>
              <a:t>Endoparasieten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94971"/>
            <a:ext cx="10515600" cy="4681992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Zuigwormen (</a:t>
            </a:r>
            <a:r>
              <a:rPr lang="nl-NL" b="1" i="1" dirty="0" err="1" smtClean="0"/>
              <a:t>trematoden</a:t>
            </a:r>
            <a:r>
              <a:rPr lang="nl-NL" b="1" dirty="0" smtClean="0"/>
              <a:t>)</a:t>
            </a:r>
          </a:p>
          <a:p>
            <a:pPr marL="0" indent="0">
              <a:buNone/>
            </a:pPr>
            <a:endParaRPr lang="nl-NL" b="1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Leverbot (</a:t>
            </a:r>
            <a:r>
              <a:rPr lang="nl-NL" i="1" dirty="0" err="1"/>
              <a:t>Fasciola</a:t>
            </a:r>
            <a:r>
              <a:rPr lang="nl-NL" i="1" dirty="0"/>
              <a:t> </a:t>
            </a:r>
            <a:r>
              <a:rPr lang="nl-NL" i="1" dirty="0" err="1"/>
              <a:t>hepatica</a:t>
            </a:r>
            <a:r>
              <a:rPr lang="nl-NL" dirty="0"/>
              <a:t> </a:t>
            </a:r>
            <a:r>
              <a:rPr lang="nl-NL" dirty="0" smtClean="0"/>
              <a:t>)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Bladvormig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Mond=zuignap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Geen anus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Besmettelijk voor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Herkauwers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Konijn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Mens</a:t>
            </a:r>
          </a:p>
          <a:p>
            <a:pPr marL="457200" lvl="1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  <p:pic>
        <p:nvPicPr>
          <p:cNvPr id="6" name="irc_mi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23927" y="1627217"/>
            <a:ext cx="5173345" cy="36979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3.4 </a:t>
            </a:r>
            <a:r>
              <a:rPr lang="en-US" sz="4000" dirty="0" err="1" smtClean="0"/>
              <a:t>Endoparasieten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9486"/>
            <a:ext cx="10515600" cy="4667477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Lintwormen (</a:t>
            </a:r>
            <a:r>
              <a:rPr lang="nl-NL" b="1" i="1" dirty="0" err="1" smtClean="0"/>
              <a:t>Cestoden</a:t>
            </a:r>
            <a:r>
              <a:rPr lang="nl-NL" b="1" dirty="0" smtClean="0"/>
              <a:t>)</a:t>
            </a:r>
          </a:p>
          <a:p>
            <a:pPr marL="0" indent="0">
              <a:buNone/>
            </a:pPr>
            <a:endParaRPr lang="nl-NL" b="1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Soorten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Hondenlintworm (</a:t>
            </a:r>
            <a:r>
              <a:rPr lang="nl-NL" i="1" dirty="0" err="1"/>
              <a:t>D</a:t>
            </a:r>
            <a:r>
              <a:rPr lang="nl-NL" i="1" dirty="0" err="1" smtClean="0"/>
              <a:t>ipylidium</a:t>
            </a:r>
            <a:r>
              <a:rPr lang="nl-NL" i="1" dirty="0" smtClean="0"/>
              <a:t> </a:t>
            </a:r>
            <a:r>
              <a:rPr lang="nl-NL" i="1" dirty="0" err="1" smtClean="0"/>
              <a:t>caninum</a:t>
            </a:r>
            <a:r>
              <a:rPr lang="nl-NL" dirty="0" smtClean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Vossenlintworm (</a:t>
            </a:r>
            <a:r>
              <a:rPr lang="nl-NL" i="1" dirty="0" smtClean="0"/>
              <a:t>Echinococcus </a:t>
            </a:r>
            <a:r>
              <a:rPr lang="nl-NL" i="1" dirty="0" err="1" smtClean="0"/>
              <a:t>multicolaris</a:t>
            </a:r>
            <a:r>
              <a:rPr lang="nl-NL" dirty="0" smtClean="0"/>
              <a:t>)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Kop met zuignappen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Vormt lint van segmenten (</a:t>
            </a:r>
            <a:r>
              <a:rPr lang="nl-NL" i="1" dirty="0" smtClean="0"/>
              <a:t>proglottiden</a:t>
            </a:r>
            <a:r>
              <a:rPr lang="nl-NL" dirty="0" smtClean="0"/>
              <a:t>)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Leven in de dunne darm van de gastheer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Besmettelijk voor o.a. hond en kat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  <p:pic>
        <p:nvPicPr>
          <p:cNvPr id="6" name="Afbeelding 8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1601" y="552768"/>
            <a:ext cx="40386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13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3.4 </a:t>
            </a:r>
            <a:r>
              <a:rPr lang="en-US" sz="4000" dirty="0" err="1" smtClean="0"/>
              <a:t>Endoparasieten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56646"/>
            <a:ext cx="10515600" cy="4720317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Rondwormen</a:t>
            </a:r>
          </a:p>
          <a:p>
            <a:pPr marL="0" indent="0">
              <a:buNone/>
            </a:pPr>
            <a:endParaRPr lang="nl-NL" b="1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Soorten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u="sng" dirty="0" smtClean="0">
                <a:solidFill>
                  <a:srgbClr val="3366FF"/>
                </a:solidFill>
              </a:rPr>
              <a:t>Spoelworm hond </a:t>
            </a:r>
            <a:r>
              <a:rPr lang="nl-NL" dirty="0" smtClean="0"/>
              <a:t>(</a:t>
            </a:r>
            <a:r>
              <a:rPr lang="nl-NL" i="1" dirty="0" err="1" smtClean="0"/>
              <a:t>Toxocara</a:t>
            </a:r>
            <a:r>
              <a:rPr lang="nl-NL" i="1" dirty="0" smtClean="0"/>
              <a:t> </a:t>
            </a:r>
            <a:r>
              <a:rPr lang="nl-NL" i="1" dirty="0" err="1" smtClean="0"/>
              <a:t>canis</a:t>
            </a:r>
            <a:r>
              <a:rPr lang="nl-NL" dirty="0" smtClean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Spoelworm kat (</a:t>
            </a:r>
            <a:r>
              <a:rPr lang="nl-NL" i="1" dirty="0" err="1" smtClean="0"/>
              <a:t>Toxocara</a:t>
            </a:r>
            <a:r>
              <a:rPr lang="nl-NL" i="1" dirty="0" smtClean="0"/>
              <a:t> </a:t>
            </a:r>
            <a:r>
              <a:rPr lang="nl-NL" i="1" dirty="0" err="1" smtClean="0"/>
              <a:t>catis</a:t>
            </a:r>
            <a:r>
              <a:rPr lang="nl-NL" dirty="0" smtClean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Zweepworm (</a:t>
            </a:r>
            <a:r>
              <a:rPr lang="nl-NL" i="1" dirty="0" err="1" smtClean="0"/>
              <a:t>Trichuris</a:t>
            </a:r>
            <a:r>
              <a:rPr lang="nl-NL" i="1" dirty="0" smtClean="0"/>
              <a:t> </a:t>
            </a:r>
            <a:r>
              <a:rPr lang="nl-NL" i="1" dirty="0" err="1" smtClean="0"/>
              <a:t>vulpis</a:t>
            </a:r>
            <a:r>
              <a:rPr lang="nl-NL" dirty="0" smtClean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/>
              <a:t>Haakworm </a:t>
            </a:r>
            <a:r>
              <a:rPr lang="nl-NL" dirty="0" smtClean="0"/>
              <a:t>(</a:t>
            </a:r>
            <a:r>
              <a:rPr lang="en-US" i="1" dirty="0" err="1"/>
              <a:t>Uncinaria</a:t>
            </a:r>
            <a:r>
              <a:rPr lang="en-US" i="1" dirty="0"/>
              <a:t> </a:t>
            </a:r>
            <a:r>
              <a:rPr lang="en-US" i="1" dirty="0" err="1"/>
              <a:t>stenocephala</a:t>
            </a:r>
            <a:r>
              <a:rPr lang="nl-NL" dirty="0"/>
              <a:t> </a:t>
            </a:r>
            <a:r>
              <a:rPr lang="nl-NL" dirty="0" smtClean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Franse </a:t>
            </a:r>
            <a:r>
              <a:rPr lang="nl-NL" dirty="0"/>
              <a:t>hartworm (</a:t>
            </a:r>
            <a:r>
              <a:rPr lang="nl-NL" i="1" dirty="0" err="1"/>
              <a:t>Angiostrongylus</a:t>
            </a:r>
            <a:r>
              <a:rPr lang="nl-NL" i="1" dirty="0"/>
              <a:t> </a:t>
            </a:r>
            <a:r>
              <a:rPr lang="nl-NL" i="1" dirty="0" err="1" smtClean="0"/>
              <a:t>vasorum</a:t>
            </a:r>
            <a:r>
              <a:rPr lang="nl-NL" dirty="0" smtClean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Hartworm (</a:t>
            </a:r>
            <a:r>
              <a:rPr lang="nl-NL" i="1" dirty="0" err="1"/>
              <a:t>Dirofilaria</a:t>
            </a:r>
            <a:r>
              <a:rPr lang="nl-NL" i="1" dirty="0"/>
              <a:t> </a:t>
            </a:r>
            <a:r>
              <a:rPr lang="nl-NL" i="1" dirty="0" err="1" smtClean="0"/>
              <a:t>immitis</a:t>
            </a:r>
            <a:r>
              <a:rPr lang="nl-NL" dirty="0" smtClean="0"/>
              <a:t>)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Kort of juist heel lang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Leven in maagdarmkanaal gastheer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82743" y="1976718"/>
            <a:ext cx="2471058" cy="1794950"/>
          </a:xfrm>
          <a:prstGeom prst="rect">
            <a:avLst/>
          </a:prstGeom>
        </p:spPr>
      </p:pic>
      <p:pic>
        <p:nvPicPr>
          <p:cNvPr id="7" name="Afbeelding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307821" y="4015761"/>
            <a:ext cx="1620900" cy="21612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76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ED7D31"/>
                </a:solidFill>
              </a:rPr>
              <a:t>+ 3.4 </a:t>
            </a:r>
            <a:r>
              <a:rPr lang="en-US" sz="4000" dirty="0" err="1" smtClean="0"/>
              <a:t>Endoparasieten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2456" y="1825625"/>
            <a:ext cx="10381343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Rondwormen bij andere diersoorten</a:t>
            </a:r>
          </a:p>
          <a:p>
            <a:pPr marL="0" indent="0">
              <a:buNone/>
            </a:pPr>
            <a:endParaRPr lang="nl-NL" b="1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Rund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/>
              <a:t>Longworm (</a:t>
            </a:r>
            <a:r>
              <a:rPr lang="nl-NL" i="1" dirty="0" err="1"/>
              <a:t>Dictyocaulus</a:t>
            </a:r>
            <a:r>
              <a:rPr lang="nl-NL" i="1" dirty="0"/>
              <a:t> </a:t>
            </a:r>
            <a:r>
              <a:rPr lang="nl-NL" i="1" dirty="0" err="1"/>
              <a:t>viviparus</a:t>
            </a:r>
            <a:r>
              <a:rPr lang="nl-NL" dirty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/>
              <a:t>Kan dodelijk </a:t>
            </a:r>
            <a:r>
              <a:rPr lang="nl-NL" dirty="0" smtClean="0"/>
              <a:t>zijn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Schaap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/>
              <a:t>Lebmaagworm (</a:t>
            </a:r>
            <a:r>
              <a:rPr lang="nl-NL" i="1" dirty="0" err="1"/>
              <a:t>Haemonchus</a:t>
            </a:r>
            <a:r>
              <a:rPr lang="nl-NL" i="1" dirty="0"/>
              <a:t> </a:t>
            </a:r>
            <a:r>
              <a:rPr lang="nl-NL" i="1" dirty="0" err="1"/>
              <a:t>contortus</a:t>
            </a:r>
            <a:r>
              <a:rPr lang="nl-NL" dirty="0"/>
              <a:t>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/>
              <a:t>Bloedarmoede, darminfecties, soms </a:t>
            </a:r>
            <a:r>
              <a:rPr lang="nl-NL" dirty="0" smtClean="0"/>
              <a:t>dodelijk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(Sier)vogels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Haarwormen (</a:t>
            </a:r>
            <a:r>
              <a:rPr lang="nl-NL" i="1" dirty="0" err="1" smtClean="0"/>
              <a:t>Capillaria</a:t>
            </a:r>
            <a:r>
              <a:rPr lang="nl-NL" i="1" dirty="0" smtClean="0"/>
              <a:t> </a:t>
            </a:r>
            <a:r>
              <a:rPr lang="nl-NL" dirty="0" smtClean="0"/>
              <a:t>soorten)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Maagdarmklachten, bloedarmoede</a:t>
            </a:r>
          </a:p>
          <a:p>
            <a:pPr lvl="2"/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370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921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Verwerkingsvragen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Waarom zou je bij een vlooienbesmetting ook moeten ontwormen? 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Wat is het gevaar van teken?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worden wormen onderverdeeld?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370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3. </a:t>
            </a:r>
            <a:r>
              <a:rPr lang="en-US" sz="3600" dirty="0" err="1" smtClean="0"/>
              <a:t>Parasieten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8856" y="1825625"/>
            <a:ext cx="9974943" cy="4351338"/>
          </a:xfrm>
        </p:spPr>
        <p:txBody>
          <a:bodyPr/>
          <a:lstStyle/>
          <a:p>
            <a:r>
              <a:rPr lang="en-US" dirty="0" err="1" smtClean="0"/>
              <a:t>Parasieten</a:t>
            </a:r>
            <a:endParaRPr lang="en-US" dirty="0"/>
          </a:p>
          <a:p>
            <a:r>
              <a:rPr lang="en-US" dirty="0" err="1" smtClean="0"/>
              <a:t>Ecto-parasieten</a:t>
            </a:r>
            <a:endParaRPr lang="en-US" dirty="0" smtClean="0"/>
          </a:p>
          <a:p>
            <a:r>
              <a:rPr lang="en-US" dirty="0" smtClean="0"/>
              <a:t>Endo-</a:t>
            </a:r>
            <a:r>
              <a:rPr lang="en-US" dirty="0" err="1" smtClean="0"/>
              <a:t>parasieten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Parasieten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3.2 </a:t>
            </a:r>
            <a:r>
              <a:rPr lang="en-US" sz="4000" dirty="0" err="1" smtClean="0"/>
              <a:t>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43314" y="1825625"/>
            <a:ext cx="9510486" cy="4351338"/>
          </a:xfrm>
        </p:spPr>
        <p:txBody>
          <a:bodyPr>
            <a:normAutofit lnSpcReduction="10000"/>
          </a:bodyPr>
          <a:lstStyle/>
          <a:p>
            <a:pPr marL="363538" indent="-363538"/>
            <a:r>
              <a:rPr lang="nl-NL" dirty="0" smtClean="0"/>
              <a:t>Parasiet = organisme dat zich voedt ten koste van een gastheer</a:t>
            </a:r>
          </a:p>
          <a:p>
            <a:pPr marL="0" indent="0">
              <a:buNone/>
            </a:pPr>
            <a:endParaRPr lang="nl-NL" dirty="0" smtClean="0"/>
          </a:p>
          <a:p>
            <a:pPr marL="363538" indent="-363538"/>
            <a:r>
              <a:rPr lang="nl-NL" dirty="0" err="1" smtClean="0"/>
              <a:t>Ectoparasieten</a:t>
            </a:r>
            <a:endParaRPr lang="nl-NL" dirty="0" smtClean="0"/>
          </a:p>
          <a:p>
            <a:pPr lvl="1" indent="-322263">
              <a:buFont typeface="Wingdings" charset="2"/>
              <a:buChar char="Ø"/>
            </a:pPr>
            <a:r>
              <a:rPr lang="nl-NL" dirty="0"/>
              <a:t>Leven OP het lichaam van hun gastheer</a:t>
            </a:r>
          </a:p>
          <a:p>
            <a:pPr lvl="1" indent="-322263">
              <a:buFont typeface="Wingdings" charset="2"/>
              <a:buChar char="Ø"/>
            </a:pPr>
            <a:r>
              <a:rPr lang="nl-NL" dirty="0"/>
              <a:t>Vaak drager van andere </a:t>
            </a:r>
            <a:r>
              <a:rPr lang="nl-NL" dirty="0" smtClean="0"/>
              <a:t>ziekteverwekkers</a:t>
            </a:r>
          </a:p>
          <a:p>
            <a:pPr marL="363537" lvl="1" indent="0">
              <a:buNone/>
            </a:pPr>
            <a:endParaRPr lang="nl-NL" dirty="0" smtClean="0"/>
          </a:p>
          <a:p>
            <a:r>
              <a:rPr lang="nl-NL" dirty="0" smtClean="0"/>
              <a:t>Endoparasieten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 smtClean="0"/>
              <a:t>Leven IN het lichaam van de gastheer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 smtClean="0"/>
              <a:t>Voornamelijk wormen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 smtClean="0"/>
              <a:t>Kunnen ernstige schade aanrichten in organen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3.3 </a:t>
            </a:r>
            <a:r>
              <a:rPr lang="en-US" sz="4000" dirty="0" err="1" smtClean="0"/>
              <a:t>Ectoparasieten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82057"/>
            <a:ext cx="10515600" cy="4594906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Vlooien</a:t>
            </a:r>
          </a:p>
          <a:p>
            <a:pPr marL="0" indent="0">
              <a:buNone/>
            </a:pPr>
            <a:endParaRPr lang="nl-NL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Meestal </a:t>
            </a:r>
            <a:r>
              <a:rPr lang="nl-NL" dirty="0" err="1" smtClean="0"/>
              <a:t>kattenvlo</a:t>
            </a:r>
            <a:r>
              <a:rPr lang="nl-NL" dirty="0" smtClean="0"/>
              <a:t> 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Komt voor bij o.a. hond, kat, mens, kip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Cyclus binnenshuis 3-4 weken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Kan hondenlintworm overdragen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Kan kattenkrabziekte overdragen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Verschijnselen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Jeuk / huidklachten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Soms bloedarmoede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In extreme gevallen mogelijk levensbedreigend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  <p:pic>
        <p:nvPicPr>
          <p:cNvPr id="6" name="Afbeelding 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652946"/>
            <a:ext cx="3143885" cy="419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3.3 </a:t>
            </a:r>
            <a:r>
              <a:rPr lang="en-US" sz="4000" dirty="0" err="1" smtClean="0"/>
              <a:t>Ectoparasieten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27200" y="1422400"/>
            <a:ext cx="9626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Luizen</a:t>
            </a:r>
          </a:p>
          <a:p>
            <a:pPr marL="0" indent="0">
              <a:buNone/>
            </a:pPr>
            <a:endParaRPr lang="nl-NL" b="1" dirty="0" smtClean="0"/>
          </a:p>
          <a:p>
            <a:pPr lvl="1" indent="-685800">
              <a:buFont typeface="Wingdings" charset="2"/>
              <a:buChar char="Ø"/>
            </a:pPr>
            <a:r>
              <a:rPr lang="nl-NL" dirty="0" smtClean="0"/>
              <a:t>Plat en vleugelloos</a:t>
            </a:r>
          </a:p>
          <a:p>
            <a:pPr lvl="1" indent="-685800">
              <a:buFont typeface="Wingdings" charset="2"/>
              <a:buChar char="Ø"/>
            </a:pPr>
            <a:r>
              <a:rPr lang="nl-NL" dirty="0" smtClean="0"/>
              <a:t>Komt voor bij alle zoogdieren en vogels</a:t>
            </a:r>
          </a:p>
          <a:p>
            <a:pPr lvl="1" indent="-685800">
              <a:buFont typeface="Wingdings" charset="2"/>
              <a:buChar char="Ø"/>
            </a:pPr>
            <a:r>
              <a:rPr lang="nl-NL" dirty="0" smtClean="0"/>
              <a:t>Cyclus 4-6 weken</a:t>
            </a:r>
          </a:p>
          <a:p>
            <a:pPr lvl="1" indent="-685800">
              <a:buFont typeface="Wingdings" charset="2"/>
              <a:buChar char="Ø"/>
            </a:pPr>
            <a:r>
              <a:rPr lang="nl-NL" dirty="0" smtClean="0"/>
              <a:t>Kan hondenlintworm overdragen</a:t>
            </a:r>
          </a:p>
          <a:p>
            <a:pPr lvl="1" indent="-685800">
              <a:buFont typeface="Wingdings" charset="2"/>
              <a:buChar char="Ø"/>
            </a:pPr>
            <a:r>
              <a:rPr lang="nl-NL" dirty="0" smtClean="0"/>
              <a:t>Verschijnselen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dirty="0" smtClean="0"/>
              <a:t>Jeuk e.a. huidklachten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dirty="0" smtClean="0"/>
              <a:t>Soms bloedarmoede</a:t>
            </a:r>
          </a:p>
          <a:p>
            <a:pPr lvl="1" indent="-685800">
              <a:buFont typeface="Wingdings" charset="2"/>
              <a:buChar char="Ø"/>
            </a:pPr>
            <a:r>
              <a:rPr lang="nl-NL" dirty="0" smtClean="0"/>
              <a:t>Twee groepen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dirty="0" smtClean="0"/>
              <a:t>Bijtende luizen (</a:t>
            </a:r>
            <a:r>
              <a:rPr lang="nl-NL" i="1" dirty="0" err="1" smtClean="0"/>
              <a:t>mallophaga</a:t>
            </a:r>
            <a:r>
              <a:rPr lang="nl-NL" dirty="0" smtClean="0"/>
              <a:t>)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dirty="0" smtClean="0"/>
              <a:t>Zuigende luizen (</a:t>
            </a:r>
            <a:r>
              <a:rPr lang="nl-NL" i="1" dirty="0" err="1" smtClean="0"/>
              <a:t>anoplura</a:t>
            </a:r>
            <a:r>
              <a:rPr lang="nl-NL" dirty="0" smtClean="0"/>
              <a:t>)</a:t>
            </a:r>
          </a:p>
          <a:p>
            <a:pPr lvl="2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3.3 </a:t>
            </a:r>
            <a:r>
              <a:rPr lang="en-US" dirty="0" err="1" smtClean="0"/>
              <a:t>Ectoparasieten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3428" y="1690688"/>
            <a:ext cx="10410371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 smtClean="0"/>
              <a:t>Teken</a:t>
            </a:r>
          </a:p>
          <a:p>
            <a:pPr marL="0" indent="0">
              <a:buNone/>
            </a:pPr>
            <a:endParaRPr lang="nl-NL" b="1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Spinachtig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err="1" smtClean="0"/>
              <a:t>Monddeel</a:t>
            </a:r>
            <a:r>
              <a:rPr lang="nl-NL" dirty="0" smtClean="0"/>
              <a:t> (</a:t>
            </a:r>
            <a:r>
              <a:rPr lang="nl-NL" i="1" dirty="0" smtClean="0"/>
              <a:t>hypostoom</a:t>
            </a:r>
            <a:r>
              <a:rPr lang="nl-NL" dirty="0" smtClean="0"/>
              <a:t>)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Bloedmaaltijd nodig voor vervelling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Komen voor bij zoogdieren, vogels en reptielen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/>
              <a:t>K</a:t>
            </a:r>
            <a:r>
              <a:rPr lang="nl-NL" dirty="0" smtClean="0"/>
              <a:t>unnen ziekteverwekkers overdragen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err="1" smtClean="0"/>
              <a:t>Babesia</a:t>
            </a:r>
            <a:r>
              <a:rPr lang="nl-NL" dirty="0" smtClean="0"/>
              <a:t> 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Ehrlichia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Ziekte van </a:t>
            </a:r>
            <a:r>
              <a:rPr lang="nl-NL" dirty="0" err="1" smtClean="0"/>
              <a:t>Lyme</a:t>
            </a:r>
            <a:endParaRPr lang="nl-NL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Twee groepen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Harde teken – met schild</a:t>
            </a:r>
          </a:p>
          <a:p>
            <a:pPr marL="711200" lvl="2" indent="-347663">
              <a:buFont typeface="Wingdings" panose="05000000000000000000" pitchFamily="2" charset="2"/>
              <a:buChar char="ü"/>
            </a:pPr>
            <a:r>
              <a:rPr lang="nl-NL" dirty="0" smtClean="0"/>
              <a:t>Zachte teken – zonder schild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  <p:pic>
        <p:nvPicPr>
          <p:cNvPr id="6" name="Afbeelding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9029" y="1169460"/>
            <a:ext cx="3934794" cy="295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3.3 </a:t>
            </a:r>
            <a:r>
              <a:rPr lang="en-US" sz="4000" dirty="0" err="1" smtClean="0"/>
              <a:t>Ectoparasieten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3428" y="1825625"/>
            <a:ext cx="10410371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Mijten</a:t>
            </a:r>
          </a:p>
          <a:p>
            <a:pPr marL="0" indent="0">
              <a:buNone/>
            </a:pPr>
            <a:endParaRPr lang="nl-NL" b="1" dirty="0" smtClean="0"/>
          </a:p>
          <a:p>
            <a:pPr lvl="1" indent="-598488">
              <a:buFont typeface="Wingdings" charset="2"/>
              <a:buChar char="Ø"/>
            </a:pPr>
            <a:r>
              <a:rPr lang="nl-NL" dirty="0" smtClean="0"/>
              <a:t>Spinachtig</a:t>
            </a:r>
          </a:p>
          <a:p>
            <a:pPr lvl="1" indent="-598488">
              <a:buFont typeface="Wingdings" charset="2"/>
              <a:buChar char="Ø"/>
            </a:pPr>
            <a:r>
              <a:rPr lang="nl-NL" dirty="0"/>
              <a:t>Cyclus vergelijkbaar met teek 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dirty="0"/>
              <a:t>Maar geen bloedmaaltijd nodig voor </a:t>
            </a:r>
            <a:r>
              <a:rPr lang="nl-NL" dirty="0" smtClean="0"/>
              <a:t>vervellen</a:t>
            </a:r>
          </a:p>
          <a:p>
            <a:pPr lvl="1" indent="-598488">
              <a:buFont typeface="Wingdings" charset="2"/>
              <a:buChar char="Ø"/>
            </a:pPr>
            <a:r>
              <a:rPr lang="nl-NL" dirty="0" smtClean="0"/>
              <a:t>Komen voor bij zoogdieren en vogels</a:t>
            </a:r>
          </a:p>
          <a:p>
            <a:pPr lvl="1" indent="-598488">
              <a:buFont typeface="Wingdings" charset="2"/>
              <a:buChar char="Ø"/>
            </a:pPr>
            <a:r>
              <a:rPr lang="nl-NL" dirty="0" smtClean="0"/>
              <a:t>Vier groepen: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dirty="0" smtClean="0"/>
              <a:t>Schurftmijt – in de huid 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dirty="0" smtClean="0"/>
              <a:t>Haarfollikelmijt – in de haarfollikels en talgklieren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dirty="0" smtClean="0"/>
              <a:t>Vachtmijt – in de vacht</a:t>
            </a:r>
          </a:p>
          <a:p>
            <a:pPr lvl="2" indent="-431800">
              <a:buFont typeface="Wingdings" panose="05000000000000000000" pitchFamily="2" charset="2"/>
              <a:buChar char="ü"/>
            </a:pPr>
            <a:r>
              <a:rPr lang="nl-NL" i="1" dirty="0" err="1" smtClean="0"/>
              <a:t>Dermanyssus</a:t>
            </a:r>
            <a:r>
              <a:rPr lang="nl-NL" dirty="0" smtClean="0"/>
              <a:t>-soorten (rode bloedluis)  – in de omgeving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  <p:pic>
        <p:nvPicPr>
          <p:cNvPr id="6" name="Afbeelding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667129"/>
            <a:ext cx="2743200" cy="499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3.3 </a:t>
            </a:r>
            <a:r>
              <a:rPr lang="en-US" sz="4000" dirty="0" err="1" smtClean="0"/>
              <a:t>Ectoparasieten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Zandvliegen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lvl="1" indent="-423863">
              <a:buFont typeface="Wingdings" charset="2"/>
              <a:buChar char="Ø"/>
            </a:pPr>
            <a:r>
              <a:rPr lang="nl-NL" dirty="0" smtClean="0"/>
              <a:t>Soort muggen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 smtClean="0"/>
              <a:t>Vnl. Middellandse zee gebied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 smtClean="0"/>
              <a:t>Gevaarlijk voor de hond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 smtClean="0"/>
              <a:t>Cyclus 4-6 weken</a:t>
            </a:r>
          </a:p>
          <a:p>
            <a:pPr lvl="1" indent="-423863">
              <a:buFont typeface="Wingdings" charset="2"/>
              <a:buChar char="Ø"/>
            </a:pPr>
            <a:r>
              <a:rPr lang="nl-NL" dirty="0" smtClean="0"/>
              <a:t>Kan Leishmania protozo overdragen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3.3 </a:t>
            </a:r>
            <a:r>
              <a:rPr lang="en-US" sz="4000" dirty="0" err="1" smtClean="0"/>
              <a:t>Ectoparasieten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3428" y="1825625"/>
            <a:ext cx="10410371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Vliegenlarven</a:t>
            </a:r>
          </a:p>
          <a:p>
            <a:pPr marL="0" indent="0">
              <a:buNone/>
            </a:pPr>
            <a:endParaRPr lang="nl-NL" b="1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Vliegen leggen eitjes rond anus </a:t>
            </a:r>
            <a:r>
              <a:rPr lang="nl-NL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nl-NL" dirty="0" smtClean="0"/>
              <a:t>larven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Vnl. bij dieren met wollige vacht – schapen en konijnen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Slechte hygiëne / verzorging</a:t>
            </a:r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Larven veroorzaken ernstige schade – </a:t>
            </a:r>
            <a:r>
              <a:rPr lang="nl-NL" dirty="0" err="1" smtClean="0"/>
              <a:t>myasis</a:t>
            </a:r>
            <a:endParaRPr lang="nl-NL" dirty="0" smtClean="0"/>
          </a:p>
          <a:p>
            <a:pPr marL="363538" lvl="1" indent="-363538">
              <a:buFont typeface="Wingdings" charset="2"/>
              <a:buChar char="Ø"/>
            </a:pPr>
            <a:r>
              <a:rPr lang="nl-NL" dirty="0" smtClean="0"/>
              <a:t>Euthanasie kan noodzakelijk zijn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Infectieziekten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Parasieten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6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5</TotalTime>
  <Words>587</Words>
  <Application>Microsoft Office PowerPoint</Application>
  <PresentationFormat>Breedbeeld</PresentationFormat>
  <Paragraphs>180</Paragraphs>
  <Slides>15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3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Infectieziekten</vt:lpstr>
      <vt:lpstr>3. Parasieten</vt:lpstr>
      <vt:lpstr>3.2 Parasieten</vt:lpstr>
      <vt:lpstr>3.3 Ectoparasieten</vt:lpstr>
      <vt:lpstr>3.3 Ectoparasieten</vt:lpstr>
      <vt:lpstr>3.3 Ectoparasieten</vt:lpstr>
      <vt:lpstr>3.3 Ectoparasieten</vt:lpstr>
      <vt:lpstr>3.3 Ectoparasieten</vt:lpstr>
      <vt:lpstr>3.3 Ectoparasieten</vt:lpstr>
      <vt:lpstr>3.4 Endoparasieten</vt:lpstr>
      <vt:lpstr>3.4 Endoparasieten</vt:lpstr>
      <vt:lpstr>3.4 Endoparasieten</vt:lpstr>
      <vt:lpstr>3.4 Endoparasieten</vt:lpstr>
      <vt:lpstr>+ 3.4 Endoparasieten</vt:lpstr>
      <vt:lpstr>Verwerkingsvragen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57</cp:revision>
  <dcterms:created xsi:type="dcterms:W3CDTF">2018-01-29T13:04:35Z</dcterms:created>
  <dcterms:modified xsi:type="dcterms:W3CDTF">2019-02-15T13:10:25Z</dcterms:modified>
</cp:coreProperties>
</file>