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500" r:id="rId2"/>
    <p:sldId id="501" r:id="rId3"/>
    <p:sldId id="502" r:id="rId4"/>
    <p:sldId id="503" r:id="rId5"/>
    <p:sldId id="507" r:id="rId6"/>
    <p:sldId id="504" r:id="rId7"/>
    <p:sldId id="505" r:id="rId8"/>
    <p:sldId id="506" r:id="rId9"/>
  </p:sldIdLst>
  <p:sldSz cx="12192000" cy="6858000"/>
  <p:notesSz cx="7099300" cy="102346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33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81934" autoAdjust="0"/>
  </p:normalViewPr>
  <p:slideViewPr>
    <p:cSldViewPr>
      <p:cViewPr varScale="1">
        <p:scale>
          <a:sx n="60" d="100"/>
          <a:sy n="60" d="100"/>
        </p:scale>
        <p:origin x="1158"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8" d="100"/>
          <a:sy n="68" d="100"/>
        </p:scale>
        <p:origin x="2414" y="53"/>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nl-NL"/>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5998737A-7995-4B74-B63A-80E0593C4CFC}" type="datetimeFigureOut">
              <a:rPr lang="nl-NL" smtClean="0"/>
              <a:t>27-2-2019</a:t>
            </a:fld>
            <a:endParaRPr lang="nl-NL"/>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nl-NL"/>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1B1A7392-2789-462C-8F1D-017BB83F83C8}" type="slidenum">
              <a:rPr lang="nl-NL" smtClean="0"/>
              <a:t>‹nr.›</a:t>
            </a:fld>
            <a:endParaRPr lang="nl-NL"/>
          </a:p>
        </p:txBody>
      </p:sp>
    </p:spTree>
    <p:extLst>
      <p:ext uri="{BB962C8B-B14F-4D97-AF65-F5344CB8AC3E}">
        <p14:creationId xmlns:p14="http://schemas.microsoft.com/office/powerpoint/2010/main" val="4010496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nl-NL"/>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16E894CF-CF29-460C-8820-A692FD564E29}" type="datetimeFigureOut">
              <a:rPr lang="nl-NL" smtClean="0"/>
              <a:t>27-2-2019</a:t>
            </a:fld>
            <a:endParaRPr lang="nl-NL"/>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nl-NL"/>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nl-NL"/>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15BD3654-9A79-4B47-9CF7-D6BAF450FCC7}" type="slidenum">
              <a:rPr lang="nl-NL" smtClean="0"/>
              <a:t>‹nr.›</a:t>
            </a:fld>
            <a:endParaRPr lang="nl-NL"/>
          </a:p>
        </p:txBody>
      </p:sp>
    </p:spTree>
    <p:extLst>
      <p:ext uri="{BB962C8B-B14F-4D97-AF65-F5344CB8AC3E}">
        <p14:creationId xmlns:p14="http://schemas.microsoft.com/office/powerpoint/2010/main" val="1177240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5BD3654-9A79-4B47-9CF7-D6BAF450FCC7}" type="slidenum">
              <a:rPr lang="nl-NL" smtClean="0"/>
              <a:t>1</a:t>
            </a:fld>
            <a:endParaRPr lang="nl-NL"/>
          </a:p>
        </p:txBody>
      </p:sp>
    </p:spTree>
    <p:extLst>
      <p:ext uri="{BB962C8B-B14F-4D97-AF65-F5344CB8AC3E}">
        <p14:creationId xmlns:p14="http://schemas.microsoft.com/office/powerpoint/2010/main" val="296556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Het idee van deze oefening</a:t>
            </a:r>
            <a:r>
              <a:rPr lang="nl-NL" baseline="0" dirty="0" smtClean="0"/>
              <a:t> is dat je de studenten eerst wegwijs hebt gemaakt in de Pyramide van Technologie (zie ook www.technofilosofie.com). De eerste fase in deze </a:t>
            </a:r>
            <a:r>
              <a:rPr lang="nl-NL" baseline="0" dirty="0" err="1" smtClean="0"/>
              <a:t>pyramide</a:t>
            </a:r>
            <a:r>
              <a:rPr lang="nl-NL" baseline="0" dirty="0" smtClean="0"/>
              <a:t> is verbeelding en met deze oefening laat je zien dat het inmiddels best lastig is om iets te verzinnen wat nog niet bestaat of – nog moeilijker – wat nog niet verzonnen is. Daarnaast is dit een leuke, creatieve oefening,</a:t>
            </a:r>
            <a:endParaRPr lang="nl-NL" dirty="0"/>
          </a:p>
        </p:txBody>
      </p:sp>
      <p:sp>
        <p:nvSpPr>
          <p:cNvPr id="4" name="Tijdelijke aanduiding voor dianummer 3"/>
          <p:cNvSpPr>
            <a:spLocks noGrp="1"/>
          </p:cNvSpPr>
          <p:nvPr>
            <p:ph type="sldNum" sz="quarter" idx="10"/>
          </p:nvPr>
        </p:nvSpPr>
        <p:spPr/>
        <p:txBody>
          <a:bodyPr/>
          <a:lstStyle/>
          <a:p>
            <a:fld id="{15BD3654-9A79-4B47-9CF7-D6BAF450FCC7}" type="slidenum">
              <a:rPr lang="nl-NL" smtClean="0"/>
              <a:t>3</a:t>
            </a:fld>
            <a:endParaRPr lang="nl-NL"/>
          </a:p>
        </p:txBody>
      </p:sp>
    </p:spTree>
    <p:extLst>
      <p:ext uri="{BB962C8B-B14F-4D97-AF65-F5344CB8AC3E}">
        <p14:creationId xmlns:p14="http://schemas.microsoft.com/office/powerpoint/2010/main" val="3543162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In deze</a:t>
            </a:r>
            <a:r>
              <a:rPr lang="nl-NL" baseline="0" dirty="0" smtClean="0"/>
              <a:t> oefening neem je de </a:t>
            </a:r>
            <a:r>
              <a:rPr lang="nl-NL" baseline="0" dirty="0" err="1" smtClean="0"/>
              <a:t>pyramide</a:t>
            </a:r>
            <a:r>
              <a:rPr lang="nl-NL" baseline="0" dirty="0" smtClean="0"/>
              <a:t>, die op de volgende pagina groter staat en deel je die uit aan de deelnemers. Het betekent dus dat je de </a:t>
            </a:r>
            <a:r>
              <a:rPr lang="nl-NL" baseline="0" dirty="0" err="1" smtClean="0"/>
              <a:t>pyramide</a:t>
            </a:r>
            <a:r>
              <a:rPr lang="nl-NL" baseline="0" dirty="0" smtClean="0"/>
              <a:t> van technologie uitgelegd moet hebben aan de deelnemers. Je vraagt ze om de </a:t>
            </a:r>
            <a:r>
              <a:rPr lang="nl-NL" baseline="0" dirty="0" err="1" smtClean="0"/>
              <a:t>pyramide</a:t>
            </a:r>
            <a:r>
              <a:rPr lang="nl-NL" baseline="0" dirty="0" smtClean="0"/>
              <a:t> in te vullen voor muziek. Het idee is dat je (1) ziet dat technologieën door de tijd heen, zowel opwaarts als neerwaarts bewegen én er volgt een discussie, misschien, of muziek technologie is. </a:t>
            </a:r>
            <a:endParaRPr lang="nl-NL" dirty="0"/>
          </a:p>
        </p:txBody>
      </p:sp>
      <p:sp>
        <p:nvSpPr>
          <p:cNvPr id="4" name="Tijdelijke aanduiding voor dianummer 3"/>
          <p:cNvSpPr>
            <a:spLocks noGrp="1"/>
          </p:cNvSpPr>
          <p:nvPr>
            <p:ph type="sldNum" sz="quarter" idx="10"/>
          </p:nvPr>
        </p:nvSpPr>
        <p:spPr/>
        <p:txBody>
          <a:bodyPr/>
          <a:lstStyle/>
          <a:p>
            <a:fld id="{15BD3654-9A79-4B47-9CF7-D6BAF450FCC7}" type="slidenum">
              <a:rPr lang="nl-NL" smtClean="0"/>
              <a:t>4</a:t>
            </a:fld>
            <a:endParaRPr lang="nl-NL"/>
          </a:p>
        </p:txBody>
      </p:sp>
    </p:spTree>
    <p:extLst>
      <p:ext uri="{BB962C8B-B14F-4D97-AF65-F5344CB8AC3E}">
        <p14:creationId xmlns:p14="http://schemas.microsoft.com/office/powerpoint/2010/main" val="1696433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Voordat</a:t>
            </a:r>
            <a:r>
              <a:rPr lang="nl-NL" baseline="0" dirty="0" smtClean="0"/>
              <a:t> je deze oefening doet, heb je e.e.a. uitgelegd over hoe technologie leidt tot nieuwe ethische vragen. Je gebruikt als voorbeeld de echoscopie, of meer algemeen, de prenatale screening. Bij de antwoorden zie je uiteraard hoe het één het ander beïnvloedt. Een baby wordt een patiënt. Een ouder moet beslissingen nemen. Een ouder met een ernstig gehandicapt kind wordt een dader (</a:t>
            </a:r>
            <a:r>
              <a:rPr lang="nl-NL" baseline="0" dirty="0" err="1" smtClean="0"/>
              <a:t>ipv</a:t>
            </a:r>
            <a:r>
              <a:rPr lang="nl-NL" baseline="0" dirty="0" smtClean="0"/>
              <a:t> een slachtoffer). Ook zie je dat de techniek daarin bijdraagt. Immers, de foetus wordt bijvoorbeeld groter getoond dan deze daadwerkelijk is en los getoond van de moeder. </a:t>
            </a:r>
            <a:endParaRPr lang="nl-NL" dirty="0"/>
          </a:p>
        </p:txBody>
      </p:sp>
      <p:sp>
        <p:nvSpPr>
          <p:cNvPr id="4" name="Tijdelijke aanduiding voor dianummer 3"/>
          <p:cNvSpPr>
            <a:spLocks noGrp="1"/>
          </p:cNvSpPr>
          <p:nvPr>
            <p:ph type="sldNum" sz="quarter" idx="10"/>
          </p:nvPr>
        </p:nvSpPr>
        <p:spPr/>
        <p:txBody>
          <a:bodyPr/>
          <a:lstStyle/>
          <a:p>
            <a:fld id="{15BD3654-9A79-4B47-9CF7-D6BAF450FCC7}" type="slidenum">
              <a:rPr lang="nl-NL" smtClean="0"/>
              <a:t>6</a:t>
            </a:fld>
            <a:endParaRPr lang="nl-NL"/>
          </a:p>
        </p:txBody>
      </p:sp>
    </p:spTree>
    <p:extLst>
      <p:ext uri="{BB962C8B-B14F-4D97-AF65-F5344CB8AC3E}">
        <p14:creationId xmlns:p14="http://schemas.microsoft.com/office/powerpoint/2010/main" val="2601537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Voordat je deze oefening doet heb je een aantal basis – ideeën beschreven van Ethiek (zoals</a:t>
            </a:r>
            <a:r>
              <a:rPr lang="nl-NL" baseline="0" dirty="0" smtClean="0"/>
              <a:t> de utiliteitstheorie, rechtvaardigheid, deugdzaamheid, rechten, </a:t>
            </a:r>
            <a:r>
              <a:rPr lang="nl-NL" baseline="0" dirty="0" err="1" smtClean="0"/>
              <a:t>etc</a:t>
            </a:r>
            <a:r>
              <a:rPr lang="nl-NL" baseline="0" dirty="0" smtClean="0"/>
              <a:t>…). Daarna ga je aan de slag met een zogenaamde rouw – robot. Het idee is dat je gebruik maakt van het dataspoor van een overledene om een AI – digitale variant te maken. Vind je dat ethisch? Waarom? Welke vragen zou je dan willen stellen?</a:t>
            </a:r>
            <a:endParaRPr lang="nl-NL" dirty="0"/>
          </a:p>
        </p:txBody>
      </p:sp>
      <p:sp>
        <p:nvSpPr>
          <p:cNvPr id="4" name="Tijdelijke aanduiding voor dianummer 3"/>
          <p:cNvSpPr>
            <a:spLocks noGrp="1"/>
          </p:cNvSpPr>
          <p:nvPr>
            <p:ph type="sldNum" sz="quarter" idx="10"/>
          </p:nvPr>
        </p:nvSpPr>
        <p:spPr/>
        <p:txBody>
          <a:bodyPr/>
          <a:lstStyle/>
          <a:p>
            <a:fld id="{15BD3654-9A79-4B47-9CF7-D6BAF450FCC7}" type="slidenum">
              <a:rPr lang="nl-NL" smtClean="0"/>
              <a:t>7</a:t>
            </a:fld>
            <a:endParaRPr lang="nl-NL"/>
          </a:p>
        </p:txBody>
      </p:sp>
    </p:spTree>
    <p:extLst>
      <p:ext uri="{BB962C8B-B14F-4D97-AF65-F5344CB8AC3E}">
        <p14:creationId xmlns:p14="http://schemas.microsoft.com/office/powerpoint/2010/main" val="3636805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Deze</a:t>
            </a:r>
            <a:r>
              <a:rPr lang="nl-NL" baseline="0" dirty="0" smtClean="0"/>
              <a:t> oefening gaat er van uit dat je snapt wat solutionisme is. Het idee dat je technologie gebruikt als oplossing, zonder goed na te denken over het probleem. Bij Smart Parking zou de conclusie uiteindelijk moeten zijn dat de bedoeling van betaald parkeren is dat je minder met de auto komt… en dan moet je betalen dus niet te makkelijk maken OF technologie gebruiken om mensen hiervan bewust te maken. Dus, van hoe minder ver je komt, hoe meer betalen, als het regent, minder betalen, </a:t>
            </a:r>
            <a:r>
              <a:rPr lang="nl-NL" baseline="0" dirty="0" err="1" smtClean="0"/>
              <a:t>etc</a:t>
            </a:r>
            <a:r>
              <a:rPr lang="nl-NL" baseline="0" dirty="0" smtClean="0"/>
              <a:t>….</a:t>
            </a:r>
            <a:endParaRPr lang="nl-NL" dirty="0"/>
          </a:p>
        </p:txBody>
      </p:sp>
      <p:sp>
        <p:nvSpPr>
          <p:cNvPr id="4" name="Tijdelijke aanduiding voor dianummer 3"/>
          <p:cNvSpPr>
            <a:spLocks noGrp="1"/>
          </p:cNvSpPr>
          <p:nvPr>
            <p:ph type="sldNum" sz="quarter" idx="10"/>
          </p:nvPr>
        </p:nvSpPr>
        <p:spPr/>
        <p:txBody>
          <a:bodyPr/>
          <a:lstStyle/>
          <a:p>
            <a:fld id="{15BD3654-9A79-4B47-9CF7-D6BAF450FCC7}" type="slidenum">
              <a:rPr lang="nl-NL" smtClean="0"/>
              <a:t>8</a:t>
            </a:fld>
            <a:endParaRPr lang="nl-NL"/>
          </a:p>
        </p:txBody>
      </p:sp>
    </p:spTree>
    <p:extLst>
      <p:ext uri="{BB962C8B-B14F-4D97-AF65-F5344CB8AC3E}">
        <p14:creationId xmlns:p14="http://schemas.microsoft.com/office/powerpoint/2010/main" val="212975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130426"/>
            <a:ext cx="10273141" cy="1470025"/>
          </a:xfrm>
        </p:spPr>
        <p:txBody>
          <a:bodyPr/>
          <a:lstStyle>
            <a:lvl1pPr>
              <a:defRPr sz="3600"/>
            </a:lvl1pPr>
          </a:lstStyle>
          <a:p>
            <a:r>
              <a:rPr lang="en-US" dirty="0" smtClean="0"/>
              <a:t>Click to edit Master title style</a:t>
            </a:r>
            <a:endParaRPr lang="nl-NL" dirty="0"/>
          </a:p>
        </p:txBody>
      </p:sp>
      <p:sp>
        <p:nvSpPr>
          <p:cNvPr id="3" name="Subtitle 2"/>
          <p:cNvSpPr>
            <a:spLocks noGrp="1"/>
          </p:cNvSpPr>
          <p:nvPr>
            <p:ph type="subTitle" idx="1" hasCustomPrompt="1"/>
          </p:nvPr>
        </p:nvSpPr>
        <p:spPr>
          <a:xfrm>
            <a:off x="1204731" y="378904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4" name="Date Placeholder 3"/>
          <p:cNvSpPr>
            <a:spLocks noGrp="1"/>
          </p:cNvSpPr>
          <p:nvPr>
            <p:ph type="dt" sz="half" idx="10"/>
          </p:nvPr>
        </p:nvSpPr>
        <p:spPr>
          <a:xfrm>
            <a:off x="335360" y="6356351"/>
            <a:ext cx="1728192" cy="365125"/>
          </a:xfrm>
        </p:spPr>
        <p:txBody>
          <a:bodyPr/>
          <a:lstStyle/>
          <a:p>
            <a:fld id="{9352B002-1032-497A-A690-67428BD6A599}" type="datetimeFigureOut">
              <a:rPr lang="nl-NL" smtClean="0"/>
              <a:t>27-2-2019</a:t>
            </a:fld>
            <a:endParaRPr lang="nl-NL" dirty="0"/>
          </a:p>
        </p:txBody>
      </p:sp>
      <p:sp>
        <p:nvSpPr>
          <p:cNvPr id="5" name="Footer Placeholder 4"/>
          <p:cNvSpPr>
            <a:spLocks noGrp="1"/>
          </p:cNvSpPr>
          <p:nvPr>
            <p:ph type="ftr" sz="quarter" idx="11"/>
          </p:nvPr>
        </p:nvSpPr>
        <p:spPr>
          <a:xfrm>
            <a:off x="2288934" y="6353465"/>
            <a:ext cx="6687385" cy="365125"/>
          </a:xfrm>
        </p:spPr>
        <p:txBody>
          <a:bodyPr/>
          <a:lstStyle/>
          <a:p>
            <a:endParaRPr lang="nl-NL"/>
          </a:p>
        </p:txBody>
      </p:sp>
      <p:sp>
        <p:nvSpPr>
          <p:cNvPr id="6" name="Slide Number Placeholder 5"/>
          <p:cNvSpPr>
            <a:spLocks noGrp="1"/>
          </p:cNvSpPr>
          <p:nvPr>
            <p:ph type="sldNum" sz="quarter" idx="12"/>
          </p:nvPr>
        </p:nvSpPr>
        <p:spPr>
          <a:xfrm>
            <a:off x="9217653" y="6361546"/>
            <a:ext cx="1390848" cy="365125"/>
          </a:xfrm>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141063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1112" y="273050"/>
            <a:ext cx="433957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4766734" y="273051"/>
            <a:ext cx="578658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Text Placeholder 3"/>
          <p:cNvSpPr>
            <a:spLocks noGrp="1"/>
          </p:cNvSpPr>
          <p:nvPr>
            <p:ph type="body" sz="half" idx="2"/>
          </p:nvPr>
        </p:nvSpPr>
        <p:spPr>
          <a:xfrm>
            <a:off x="281112" y="1435101"/>
            <a:ext cx="433957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2B002-1032-497A-A690-67428BD6A599}" type="datetimeFigureOut">
              <a:rPr lang="nl-NL" smtClean="0"/>
              <a:t>27-2-2019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386120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71361" y="4755284"/>
            <a:ext cx="73152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2071361" y="595168"/>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nl-NL"/>
          </a:p>
        </p:txBody>
      </p:sp>
      <p:sp>
        <p:nvSpPr>
          <p:cNvPr id="4" name="Text Placeholder 3"/>
          <p:cNvSpPr>
            <a:spLocks noGrp="1"/>
          </p:cNvSpPr>
          <p:nvPr>
            <p:ph type="body" sz="half" idx="2"/>
          </p:nvPr>
        </p:nvSpPr>
        <p:spPr>
          <a:xfrm>
            <a:off x="2071361" y="5382747"/>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9352B002-1032-497A-A690-67428BD6A599}" type="datetimeFigureOut">
              <a:rPr lang="nl-NL" smtClean="0"/>
              <a:t>27-2-2019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2946751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nl-NL"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9352B002-1032-497A-A690-67428BD6A599}" type="datetimeFigureOut">
              <a:rPr lang="nl-NL" smtClean="0"/>
              <a:t>27-2-2019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1012003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6289" y="263822"/>
            <a:ext cx="2067024" cy="5851525"/>
          </a:xfrm>
        </p:spPr>
        <p:txBody>
          <a:bodyPr vert="eaVert"/>
          <a:lstStyle>
            <a:lvl1pPr>
              <a:defRPr sz="3600"/>
            </a:lvl1pPr>
          </a:lstStyle>
          <a:p>
            <a:r>
              <a:rPr lang="en-US" dirty="0" smtClean="0"/>
              <a:t>Click to edit Master title style</a:t>
            </a:r>
            <a:endParaRPr lang="nl-NL" dirty="0"/>
          </a:p>
        </p:txBody>
      </p:sp>
      <p:sp>
        <p:nvSpPr>
          <p:cNvPr id="3" name="Vertical Text Placeholder 2"/>
          <p:cNvSpPr>
            <a:spLocks noGrp="1"/>
          </p:cNvSpPr>
          <p:nvPr>
            <p:ph type="body" orient="vert" idx="1"/>
          </p:nvPr>
        </p:nvSpPr>
        <p:spPr>
          <a:xfrm>
            <a:off x="281111" y="23999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9352B002-1032-497A-A690-67428BD6A599}" type="datetimeFigureOut">
              <a:rPr lang="nl-NL" smtClean="0"/>
              <a:t>27-2-2019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113010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130426"/>
            <a:ext cx="10273141" cy="1470025"/>
          </a:xfrm>
        </p:spPr>
        <p:txBody>
          <a:bodyPr/>
          <a:lstStyle>
            <a:lvl1pPr>
              <a:defRPr sz="3600"/>
            </a:lvl1pPr>
          </a:lstStyle>
          <a:p>
            <a:r>
              <a:rPr lang="en-US" dirty="0" smtClean="0"/>
              <a:t>Click to edit Master title style</a:t>
            </a:r>
            <a:endParaRPr lang="nl-NL" dirty="0"/>
          </a:p>
        </p:txBody>
      </p:sp>
      <p:sp>
        <p:nvSpPr>
          <p:cNvPr id="3" name="Subtitle 2"/>
          <p:cNvSpPr>
            <a:spLocks noGrp="1"/>
          </p:cNvSpPr>
          <p:nvPr>
            <p:ph type="subTitle" idx="1" hasCustomPrompt="1"/>
          </p:nvPr>
        </p:nvSpPr>
        <p:spPr>
          <a:xfrm>
            <a:off x="1204731" y="3789040"/>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4" name="Date Placeholder 3"/>
          <p:cNvSpPr>
            <a:spLocks noGrp="1"/>
          </p:cNvSpPr>
          <p:nvPr>
            <p:ph type="dt" sz="half" idx="10"/>
          </p:nvPr>
        </p:nvSpPr>
        <p:spPr>
          <a:xfrm>
            <a:off x="335360" y="6356351"/>
            <a:ext cx="1728192" cy="365125"/>
          </a:xfrm>
        </p:spPr>
        <p:txBody>
          <a:bodyPr/>
          <a:lstStyle/>
          <a:p>
            <a:fld id="{9352B002-1032-497A-A690-67428BD6A599}" type="datetimeFigureOut">
              <a:rPr lang="nl-NL" smtClean="0"/>
              <a:t>27-2-2019</a:t>
            </a:fld>
            <a:endParaRPr lang="nl-NL" dirty="0"/>
          </a:p>
        </p:txBody>
      </p:sp>
      <p:sp>
        <p:nvSpPr>
          <p:cNvPr id="5" name="Footer Placeholder 4"/>
          <p:cNvSpPr>
            <a:spLocks noGrp="1"/>
          </p:cNvSpPr>
          <p:nvPr>
            <p:ph type="ftr" sz="quarter" idx="11"/>
          </p:nvPr>
        </p:nvSpPr>
        <p:spPr>
          <a:xfrm>
            <a:off x="2288934" y="6353465"/>
            <a:ext cx="6687385" cy="365125"/>
          </a:xfrm>
        </p:spPr>
        <p:txBody>
          <a:bodyPr/>
          <a:lstStyle/>
          <a:p>
            <a:endParaRPr lang="nl-NL"/>
          </a:p>
        </p:txBody>
      </p:sp>
      <p:sp>
        <p:nvSpPr>
          <p:cNvPr id="6" name="Slide Number Placeholder 5"/>
          <p:cNvSpPr>
            <a:spLocks noGrp="1"/>
          </p:cNvSpPr>
          <p:nvPr>
            <p:ph type="sldNum" sz="quarter" idx="12"/>
          </p:nvPr>
        </p:nvSpPr>
        <p:spPr>
          <a:xfrm>
            <a:off x="9217653" y="6361546"/>
            <a:ext cx="1390848" cy="365125"/>
          </a:xfrm>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409517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360" y="274638"/>
            <a:ext cx="10369152" cy="922114"/>
          </a:xfrm>
        </p:spPr>
        <p:txBody>
          <a:bodyPr/>
          <a:lstStyle>
            <a:lvl1pPr>
              <a:defRPr sz="3600"/>
            </a:lvl1pPr>
          </a:lstStyle>
          <a:p>
            <a:r>
              <a:rPr lang="en-US" dirty="0" smtClean="0"/>
              <a:t>Click to edit Master title style</a:t>
            </a:r>
            <a:endParaRPr lang="nl-NL" dirty="0"/>
          </a:p>
        </p:txBody>
      </p:sp>
      <p:sp>
        <p:nvSpPr>
          <p:cNvPr id="3" name="Content Placeholder 2"/>
          <p:cNvSpPr>
            <a:spLocks noGrp="1"/>
          </p:cNvSpPr>
          <p:nvPr>
            <p:ph idx="1"/>
          </p:nvPr>
        </p:nvSpPr>
        <p:spPr>
          <a:xfrm>
            <a:off x="335360" y="1600201"/>
            <a:ext cx="10369152" cy="4525963"/>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10"/>
          </p:nvPr>
        </p:nvSpPr>
        <p:spPr>
          <a:xfrm>
            <a:off x="335360" y="6353465"/>
            <a:ext cx="1453952" cy="365125"/>
          </a:xfrm>
        </p:spPr>
        <p:txBody>
          <a:bodyPr/>
          <a:lstStyle/>
          <a:p>
            <a:fld id="{9352B002-1032-497A-A690-67428BD6A599}" type="datetimeFigureOut">
              <a:rPr lang="nl-NL" smtClean="0"/>
              <a:t>27-2-2019</a:t>
            </a:fld>
            <a:endParaRPr lang="nl-NL" dirty="0"/>
          </a:p>
        </p:txBody>
      </p:sp>
      <p:sp>
        <p:nvSpPr>
          <p:cNvPr id="5" name="Footer Placeholder 4"/>
          <p:cNvSpPr>
            <a:spLocks noGrp="1"/>
          </p:cNvSpPr>
          <p:nvPr>
            <p:ph type="ftr" sz="quarter" idx="11"/>
          </p:nvPr>
        </p:nvSpPr>
        <p:spPr>
          <a:xfrm>
            <a:off x="2288934" y="6353465"/>
            <a:ext cx="6495365" cy="365125"/>
          </a:xfrm>
        </p:spPr>
        <p:txBody>
          <a:bodyPr/>
          <a:lstStyle/>
          <a:p>
            <a:endParaRPr lang="nl-NL"/>
          </a:p>
        </p:txBody>
      </p:sp>
      <p:sp>
        <p:nvSpPr>
          <p:cNvPr id="6" name="Slide Number Placeholder 5"/>
          <p:cNvSpPr>
            <a:spLocks noGrp="1"/>
          </p:cNvSpPr>
          <p:nvPr>
            <p:ph type="sldNum" sz="quarter" idx="12"/>
          </p:nvPr>
        </p:nvSpPr>
        <p:spPr>
          <a:xfrm>
            <a:off x="9313664" y="6353465"/>
            <a:ext cx="1390848" cy="365125"/>
          </a:xfrm>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2513882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1600201"/>
            <a:ext cx="10369152" cy="4525963"/>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10"/>
          </p:nvPr>
        </p:nvSpPr>
        <p:spPr>
          <a:xfrm>
            <a:off x="335360" y="6353465"/>
            <a:ext cx="1453952" cy="365125"/>
          </a:xfrm>
        </p:spPr>
        <p:txBody>
          <a:bodyPr/>
          <a:lstStyle/>
          <a:p>
            <a:fld id="{9352B002-1032-497A-A690-67428BD6A599}" type="datetimeFigureOut">
              <a:rPr lang="nl-NL" smtClean="0"/>
              <a:t>27-2-2019</a:t>
            </a:fld>
            <a:endParaRPr lang="nl-NL" dirty="0"/>
          </a:p>
        </p:txBody>
      </p:sp>
      <p:sp>
        <p:nvSpPr>
          <p:cNvPr id="5" name="Footer Placeholder 4"/>
          <p:cNvSpPr>
            <a:spLocks noGrp="1"/>
          </p:cNvSpPr>
          <p:nvPr>
            <p:ph type="ftr" sz="quarter" idx="11"/>
          </p:nvPr>
        </p:nvSpPr>
        <p:spPr>
          <a:xfrm>
            <a:off x="2288934" y="6353465"/>
            <a:ext cx="6495365" cy="365125"/>
          </a:xfrm>
        </p:spPr>
        <p:txBody>
          <a:bodyPr/>
          <a:lstStyle/>
          <a:p>
            <a:endParaRPr lang="nl-NL"/>
          </a:p>
        </p:txBody>
      </p:sp>
      <p:sp>
        <p:nvSpPr>
          <p:cNvPr id="6" name="Slide Number Placeholder 5"/>
          <p:cNvSpPr>
            <a:spLocks noGrp="1"/>
          </p:cNvSpPr>
          <p:nvPr>
            <p:ph type="sldNum" sz="quarter" idx="12"/>
          </p:nvPr>
        </p:nvSpPr>
        <p:spPr>
          <a:xfrm>
            <a:off x="9313664" y="6353465"/>
            <a:ext cx="1390848" cy="365125"/>
          </a:xfrm>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648422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111" y="4406901"/>
            <a:ext cx="10363200" cy="1362075"/>
          </a:xfrm>
        </p:spPr>
        <p:txBody>
          <a:bodyPr anchor="t"/>
          <a:lstStyle>
            <a:lvl1pPr algn="ctr">
              <a:defRPr sz="4000" b="1" cap="all"/>
            </a:lvl1pPr>
          </a:lstStyle>
          <a:p>
            <a:r>
              <a:rPr lang="en-US" dirty="0" smtClean="0"/>
              <a:t>Click to edit Master title style</a:t>
            </a:r>
            <a:endParaRPr lang="nl-NL" dirty="0"/>
          </a:p>
        </p:txBody>
      </p:sp>
      <p:sp>
        <p:nvSpPr>
          <p:cNvPr id="3" name="Text Placeholder 2"/>
          <p:cNvSpPr>
            <a:spLocks noGrp="1"/>
          </p:cNvSpPr>
          <p:nvPr>
            <p:ph type="body" idx="1"/>
          </p:nvPr>
        </p:nvSpPr>
        <p:spPr>
          <a:xfrm>
            <a:off x="267164" y="2614469"/>
            <a:ext cx="10363200" cy="1500187"/>
          </a:xfrm>
        </p:spPr>
        <p:txBody>
          <a:bodyPr anchor="b"/>
          <a:lstStyle>
            <a:lvl1pPr marL="0" indent="0" algn="ctr">
              <a:buNone/>
              <a:defRPr sz="3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9352B002-1032-497A-A690-67428BD6A599}" type="datetimeFigureOut">
              <a:rPr lang="nl-NL" smtClean="0"/>
              <a:t>27-2-2019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357910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nl-NL" dirty="0"/>
          </a:p>
        </p:txBody>
      </p:sp>
      <p:sp>
        <p:nvSpPr>
          <p:cNvPr id="3" name="Content Placeholder 2"/>
          <p:cNvSpPr>
            <a:spLocks noGrp="1"/>
          </p:cNvSpPr>
          <p:nvPr>
            <p:ph sz="half" idx="1"/>
          </p:nvPr>
        </p:nvSpPr>
        <p:spPr>
          <a:xfrm>
            <a:off x="281111" y="1600201"/>
            <a:ext cx="504680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Content Placeholder 3"/>
          <p:cNvSpPr>
            <a:spLocks noGrp="1"/>
          </p:cNvSpPr>
          <p:nvPr>
            <p:ph sz="half" idx="2"/>
          </p:nvPr>
        </p:nvSpPr>
        <p:spPr>
          <a:xfrm>
            <a:off x="5519936" y="1600200"/>
            <a:ext cx="508856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9352B002-1032-497A-A690-67428BD6A599}" type="datetimeFigureOut">
              <a:rPr lang="nl-NL" smtClean="0"/>
              <a:t>27-2-2019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382900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nl-NL" dirty="0"/>
          </a:p>
        </p:txBody>
      </p:sp>
      <p:sp>
        <p:nvSpPr>
          <p:cNvPr id="3" name="Text Placeholder 2"/>
          <p:cNvSpPr>
            <a:spLocks noGrp="1"/>
          </p:cNvSpPr>
          <p:nvPr>
            <p:ph type="body" idx="1"/>
          </p:nvPr>
        </p:nvSpPr>
        <p:spPr>
          <a:xfrm>
            <a:off x="281111" y="1535113"/>
            <a:ext cx="504680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81111" y="2174875"/>
            <a:ext cx="504680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5" name="Text Placeholder 4"/>
          <p:cNvSpPr>
            <a:spLocks noGrp="1"/>
          </p:cNvSpPr>
          <p:nvPr>
            <p:ph type="body" sz="quarter" idx="3"/>
          </p:nvPr>
        </p:nvSpPr>
        <p:spPr>
          <a:xfrm>
            <a:off x="5444807" y="1535113"/>
            <a:ext cx="51636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444806" y="2160732"/>
            <a:ext cx="51085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7" name="Date Placeholder 6"/>
          <p:cNvSpPr>
            <a:spLocks noGrp="1"/>
          </p:cNvSpPr>
          <p:nvPr>
            <p:ph type="dt" sz="half" idx="10"/>
          </p:nvPr>
        </p:nvSpPr>
        <p:spPr/>
        <p:txBody>
          <a:bodyPr/>
          <a:lstStyle/>
          <a:p>
            <a:fld id="{9352B002-1032-497A-A690-67428BD6A599}" type="datetimeFigureOut">
              <a:rPr lang="nl-NL" smtClean="0"/>
              <a:t>27-2-2019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254123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nl-NL" dirty="0"/>
          </a:p>
        </p:txBody>
      </p:sp>
      <p:sp>
        <p:nvSpPr>
          <p:cNvPr id="3" name="Date Placeholder 2"/>
          <p:cNvSpPr>
            <a:spLocks noGrp="1"/>
          </p:cNvSpPr>
          <p:nvPr>
            <p:ph type="dt" sz="half" idx="10"/>
          </p:nvPr>
        </p:nvSpPr>
        <p:spPr/>
        <p:txBody>
          <a:bodyPr/>
          <a:lstStyle/>
          <a:p>
            <a:fld id="{9352B002-1032-497A-A690-67428BD6A599}" type="datetimeFigureOut">
              <a:rPr lang="nl-NL" smtClean="0"/>
              <a:t>27-2-2019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1669803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2B002-1032-497A-A690-67428BD6A599}" type="datetimeFigureOut">
              <a:rPr lang="nl-NL" smtClean="0"/>
              <a:t>27-2-2019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6149A4C-FF88-4BD5-9F00-E822CED6800F}" type="slidenum">
              <a:rPr lang="nl-NL" smtClean="0"/>
              <a:t>‹nr.›</a:t>
            </a:fld>
            <a:endParaRPr lang="nl-NL"/>
          </a:p>
        </p:txBody>
      </p:sp>
    </p:spTree>
    <p:extLst>
      <p:ext uri="{BB962C8B-B14F-4D97-AF65-F5344CB8AC3E}">
        <p14:creationId xmlns:p14="http://schemas.microsoft.com/office/powerpoint/2010/main" val="293699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1111" y="274638"/>
            <a:ext cx="10327391" cy="1143000"/>
          </a:xfrm>
          <a:prstGeom prst="rect">
            <a:avLst/>
          </a:prstGeom>
        </p:spPr>
        <p:txBody>
          <a:bodyPr vert="horz" lIns="91440" tIns="45720" rIns="91440" bIns="45720" rtlCol="0" anchor="ctr">
            <a:normAutofit/>
          </a:bodyPr>
          <a:lstStyle/>
          <a:p>
            <a:r>
              <a:rPr lang="en-US" dirty="0" smtClean="0"/>
              <a:t>Click to edit Master title style</a:t>
            </a:r>
            <a:endParaRPr lang="nl-NL" dirty="0"/>
          </a:p>
        </p:txBody>
      </p:sp>
      <p:sp>
        <p:nvSpPr>
          <p:cNvPr id="3" name="Text Placeholder 2"/>
          <p:cNvSpPr>
            <a:spLocks noGrp="1"/>
          </p:cNvSpPr>
          <p:nvPr>
            <p:ph type="body" idx="1"/>
          </p:nvPr>
        </p:nvSpPr>
        <p:spPr>
          <a:xfrm>
            <a:off x="281111" y="1600201"/>
            <a:ext cx="10327391"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2"/>
          </p:nvPr>
        </p:nvSpPr>
        <p:spPr>
          <a:xfrm>
            <a:off x="281111" y="6347691"/>
            <a:ext cx="14539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2B002-1032-497A-A690-67428BD6A599}" type="datetimeFigureOut">
              <a:rPr lang="nl-NL" smtClean="0"/>
              <a:t>27-2-2019</a:t>
            </a:fld>
            <a:endParaRPr lang="nl-NL"/>
          </a:p>
        </p:txBody>
      </p:sp>
      <p:sp>
        <p:nvSpPr>
          <p:cNvPr id="5" name="Footer Placeholder 4"/>
          <p:cNvSpPr>
            <a:spLocks noGrp="1"/>
          </p:cNvSpPr>
          <p:nvPr>
            <p:ph type="ftr" sz="quarter" idx="3"/>
          </p:nvPr>
        </p:nvSpPr>
        <p:spPr>
          <a:xfrm>
            <a:off x="2071362" y="6353465"/>
            <a:ext cx="6754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Slide Number Placeholder 5"/>
          <p:cNvSpPr>
            <a:spLocks noGrp="1"/>
          </p:cNvSpPr>
          <p:nvPr>
            <p:ph type="sldNum" sz="quarter" idx="4"/>
          </p:nvPr>
        </p:nvSpPr>
        <p:spPr>
          <a:xfrm>
            <a:off x="9162465" y="6347690"/>
            <a:ext cx="13908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49A4C-FF88-4BD5-9F00-E822CED6800F}" type="slidenum">
              <a:rPr lang="nl-NL" smtClean="0"/>
              <a:t>‹nr.›</a:t>
            </a:fld>
            <a:endParaRPr lang="nl-NL"/>
          </a:p>
        </p:txBody>
      </p:sp>
      <p:grpSp>
        <p:nvGrpSpPr>
          <p:cNvPr id="8" name="Groep 7"/>
          <p:cNvGrpSpPr/>
          <p:nvPr userDrawn="1"/>
        </p:nvGrpSpPr>
        <p:grpSpPr>
          <a:xfrm>
            <a:off x="10833880" y="-8548"/>
            <a:ext cx="1370055" cy="6858594"/>
            <a:chOff x="10929020" y="0"/>
            <a:chExt cx="1362852" cy="6858594"/>
          </a:xfrm>
        </p:grpSpPr>
        <p:grpSp>
          <p:nvGrpSpPr>
            <p:cNvPr id="14" name="Groep 13"/>
            <p:cNvGrpSpPr/>
            <p:nvPr userDrawn="1"/>
          </p:nvGrpSpPr>
          <p:grpSpPr>
            <a:xfrm>
              <a:off x="10929020" y="0"/>
              <a:ext cx="1362852" cy="6858594"/>
              <a:chOff x="8122281" y="-594"/>
              <a:chExt cx="1022139" cy="6858594"/>
            </a:xfrm>
          </p:grpSpPr>
          <p:pic>
            <p:nvPicPr>
              <p:cNvPr id="11" name="Afbeelding 10"/>
              <p:cNvPicPr>
                <a:picLocks noChangeAspect="1"/>
              </p:cNvPicPr>
              <p:nvPr userDrawn="1"/>
            </p:nvPicPr>
            <p:blipFill>
              <a:blip r:embed="rId15"/>
              <a:stretch>
                <a:fillRect/>
              </a:stretch>
            </p:blipFill>
            <p:spPr>
              <a:xfrm>
                <a:off x="8155168" y="-594"/>
                <a:ext cx="981541" cy="6858594"/>
              </a:xfrm>
              <a:prstGeom prst="rect">
                <a:avLst/>
              </a:prstGeom>
            </p:spPr>
          </p:pic>
          <p:sp>
            <p:nvSpPr>
              <p:cNvPr id="12" name="Tekstvak 11"/>
              <p:cNvSpPr txBox="1"/>
              <p:nvPr userDrawn="1"/>
            </p:nvSpPr>
            <p:spPr>
              <a:xfrm>
                <a:off x="8415106" y="255960"/>
                <a:ext cx="461665" cy="3606628"/>
              </a:xfrm>
              <a:prstGeom prst="rect">
                <a:avLst/>
              </a:prstGeom>
              <a:noFill/>
            </p:spPr>
            <p:txBody>
              <a:bodyPr vert="vert" wrap="none" rtlCol="0">
                <a:spAutoFit/>
              </a:bodyPr>
              <a:lstStyle/>
              <a:p>
                <a:r>
                  <a:rPr lang="nl-NL" sz="2800" dirty="0" smtClean="0">
                    <a:solidFill>
                      <a:srgbClr val="FF3399"/>
                    </a:solidFill>
                    <a:latin typeface="Calibri" panose="020F0502020204030204" pitchFamily="34" charset="0"/>
                    <a:cs typeface="Calibri" panose="020F0502020204030204" pitchFamily="34" charset="0"/>
                  </a:rPr>
                  <a:t>TEC</a:t>
                </a:r>
                <a:r>
                  <a:rPr lang="nl-NL" sz="2800" dirty="0" smtClean="0">
                    <a:solidFill>
                      <a:schemeClr val="bg1"/>
                    </a:solidFill>
                    <a:latin typeface="Calibri" panose="020F0502020204030204" pitchFamily="34" charset="0"/>
                    <a:cs typeface="Calibri" panose="020F0502020204030204" pitchFamily="34" charset="0"/>
                  </a:rPr>
                  <a:t>HNOFILOSOFIE.COM</a:t>
                </a:r>
                <a:endParaRPr lang="nl-NL" sz="2800" dirty="0">
                  <a:solidFill>
                    <a:schemeClr val="bg1"/>
                  </a:solidFill>
                  <a:latin typeface="Calibri" panose="020F0502020204030204" pitchFamily="34" charset="0"/>
                  <a:cs typeface="Calibri" panose="020F0502020204030204" pitchFamily="34" charset="0"/>
                </a:endParaRPr>
              </a:p>
            </p:txBody>
          </p:sp>
          <p:sp>
            <p:nvSpPr>
              <p:cNvPr id="13" name="Tekstvak 12"/>
              <p:cNvSpPr txBox="1"/>
              <p:nvPr userDrawn="1"/>
            </p:nvSpPr>
            <p:spPr>
              <a:xfrm>
                <a:off x="8122281" y="5300614"/>
                <a:ext cx="1022139" cy="584775"/>
              </a:xfrm>
              <a:prstGeom prst="rect">
                <a:avLst/>
              </a:prstGeom>
              <a:noFill/>
            </p:spPr>
            <p:txBody>
              <a:bodyPr wrap="none" rtlCol="0">
                <a:spAutoFit/>
              </a:bodyPr>
              <a:lstStyle/>
              <a:p>
                <a:pPr algn="ctr"/>
                <a:r>
                  <a:rPr lang="nl-NL" sz="2000" dirty="0" smtClean="0">
                    <a:solidFill>
                      <a:schemeClr val="bg1"/>
                    </a:solidFill>
                    <a:latin typeface="Calibri" panose="020F0502020204030204" pitchFamily="34" charset="0"/>
                    <a:cs typeface="Calibri" panose="020F0502020204030204" pitchFamily="34" charset="0"/>
                  </a:rPr>
                  <a:t>ALGEMEEN</a:t>
                </a:r>
                <a:endParaRPr lang="nl-NL" sz="2000" dirty="0" smtClean="0">
                  <a:solidFill>
                    <a:schemeClr val="bg1"/>
                  </a:solidFill>
                  <a:latin typeface="Calibri" panose="020F0502020204030204" pitchFamily="34" charset="0"/>
                  <a:cs typeface="Calibri" panose="020F0502020204030204" pitchFamily="34" charset="0"/>
                </a:endParaRPr>
              </a:p>
              <a:p>
                <a:pPr algn="ctr"/>
                <a:r>
                  <a:rPr lang="nl-NL" sz="1200" dirty="0" smtClean="0">
                    <a:solidFill>
                      <a:schemeClr val="bg1"/>
                    </a:solidFill>
                    <a:latin typeface="Calibri" panose="020F0502020204030204" pitchFamily="34" charset="0"/>
                    <a:cs typeface="Calibri" panose="020F0502020204030204" pitchFamily="34" charset="0"/>
                  </a:rPr>
                  <a:t>Rens van der Vorst</a:t>
                </a:r>
                <a:endParaRPr lang="nl-NL" sz="1200" dirty="0">
                  <a:solidFill>
                    <a:schemeClr val="bg1"/>
                  </a:solidFill>
                  <a:latin typeface="Calibri" panose="020F0502020204030204" pitchFamily="34" charset="0"/>
                  <a:cs typeface="Calibri" panose="020F0502020204030204" pitchFamily="34" charset="0"/>
                </a:endParaRPr>
              </a:p>
            </p:txBody>
          </p:sp>
        </p:grpSp>
        <p:pic>
          <p:nvPicPr>
            <p:cNvPr id="15" name="Picture 68"/>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131717" y="6320338"/>
              <a:ext cx="957461" cy="333030"/>
            </a:xfrm>
            <a:prstGeom prst="rect">
              <a:avLst/>
            </a:prstGeom>
          </p:spPr>
        </p:pic>
      </p:grpSp>
    </p:spTree>
    <p:extLst>
      <p:ext uri="{BB962C8B-B14F-4D97-AF65-F5344CB8AC3E}">
        <p14:creationId xmlns:p14="http://schemas.microsoft.com/office/powerpoint/2010/main" val="2059462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Rens@technofilosofie.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914400" y="2130426"/>
            <a:ext cx="10363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nl-NL" dirty="0" smtClean="0"/>
              <a:t>ALGEMEEN</a:t>
            </a:r>
            <a:endParaRPr lang="nl-NL" dirty="0"/>
          </a:p>
        </p:txBody>
      </p:sp>
      <p:sp>
        <p:nvSpPr>
          <p:cNvPr id="7" name="Ondertitel 2"/>
          <p:cNvSpPr txBox="1">
            <a:spLocks/>
          </p:cNvSpPr>
          <p:nvPr/>
        </p:nvSpPr>
        <p:spPr>
          <a:xfrm>
            <a:off x="1828800" y="3886200"/>
            <a:ext cx="85344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nl-NL" dirty="0" smtClean="0"/>
              <a:t>Oefeningen</a:t>
            </a:r>
          </a:p>
          <a:p>
            <a:endParaRPr lang="nl-NL" dirty="0"/>
          </a:p>
        </p:txBody>
      </p:sp>
    </p:spTree>
    <p:extLst>
      <p:ext uri="{BB962C8B-B14F-4D97-AF65-F5344CB8AC3E}">
        <p14:creationId xmlns:p14="http://schemas.microsoft.com/office/powerpoint/2010/main" val="3419619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883534" y="1430778"/>
            <a:ext cx="184731" cy="300082"/>
          </a:xfrm>
          <a:prstGeom prst="rect">
            <a:avLst/>
          </a:prstGeom>
          <a:noFill/>
        </p:spPr>
        <p:txBody>
          <a:bodyPr wrap="none" rtlCol="0">
            <a:spAutoFit/>
          </a:bodyPr>
          <a:lstStyle/>
          <a:p>
            <a:endParaRPr lang="nl-NL" sz="1350" dirty="0"/>
          </a:p>
        </p:txBody>
      </p:sp>
      <p:graphicFrame>
        <p:nvGraphicFramePr>
          <p:cNvPr id="7" name="Tabel 6"/>
          <p:cNvGraphicFramePr>
            <a:graphicFrameLocks noGrp="1"/>
          </p:cNvGraphicFramePr>
          <p:nvPr>
            <p:extLst>
              <p:ext uri="{D42A27DB-BD31-4B8C-83A1-F6EECF244321}">
                <p14:modId xmlns:p14="http://schemas.microsoft.com/office/powerpoint/2010/main" val="1905331949"/>
              </p:ext>
            </p:extLst>
          </p:nvPr>
        </p:nvGraphicFramePr>
        <p:xfrm>
          <a:off x="2046187" y="1429647"/>
          <a:ext cx="7290172" cy="3535680"/>
        </p:xfrm>
        <a:graphic>
          <a:graphicData uri="http://schemas.openxmlformats.org/drawingml/2006/table">
            <a:tbl>
              <a:tblPr firstRow="1" bandRow="1">
                <a:tableStyleId>{073A0DAA-6AF3-43AB-8588-CEC1D06C72B9}</a:tableStyleId>
              </a:tblPr>
              <a:tblGrid>
                <a:gridCol w="3645086">
                  <a:extLst>
                    <a:ext uri="{9D8B030D-6E8A-4147-A177-3AD203B41FA5}">
                      <a16:colId xmlns:a16="http://schemas.microsoft.com/office/drawing/2014/main" val="18154914"/>
                    </a:ext>
                  </a:extLst>
                </a:gridCol>
                <a:gridCol w="3645086">
                  <a:extLst>
                    <a:ext uri="{9D8B030D-6E8A-4147-A177-3AD203B41FA5}">
                      <a16:colId xmlns:a16="http://schemas.microsoft.com/office/drawing/2014/main" val="623024974"/>
                    </a:ext>
                  </a:extLst>
                </a:gridCol>
              </a:tblGrid>
              <a:tr h="278130">
                <a:tc>
                  <a:txBody>
                    <a:bodyPr/>
                    <a:lstStyle/>
                    <a:p>
                      <a:r>
                        <a:rPr lang="nl-NL" sz="1400" dirty="0" smtClean="0"/>
                        <a:t>WAT</a:t>
                      </a:r>
                      <a:endParaRPr lang="nl-NL" sz="1400" dirty="0"/>
                    </a:p>
                  </a:txBody>
                  <a:tcPr marL="68580" marR="68580" marT="34290" marB="34290"/>
                </a:tc>
                <a:tc>
                  <a:txBody>
                    <a:bodyPr/>
                    <a:lstStyle/>
                    <a:p>
                      <a:r>
                        <a:rPr lang="nl-NL" sz="1400" dirty="0" smtClean="0"/>
                        <a:t>SLIDE –</a:t>
                      </a:r>
                      <a:r>
                        <a:rPr lang="nl-NL" sz="1400" baseline="0" dirty="0" smtClean="0"/>
                        <a:t> DECK</a:t>
                      </a:r>
                      <a:endParaRPr lang="nl-NL" sz="1400" dirty="0"/>
                    </a:p>
                  </a:txBody>
                  <a:tcPr marL="68580" marR="68580" marT="34290" marB="34290"/>
                </a:tc>
                <a:extLst>
                  <a:ext uri="{0D108BD9-81ED-4DB2-BD59-A6C34878D82A}">
                    <a16:rowId xmlns:a16="http://schemas.microsoft.com/office/drawing/2014/main" val="3904736133"/>
                  </a:ext>
                </a:extLst>
              </a:tr>
              <a:tr h="278130">
                <a:tc>
                  <a:txBody>
                    <a:bodyPr/>
                    <a:lstStyle/>
                    <a:p>
                      <a:r>
                        <a:rPr lang="nl-NL" sz="1400" dirty="0" smtClean="0"/>
                        <a:t>ONDERWERP</a:t>
                      </a:r>
                      <a:endParaRPr lang="nl-NL" sz="1400" dirty="0"/>
                    </a:p>
                  </a:txBody>
                  <a:tcPr marL="68580" marR="68580" marT="34290" marB="34290"/>
                </a:tc>
                <a:tc>
                  <a:txBody>
                    <a:bodyPr/>
                    <a:lstStyle/>
                    <a:p>
                      <a:r>
                        <a:rPr lang="nl-NL" sz="1400" dirty="0" smtClean="0"/>
                        <a:t>TECHNOFILOSOFIE</a:t>
                      </a:r>
                      <a:r>
                        <a:rPr lang="nl-NL" sz="1400" baseline="0" dirty="0" smtClean="0"/>
                        <a:t> </a:t>
                      </a:r>
                      <a:r>
                        <a:rPr lang="nl-NL" sz="1400" dirty="0" smtClean="0"/>
                        <a:t>AANDACHT</a:t>
                      </a:r>
                      <a:endParaRPr lang="nl-NL" sz="1400" dirty="0"/>
                    </a:p>
                  </a:txBody>
                  <a:tcPr marL="68580" marR="68580" marT="34290" marB="34290"/>
                </a:tc>
                <a:extLst>
                  <a:ext uri="{0D108BD9-81ED-4DB2-BD59-A6C34878D82A}">
                    <a16:rowId xmlns:a16="http://schemas.microsoft.com/office/drawing/2014/main" val="2999874653"/>
                  </a:ext>
                </a:extLst>
              </a:tr>
              <a:tr h="278130">
                <a:tc>
                  <a:txBody>
                    <a:bodyPr/>
                    <a:lstStyle/>
                    <a:p>
                      <a:r>
                        <a:rPr lang="nl-NL" sz="1400" dirty="0" smtClean="0"/>
                        <a:t>CATEGORIE</a:t>
                      </a:r>
                      <a:endParaRPr lang="nl-NL" sz="1400" dirty="0"/>
                    </a:p>
                  </a:txBody>
                  <a:tcPr marL="68580" marR="68580" marT="34290" marB="34290"/>
                </a:tc>
                <a:tc>
                  <a:txBody>
                    <a:bodyPr/>
                    <a:lstStyle/>
                    <a:p>
                      <a:r>
                        <a:rPr lang="nl-NL" sz="1400" dirty="0" smtClean="0"/>
                        <a:t>OEFENING</a:t>
                      </a:r>
                      <a:endParaRPr lang="nl-NL" sz="1400" dirty="0"/>
                    </a:p>
                  </a:txBody>
                  <a:tcPr marL="68580" marR="68580" marT="34290" marB="34290"/>
                </a:tc>
                <a:extLst>
                  <a:ext uri="{0D108BD9-81ED-4DB2-BD59-A6C34878D82A}">
                    <a16:rowId xmlns:a16="http://schemas.microsoft.com/office/drawing/2014/main" val="446401378"/>
                  </a:ext>
                </a:extLst>
              </a:tr>
              <a:tr h="278130">
                <a:tc>
                  <a:txBody>
                    <a:bodyPr/>
                    <a:lstStyle/>
                    <a:p>
                      <a:r>
                        <a:rPr lang="nl-NL" sz="1400" dirty="0" smtClean="0"/>
                        <a:t>STIJL</a:t>
                      </a:r>
                      <a:endParaRPr lang="nl-NL" sz="1400" dirty="0"/>
                    </a:p>
                  </a:txBody>
                  <a:tcPr marL="68580" marR="68580" marT="34290" marB="34290"/>
                </a:tc>
                <a:tc>
                  <a:txBody>
                    <a:bodyPr/>
                    <a:lstStyle/>
                    <a:p>
                      <a:r>
                        <a:rPr lang="nl-NL" sz="1400" dirty="0" smtClean="0"/>
                        <a:t>OEFENING</a:t>
                      </a:r>
                      <a:r>
                        <a:rPr lang="nl-NL" sz="1400" baseline="0" dirty="0" smtClean="0"/>
                        <a:t> - SLIDES</a:t>
                      </a:r>
                      <a:endParaRPr lang="nl-NL" sz="1400" dirty="0"/>
                    </a:p>
                  </a:txBody>
                  <a:tcPr marL="68580" marR="68580" marT="34290" marB="34290"/>
                </a:tc>
                <a:extLst>
                  <a:ext uri="{0D108BD9-81ED-4DB2-BD59-A6C34878D82A}">
                    <a16:rowId xmlns:a16="http://schemas.microsoft.com/office/drawing/2014/main" val="2133130774"/>
                  </a:ext>
                </a:extLst>
              </a:tr>
              <a:tr h="278130">
                <a:tc>
                  <a:txBody>
                    <a:bodyPr/>
                    <a:lstStyle/>
                    <a:p>
                      <a:r>
                        <a:rPr lang="nl-NL" sz="1400" dirty="0" smtClean="0"/>
                        <a:t>DATUM AANGEPAST</a:t>
                      </a:r>
                      <a:endParaRPr lang="nl-NL" sz="1400" dirty="0"/>
                    </a:p>
                  </a:txBody>
                  <a:tcPr marL="68580" marR="68580" marT="34290" marB="34290"/>
                </a:tc>
                <a:tc>
                  <a:txBody>
                    <a:bodyPr/>
                    <a:lstStyle/>
                    <a:p>
                      <a:r>
                        <a:rPr lang="nl-NL" sz="1400" dirty="0" smtClean="0"/>
                        <a:t>27-2-19</a:t>
                      </a:r>
                      <a:endParaRPr lang="nl-NL" sz="1400" dirty="0"/>
                    </a:p>
                  </a:txBody>
                  <a:tcPr marL="68580" marR="68580" marT="34290" marB="34290"/>
                </a:tc>
                <a:extLst>
                  <a:ext uri="{0D108BD9-81ED-4DB2-BD59-A6C34878D82A}">
                    <a16:rowId xmlns:a16="http://schemas.microsoft.com/office/drawing/2014/main" val="472582869"/>
                  </a:ext>
                </a:extLst>
              </a:tr>
              <a:tr h="278130">
                <a:tc>
                  <a:txBody>
                    <a:bodyPr/>
                    <a:lstStyle/>
                    <a:p>
                      <a:r>
                        <a:rPr lang="nl-NL" sz="1400" dirty="0" smtClean="0"/>
                        <a:t>MEER INFORMATIE</a:t>
                      </a:r>
                      <a:endParaRPr lang="nl-NL" sz="1400" dirty="0"/>
                    </a:p>
                  </a:txBody>
                  <a:tcPr marL="68580" marR="68580" marT="34290" marB="34290"/>
                </a:tc>
                <a:tc>
                  <a:txBody>
                    <a:bodyPr/>
                    <a:lstStyle/>
                    <a:p>
                      <a:r>
                        <a:rPr lang="nl-NL" sz="1400" dirty="0" smtClean="0">
                          <a:hlinkClick r:id="rId2"/>
                        </a:rPr>
                        <a:t>Rens@technofilosofie.com</a:t>
                      </a:r>
                      <a:endParaRPr lang="nl-NL" sz="1400" dirty="0"/>
                    </a:p>
                  </a:txBody>
                  <a:tcPr marL="68580" marR="68580" marT="34290" marB="34290"/>
                </a:tc>
                <a:extLst>
                  <a:ext uri="{0D108BD9-81ED-4DB2-BD59-A6C34878D82A}">
                    <a16:rowId xmlns:a16="http://schemas.microsoft.com/office/drawing/2014/main" val="3412408800"/>
                  </a:ext>
                </a:extLst>
              </a:tr>
              <a:tr h="1303020">
                <a:tc>
                  <a:txBody>
                    <a:bodyPr/>
                    <a:lstStyle/>
                    <a:p>
                      <a:r>
                        <a:rPr lang="nl-NL" sz="1400" dirty="0" smtClean="0"/>
                        <a:t>TOEPASSEN</a:t>
                      </a:r>
                      <a:endParaRPr lang="nl-NL" sz="1400" dirty="0"/>
                    </a:p>
                  </a:txBody>
                  <a:tcPr marL="68580" marR="68580" marT="34290" marB="34290"/>
                </a:tc>
                <a:tc>
                  <a:txBody>
                    <a:bodyPr/>
                    <a:lstStyle/>
                    <a:p>
                      <a:r>
                        <a:rPr lang="nl-NL" sz="1400" dirty="0" smtClean="0"/>
                        <a:t>DIT SLIDE DECK BEVAT EEN AANTAL SIMPELE OEFENINGEN</a:t>
                      </a:r>
                      <a:r>
                        <a:rPr lang="nl-NL" sz="1400" baseline="0" dirty="0" smtClean="0"/>
                        <a:t> OM SAMEN MET STUDENTEN EN ANDEREN HET THEMA </a:t>
                      </a:r>
                      <a:r>
                        <a:rPr lang="nl-NL" sz="1400" baseline="0" dirty="0" smtClean="0"/>
                        <a:t>TECHNOLOGIE ALGEMEEN </a:t>
                      </a:r>
                      <a:r>
                        <a:rPr lang="nl-NL" sz="1400" baseline="0" dirty="0" smtClean="0"/>
                        <a:t>UIT TE DIEPEN.</a:t>
                      </a:r>
                      <a:br>
                        <a:rPr lang="nl-NL" sz="1400" baseline="0" dirty="0" smtClean="0"/>
                      </a:br>
                      <a:r>
                        <a:rPr lang="nl-NL" sz="1400" baseline="0" dirty="0" smtClean="0"/>
                        <a:t/>
                      </a:r>
                      <a:br>
                        <a:rPr lang="nl-NL" sz="1400" baseline="0" dirty="0" smtClean="0"/>
                      </a:br>
                      <a:endParaRPr lang="nl-NL" sz="1400" dirty="0"/>
                    </a:p>
                  </a:txBody>
                  <a:tcPr marL="68580" marR="68580" marT="34290" marB="34290"/>
                </a:tc>
                <a:extLst>
                  <a:ext uri="{0D108BD9-81ED-4DB2-BD59-A6C34878D82A}">
                    <a16:rowId xmlns:a16="http://schemas.microsoft.com/office/drawing/2014/main" val="4055300003"/>
                  </a:ext>
                </a:extLst>
              </a:tr>
              <a:tr h="480060">
                <a:tc>
                  <a:txBody>
                    <a:bodyPr/>
                    <a:lstStyle/>
                    <a:p>
                      <a:r>
                        <a:rPr lang="nl-NL" sz="1400" dirty="0" smtClean="0"/>
                        <a:t>LICENTIES</a:t>
                      </a:r>
                      <a:endParaRPr lang="nl-NL" sz="1400" dirty="0"/>
                    </a:p>
                  </a:txBody>
                  <a:tcPr marL="68580" marR="68580" marT="34290" marB="34290"/>
                </a:tc>
                <a:tc>
                  <a:txBody>
                    <a:bodyPr/>
                    <a:lstStyle/>
                    <a:p>
                      <a:r>
                        <a:rPr lang="nl-NL" sz="1400" dirty="0" smtClean="0"/>
                        <a:t>AFBEELDINGEN ZIJN GECHECKT,</a:t>
                      </a:r>
                      <a:r>
                        <a:rPr lang="nl-NL" sz="1400" baseline="0" dirty="0" smtClean="0"/>
                        <a:t> MAAR BIJ TWIJFEL GRAAG CONTACT OPNEMEN</a:t>
                      </a:r>
                      <a:endParaRPr lang="nl-NL" sz="1400" dirty="0"/>
                    </a:p>
                  </a:txBody>
                  <a:tcPr marL="68580" marR="68580" marT="34290" marB="34290"/>
                </a:tc>
                <a:extLst>
                  <a:ext uri="{0D108BD9-81ED-4DB2-BD59-A6C34878D82A}">
                    <a16:rowId xmlns:a16="http://schemas.microsoft.com/office/drawing/2014/main" val="1698953382"/>
                  </a:ext>
                </a:extLst>
              </a:tr>
            </a:tbl>
          </a:graphicData>
        </a:graphic>
      </p:graphicFrame>
    </p:spTree>
    <p:extLst>
      <p:ext uri="{BB962C8B-B14F-4D97-AF65-F5344CB8AC3E}">
        <p14:creationId xmlns:p14="http://schemas.microsoft.com/office/powerpoint/2010/main" val="802243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336" y="0"/>
            <a:ext cx="4345200" cy="2780928"/>
          </a:xfrm>
          <a:prstGeom prst="rect">
            <a:avLst/>
          </a:prstGeom>
        </p:spPr>
      </p:pic>
      <p:sp>
        <p:nvSpPr>
          <p:cNvPr id="7" name="Tekstvak 6"/>
          <p:cNvSpPr txBox="1"/>
          <p:nvPr/>
        </p:nvSpPr>
        <p:spPr>
          <a:xfrm>
            <a:off x="4464536" y="188640"/>
            <a:ext cx="5818772" cy="3693319"/>
          </a:xfrm>
          <a:prstGeom prst="rect">
            <a:avLst/>
          </a:prstGeom>
          <a:noFill/>
        </p:spPr>
        <p:txBody>
          <a:bodyPr wrap="none" rtlCol="0">
            <a:spAutoFit/>
          </a:bodyPr>
          <a:lstStyle/>
          <a:p>
            <a:r>
              <a:rPr lang="nl-NL" b="1" dirty="0" smtClean="0"/>
              <a:t>OEFENING 5 MINUTEN</a:t>
            </a:r>
          </a:p>
          <a:p>
            <a:endParaRPr lang="nl-NL" dirty="0"/>
          </a:p>
          <a:p>
            <a:r>
              <a:rPr lang="nl-NL" b="1" dirty="0" smtClean="0"/>
              <a:t>DE VERBEELDINGSFASE</a:t>
            </a:r>
          </a:p>
          <a:p>
            <a:endParaRPr lang="nl-NL" dirty="0"/>
          </a:p>
          <a:p>
            <a:r>
              <a:rPr lang="nl-NL" dirty="0" smtClean="0"/>
              <a:t>KUN JE IETS VERBEELDEN, VERZINNEN DAT NOG </a:t>
            </a:r>
          </a:p>
          <a:p>
            <a:r>
              <a:rPr lang="nl-NL" dirty="0" smtClean="0"/>
              <a:t>NIET BESTAAT ÉN DAT NOG NIET DOOR ANDERE </a:t>
            </a:r>
          </a:p>
          <a:p>
            <a:r>
              <a:rPr lang="nl-NL" dirty="0" smtClean="0"/>
              <a:t>VERZONNEN IS? </a:t>
            </a:r>
            <a:endParaRPr lang="nl-NL" dirty="0"/>
          </a:p>
          <a:p>
            <a:endParaRPr lang="nl-NL" dirty="0" smtClean="0"/>
          </a:p>
          <a:p>
            <a:r>
              <a:rPr lang="nl-NL" dirty="0" smtClean="0"/>
              <a:t>KUN JE JE MEDECURSISTEN VERBAZEN MET DAN</a:t>
            </a:r>
          </a:p>
          <a:p>
            <a:r>
              <a:rPr lang="nl-NL" dirty="0" smtClean="0"/>
              <a:t>ÉNE, BRILJANTE, SCIENCE – FICTION WAARDIGE</a:t>
            </a:r>
          </a:p>
          <a:p>
            <a:r>
              <a:rPr lang="nl-NL" dirty="0" smtClean="0"/>
              <a:t>IDEE.</a:t>
            </a:r>
          </a:p>
          <a:p>
            <a:endParaRPr lang="nl-NL" dirty="0"/>
          </a:p>
          <a:p>
            <a:r>
              <a:rPr lang="nl-NL" dirty="0" smtClean="0"/>
              <a:t>5 MINUTEN – DAARNA EEN KORT RONDJE IDEEËN</a:t>
            </a:r>
            <a:endParaRPr lang="nl-NL" dirty="0"/>
          </a:p>
        </p:txBody>
      </p:sp>
    </p:spTree>
    <p:extLst>
      <p:ext uri="{BB962C8B-B14F-4D97-AF65-F5344CB8AC3E}">
        <p14:creationId xmlns:p14="http://schemas.microsoft.com/office/powerpoint/2010/main" val="2380938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4464536" y="188640"/>
            <a:ext cx="6421694" cy="4247317"/>
          </a:xfrm>
          <a:prstGeom prst="rect">
            <a:avLst/>
          </a:prstGeom>
          <a:noFill/>
        </p:spPr>
        <p:txBody>
          <a:bodyPr wrap="none" rtlCol="0">
            <a:spAutoFit/>
          </a:bodyPr>
          <a:lstStyle/>
          <a:p>
            <a:r>
              <a:rPr lang="nl-NL" b="1" dirty="0" smtClean="0"/>
              <a:t>OEFENING 20 MINUTEN</a:t>
            </a:r>
          </a:p>
          <a:p>
            <a:endParaRPr lang="nl-NL" dirty="0"/>
          </a:p>
          <a:p>
            <a:r>
              <a:rPr lang="nl-NL" b="1" dirty="0" smtClean="0"/>
              <a:t>DE PYRAMIDE INVULLEN</a:t>
            </a:r>
          </a:p>
          <a:p>
            <a:endParaRPr lang="nl-NL" dirty="0"/>
          </a:p>
          <a:p>
            <a:r>
              <a:rPr lang="nl-NL" dirty="0" smtClean="0"/>
              <a:t>VUL DE PYRAMIDE IN VOOR HET ONDERWERP MUZIEK.</a:t>
            </a:r>
          </a:p>
          <a:p>
            <a:r>
              <a:rPr lang="nl-NL" dirty="0" smtClean="0"/>
              <a:t>MET ROOD VUL JE DE TECHNOLOGIËN IN ZOALS ZE </a:t>
            </a:r>
          </a:p>
          <a:p>
            <a:r>
              <a:rPr lang="nl-NL" dirty="0" smtClean="0"/>
              <a:t>ER WAREN IN 1990. MET ZWART VUL JE DE HUIDIGE</a:t>
            </a:r>
          </a:p>
          <a:p>
            <a:r>
              <a:rPr lang="nl-NL" dirty="0" smtClean="0"/>
              <a:t>TECHNOLOGIËN IN, EN ZO ZIE JE OOK BEWEGINGEN</a:t>
            </a:r>
          </a:p>
          <a:p>
            <a:r>
              <a:rPr lang="nl-NL" dirty="0" smtClean="0"/>
              <a:t>DOOR DE PYRAMIDE HEEN.</a:t>
            </a:r>
          </a:p>
          <a:p>
            <a:endParaRPr lang="nl-NL" dirty="0"/>
          </a:p>
          <a:p>
            <a:r>
              <a:rPr lang="nl-NL" dirty="0" smtClean="0"/>
              <a:t>GEBRUIK VERDER VERBEELDING EN DENK NA OVER </a:t>
            </a:r>
          </a:p>
          <a:p>
            <a:r>
              <a:rPr lang="nl-NL" dirty="0" smtClean="0"/>
              <a:t>HOE JE DE VERSCHILLENDE ASPECTEN INVULT.</a:t>
            </a:r>
          </a:p>
          <a:p>
            <a:endParaRPr lang="nl-NL" dirty="0"/>
          </a:p>
          <a:p>
            <a:r>
              <a:rPr lang="nl-NL" dirty="0" smtClean="0"/>
              <a:t>TIEN MINUTEN OM IN TE VULLEN.</a:t>
            </a:r>
          </a:p>
          <a:p>
            <a:r>
              <a:rPr lang="nl-NL" dirty="0" smtClean="0"/>
              <a:t>TIEN MINUTEN OM EROVER TE PRATEN.</a:t>
            </a:r>
            <a:endParaRPr lang="nl-NL"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360" y="404664"/>
            <a:ext cx="3600400" cy="2140779"/>
          </a:xfrm>
          <a:prstGeom prst="rect">
            <a:avLst/>
          </a:prstGeom>
        </p:spPr>
      </p:pic>
    </p:spTree>
    <p:extLst>
      <p:ext uri="{BB962C8B-B14F-4D97-AF65-F5344CB8AC3E}">
        <p14:creationId xmlns:p14="http://schemas.microsoft.com/office/powerpoint/2010/main" val="337087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68" y="0"/>
            <a:ext cx="11533906" cy="6858000"/>
          </a:xfrm>
          <a:prstGeom prst="rect">
            <a:avLst/>
          </a:prstGeom>
        </p:spPr>
      </p:pic>
    </p:spTree>
    <p:extLst>
      <p:ext uri="{BB962C8B-B14F-4D97-AF65-F5344CB8AC3E}">
        <p14:creationId xmlns:p14="http://schemas.microsoft.com/office/powerpoint/2010/main" val="3634603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4464536" y="188640"/>
            <a:ext cx="6468759" cy="5078313"/>
          </a:xfrm>
          <a:prstGeom prst="rect">
            <a:avLst/>
          </a:prstGeom>
          <a:noFill/>
        </p:spPr>
        <p:txBody>
          <a:bodyPr wrap="none" rtlCol="0">
            <a:spAutoFit/>
          </a:bodyPr>
          <a:lstStyle/>
          <a:p>
            <a:r>
              <a:rPr lang="nl-NL" b="1" dirty="0" smtClean="0"/>
              <a:t>OEFENING 20 MINUTEN</a:t>
            </a:r>
          </a:p>
          <a:p>
            <a:endParaRPr lang="nl-NL" dirty="0"/>
          </a:p>
          <a:p>
            <a:r>
              <a:rPr lang="nl-NL" b="1" dirty="0" smtClean="0"/>
              <a:t>TECHNOLOGIE LEIDT TOT NIEUWE ETHISCHE NORMEN</a:t>
            </a:r>
          </a:p>
          <a:p>
            <a:endParaRPr lang="nl-NL" dirty="0"/>
          </a:p>
          <a:p>
            <a:r>
              <a:rPr lang="nl-NL" dirty="0" smtClean="0"/>
              <a:t>OP WELKE MANIEREN BEÏNVLOEDT EEN TECHNOLOGIE</a:t>
            </a:r>
          </a:p>
          <a:p>
            <a:r>
              <a:rPr lang="nl-NL" dirty="0" smtClean="0"/>
              <a:t>ALS ECHOSCOPIE DE MANIER WAAROP WIJ NIEUWE</a:t>
            </a:r>
          </a:p>
          <a:p>
            <a:r>
              <a:rPr lang="nl-NL" dirty="0" smtClean="0"/>
              <a:t>ETHISCHE KEUZES MOETEN MAKEN ? </a:t>
            </a:r>
          </a:p>
          <a:p>
            <a:endParaRPr lang="nl-NL" dirty="0"/>
          </a:p>
          <a:p>
            <a:r>
              <a:rPr lang="nl-NL" dirty="0" smtClean="0"/>
              <a:t>OP WELKE MANIEREN KAN / ZAL ZICH DAT ONTWIK-</a:t>
            </a:r>
            <a:br>
              <a:rPr lang="nl-NL" dirty="0" smtClean="0"/>
            </a:br>
            <a:r>
              <a:rPr lang="nl-NL" dirty="0" smtClean="0"/>
              <a:t>KELEN NAAR DE TOEKOMST.</a:t>
            </a:r>
          </a:p>
          <a:p>
            <a:endParaRPr lang="nl-NL" dirty="0"/>
          </a:p>
          <a:p>
            <a:r>
              <a:rPr lang="nl-NL" dirty="0" smtClean="0"/>
              <a:t>PROBEER TE LATEN ZIEN HOE TECHNOLOGIE EN </a:t>
            </a:r>
            <a:br>
              <a:rPr lang="nl-NL" dirty="0" smtClean="0"/>
            </a:br>
            <a:r>
              <a:rPr lang="nl-NL" dirty="0" smtClean="0"/>
              <a:t>MENSEN ELKAAR STEEDS BEÏNVLOEDEN !</a:t>
            </a:r>
          </a:p>
          <a:p>
            <a:endParaRPr lang="nl-NL" dirty="0"/>
          </a:p>
          <a:p>
            <a:r>
              <a:rPr lang="nl-NL" dirty="0" smtClean="0"/>
              <a:t>10 MINUTEN WERK (GROEPEN)</a:t>
            </a:r>
            <a:br>
              <a:rPr lang="nl-NL" dirty="0" smtClean="0"/>
            </a:br>
            <a:r>
              <a:rPr lang="nl-NL" dirty="0" smtClean="0"/>
              <a:t>10 MINUTEN BESPREKEN</a:t>
            </a:r>
          </a:p>
          <a:p>
            <a:endParaRPr lang="nl-NL" dirty="0"/>
          </a:p>
          <a:p>
            <a:endParaRPr lang="nl-NL" dirty="0"/>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344" y="188640"/>
            <a:ext cx="4020218" cy="3024336"/>
          </a:xfrm>
          <a:prstGeom prst="rect">
            <a:avLst/>
          </a:prstGeom>
        </p:spPr>
      </p:pic>
    </p:spTree>
    <p:extLst>
      <p:ext uri="{BB962C8B-B14F-4D97-AF65-F5344CB8AC3E}">
        <p14:creationId xmlns:p14="http://schemas.microsoft.com/office/powerpoint/2010/main" val="2282550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4464536" y="188640"/>
            <a:ext cx="6254917" cy="5355312"/>
          </a:xfrm>
          <a:prstGeom prst="rect">
            <a:avLst/>
          </a:prstGeom>
          <a:noFill/>
        </p:spPr>
        <p:txBody>
          <a:bodyPr wrap="none" rtlCol="0">
            <a:spAutoFit/>
          </a:bodyPr>
          <a:lstStyle/>
          <a:p>
            <a:r>
              <a:rPr lang="nl-NL" b="1" dirty="0" smtClean="0"/>
              <a:t>OEFENING 20 MINUTEN</a:t>
            </a:r>
          </a:p>
          <a:p>
            <a:endParaRPr lang="nl-NL" dirty="0"/>
          </a:p>
          <a:p>
            <a:r>
              <a:rPr lang="nl-NL" b="1" dirty="0" smtClean="0"/>
              <a:t>DENK NA OVER DE GRIEFBOT LANGS DEZE WEG</a:t>
            </a:r>
          </a:p>
          <a:p>
            <a:endParaRPr lang="nl-NL" dirty="0"/>
          </a:p>
          <a:p>
            <a:r>
              <a:rPr lang="nl-NL" dirty="0" smtClean="0"/>
              <a:t>ALS JE KIJKT NAAR HET IDEE VAN DE GRIEFBOT</a:t>
            </a:r>
            <a:br>
              <a:rPr lang="nl-NL" dirty="0" smtClean="0"/>
            </a:br>
            <a:r>
              <a:rPr lang="nl-NL" dirty="0" smtClean="0"/>
              <a:t>(UITLEG) LANGS DE LIJNEN ZOALS BESCHREVEN TOT</a:t>
            </a:r>
            <a:br>
              <a:rPr lang="nl-NL" dirty="0" smtClean="0"/>
            </a:br>
            <a:r>
              <a:rPr lang="nl-NL" dirty="0" smtClean="0"/>
              <a:t>WELKE INZICHTEN KOM JE DAN?</a:t>
            </a:r>
          </a:p>
          <a:p>
            <a:endParaRPr lang="nl-NL" dirty="0"/>
          </a:p>
          <a:p>
            <a:r>
              <a:rPr lang="nl-NL" dirty="0" smtClean="0"/>
              <a:t>WELKE VRAGEN STEL JE OM TE BEPALEN OF EEN</a:t>
            </a:r>
            <a:br>
              <a:rPr lang="nl-NL" dirty="0" smtClean="0"/>
            </a:br>
            <a:r>
              <a:rPr lang="nl-NL" dirty="0" smtClean="0"/>
              <a:t>GRIEFBOT ETHISCH IS?</a:t>
            </a:r>
          </a:p>
          <a:p>
            <a:endParaRPr lang="nl-NL" dirty="0" smtClean="0"/>
          </a:p>
          <a:p>
            <a:r>
              <a:rPr lang="nl-NL" dirty="0" smtClean="0"/>
              <a:t>WAT IS JE CONCLUSIE?</a:t>
            </a:r>
            <a:br>
              <a:rPr lang="nl-NL" dirty="0" smtClean="0"/>
            </a:br>
            <a:r>
              <a:rPr lang="nl-NL" dirty="0" smtClean="0"/>
              <a:t>HOE ZOUDEN ZE MOETEN FUNCTIONEREN? OF TOCH</a:t>
            </a:r>
            <a:br>
              <a:rPr lang="nl-NL" dirty="0" smtClean="0"/>
            </a:br>
            <a:r>
              <a:rPr lang="nl-NL" dirty="0" smtClean="0"/>
              <a:t>MAAR VERBIEDEN ?</a:t>
            </a:r>
            <a:endParaRPr lang="nl-NL" dirty="0"/>
          </a:p>
          <a:p>
            <a:endParaRPr lang="nl-NL" dirty="0"/>
          </a:p>
          <a:p>
            <a:r>
              <a:rPr lang="nl-NL" dirty="0" smtClean="0"/>
              <a:t>10 MINUTEN WERK (GROEPEN)</a:t>
            </a:r>
            <a:br>
              <a:rPr lang="nl-NL" dirty="0" smtClean="0"/>
            </a:br>
            <a:r>
              <a:rPr lang="nl-NL" dirty="0" smtClean="0"/>
              <a:t>10 MINUTEN BESPREKEN</a:t>
            </a:r>
          </a:p>
          <a:p>
            <a:endParaRPr lang="nl-NL" dirty="0"/>
          </a:p>
          <a:p>
            <a:endParaRPr lang="nl-NL" dirty="0"/>
          </a:p>
        </p:txBody>
      </p:sp>
      <p:pic>
        <p:nvPicPr>
          <p:cNvPr id="3" name="Afbeelding 2"/>
          <p:cNvPicPr>
            <a:picLocks noChangeAspect="1"/>
          </p:cNvPicPr>
          <p:nvPr/>
        </p:nvPicPr>
        <p:blipFill rotWithShape="1">
          <a:blip r:embed="rId3">
            <a:extLst>
              <a:ext uri="{28A0092B-C50C-407E-A947-70E740481C1C}">
                <a14:useLocalDpi xmlns:a14="http://schemas.microsoft.com/office/drawing/2010/main" val="0"/>
              </a:ext>
            </a:extLst>
          </a:blip>
          <a:srcRect l="30345" r="31100"/>
          <a:stretch/>
        </p:blipFill>
        <p:spPr>
          <a:xfrm>
            <a:off x="191344" y="11263"/>
            <a:ext cx="3672408" cy="4067175"/>
          </a:xfrm>
          <a:prstGeom prst="rect">
            <a:avLst/>
          </a:prstGeom>
        </p:spPr>
      </p:pic>
    </p:spTree>
    <p:extLst>
      <p:ext uri="{BB962C8B-B14F-4D97-AF65-F5344CB8AC3E}">
        <p14:creationId xmlns:p14="http://schemas.microsoft.com/office/powerpoint/2010/main" val="1094765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4464536" y="188640"/>
            <a:ext cx="5900205" cy="3139321"/>
          </a:xfrm>
          <a:prstGeom prst="rect">
            <a:avLst/>
          </a:prstGeom>
          <a:noFill/>
        </p:spPr>
        <p:txBody>
          <a:bodyPr wrap="none" rtlCol="0">
            <a:spAutoFit/>
          </a:bodyPr>
          <a:lstStyle/>
          <a:p>
            <a:r>
              <a:rPr lang="nl-NL" b="1" dirty="0" smtClean="0"/>
              <a:t>OEFENING 20 MINUTEN</a:t>
            </a:r>
          </a:p>
          <a:p>
            <a:endParaRPr lang="nl-NL" dirty="0"/>
          </a:p>
          <a:p>
            <a:r>
              <a:rPr lang="nl-NL" b="1" dirty="0" smtClean="0"/>
              <a:t>ONTWERP EEN SMART PARKING OPLOSSING</a:t>
            </a:r>
          </a:p>
          <a:p>
            <a:endParaRPr lang="nl-NL" dirty="0"/>
          </a:p>
          <a:p>
            <a:r>
              <a:rPr lang="nl-NL" dirty="0" smtClean="0"/>
              <a:t>ONTWERP EEN SMART PARKING OPLOSSING. HOE</a:t>
            </a:r>
            <a:br>
              <a:rPr lang="nl-NL" dirty="0" smtClean="0"/>
            </a:br>
            <a:r>
              <a:rPr lang="nl-NL" dirty="0" smtClean="0"/>
              <a:t>ZET JE DE TECHNOLOGIE IN? </a:t>
            </a:r>
            <a:endParaRPr lang="nl-NL" dirty="0"/>
          </a:p>
          <a:p>
            <a:endParaRPr lang="nl-NL" dirty="0"/>
          </a:p>
          <a:p>
            <a:r>
              <a:rPr lang="nl-NL" dirty="0" smtClean="0"/>
              <a:t>10 MINUTEN WERK (GROEPEN)</a:t>
            </a:r>
            <a:br>
              <a:rPr lang="nl-NL" dirty="0" smtClean="0"/>
            </a:br>
            <a:r>
              <a:rPr lang="nl-NL" dirty="0" smtClean="0"/>
              <a:t>10 MINUTEN BESPREKEN</a:t>
            </a:r>
          </a:p>
          <a:p>
            <a:endParaRPr lang="nl-NL" dirty="0"/>
          </a:p>
          <a:p>
            <a:endParaRPr lang="nl-NL" dirty="0"/>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368" y="397849"/>
            <a:ext cx="3191180" cy="2720901"/>
          </a:xfrm>
          <a:prstGeom prst="rect">
            <a:avLst/>
          </a:prstGeom>
        </p:spPr>
      </p:pic>
    </p:spTree>
    <p:extLst>
      <p:ext uri="{BB962C8B-B14F-4D97-AF65-F5344CB8AC3E}">
        <p14:creationId xmlns:p14="http://schemas.microsoft.com/office/powerpoint/2010/main" val="2926306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695</Words>
  <Application>Microsoft Office PowerPoint</Application>
  <PresentationFormat>Breedbeeld</PresentationFormat>
  <Paragraphs>88</Paragraphs>
  <Slides>8</Slides>
  <Notes>6</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Calibri</vt:lpstr>
      <vt:lpstr>1_Office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Vorst,Rens M.C.M. van der</dc:creator>
  <cp:lastModifiedBy>Vorst,Rens M.C.M. van der</cp:lastModifiedBy>
  <cp:revision>182</cp:revision>
  <dcterms:created xsi:type="dcterms:W3CDTF">2018-03-24T15:48:51Z</dcterms:created>
  <dcterms:modified xsi:type="dcterms:W3CDTF">2019-02-27T08:45:16Z</dcterms:modified>
</cp:coreProperties>
</file>