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57" r:id="rId3"/>
    <p:sldId id="285" r:id="rId4"/>
    <p:sldId id="258" r:id="rId5"/>
    <p:sldId id="288" r:id="rId6"/>
    <p:sldId id="259" r:id="rId7"/>
    <p:sldId id="286" r:id="rId8"/>
    <p:sldId id="260" r:id="rId9"/>
    <p:sldId id="289" r:id="rId10"/>
    <p:sldId id="261" r:id="rId11"/>
    <p:sldId id="290" r:id="rId12"/>
    <p:sldId id="284" r:id="rId13"/>
    <p:sldId id="262" r:id="rId14"/>
    <p:sldId id="276" r:id="rId15"/>
    <p:sldId id="271" r:id="rId16"/>
    <p:sldId id="272" r:id="rId17"/>
    <p:sldId id="273" r:id="rId18"/>
    <p:sldId id="274" r:id="rId19"/>
    <p:sldId id="275" r:id="rId20"/>
    <p:sldId id="264" r:id="rId21"/>
    <p:sldId id="265" r:id="rId22"/>
    <p:sldId id="278" r:id="rId23"/>
    <p:sldId id="283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09621-01A3-4D19-872B-6180111AF4C8}" type="datetimeFigureOut">
              <a:rPr lang="nl-NL" smtClean="0"/>
              <a:pPr/>
              <a:t>16-2-2018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4C448-3BBE-45D6-A8CF-79C8298C0C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84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Refractie: brekingsprobleem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4C448-3BBE-45D6-A8CF-79C8298C0CA5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75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Avastin</a:t>
            </a:r>
            <a:r>
              <a:rPr lang="nl-NL" dirty="0"/>
              <a:t> = vaatgroeiremmer</a:t>
            </a:r>
          </a:p>
          <a:p>
            <a:r>
              <a:rPr lang="nl-NL" dirty="0"/>
              <a:t>Midden in het beeld wazig zien.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4C448-3BBE-45D6-A8CF-79C8298C0CA5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5325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1B572-00DD-4A91-8932-FEE15C40FBF9}" type="slidenum">
              <a:rPr lang="nl-N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dirty="0"/>
              <a:t>Flitsen:net als gordijnkoord aan netvlies getrokken.</a:t>
            </a:r>
          </a:p>
        </p:txBody>
      </p:sp>
      <p:sp>
        <p:nvSpPr>
          <p:cNvPr id="5427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3A897F-FBBD-4B2C-B7C4-3AD721A701A5}" type="slidenum">
              <a:rPr lang="nl-N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5530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23C4E3-21B1-47C9-88BA-4B0159B91324}" type="slidenum">
              <a:rPr lang="nl-N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5632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F0C070-7432-4E1E-9CB6-4D668655052C}" type="slidenum">
              <a:rPr lang="nl-N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Cilinder afwijking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4C448-3BBE-45D6-A8CF-79C8298C0CA5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5026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 de </a:t>
            </a:r>
            <a:r>
              <a:rPr lang="nl-NL" dirty="0" err="1"/>
              <a:t>lensen</a:t>
            </a:r>
            <a:r>
              <a:rPr lang="nl-NL" dirty="0"/>
              <a:t> zitten eiwitten en deze gaan samenklonteren, wazig zien, minder heldere kleuren. Kunstlens plaatsen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4C448-3BBE-45D6-A8CF-79C8298C0CA5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6706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Oogzenuw beschadigd. Oogboldruk te hoog. Ontstaan langzaamaan blijvende vlekken. Oogdruppels verlaging oogboldruk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4C448-3BBE-45D6-A8CF-79C8298C0CA5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3762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460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9F9646-A66C-4740-A47C-82DBBFF25C20}" type="slidenum">
              <a:rPr lang="nl-N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460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E4FE9C-FC3F-4E2B-8F2D-1237F0002EDC}" type="slidenum">
              <a:rPr lang="nl-N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4915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E9BDCF-76D4-4DE9-A69A-CA7A5121A22C}" type="slidenum">
              <a:rPr lang="nl-N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5018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62F7AD-F816-474E-A5CA-774C1E7D5675}" type="slidenum">
              <a:rPr lang="nl-N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5018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B85841-89C9-4473-ACB1-9B2C87B92336}" type="slidenum">
              <a:rPr lang="nl-N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2/16/2018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‹nr.›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hoe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hoe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‹nr.›</a:t>
            </a:fld>
            <a:endParaRPr kumimoji="0" lang="en-US" dirty="0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elijkbenige driehoe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‹nr.›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‹nr.›</a:t>
            </a:fld>
            <a:endParaRPr kumimoji="0"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‹nr.›</a:t>
            </a:fld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‹nr.›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5" name="Rechte verbindingslijn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‹nr.›</a:t>
            </a:fld>
            <a:endParaRPr kumimoji="0" lang="en-US" sz="2800" dirty="0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2/16/2018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‹nr.›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28" name="Rechte verbindingslijn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echte verbindingslijn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lijkbenige driehoe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tveen.nl/Testjes/Test_Kleurenblind.as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25T6hsGFPH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Jv8XUC6aDc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FW4lsO1MM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159768"/>
          </a:xfrm>
        </p:spPr>
        <p:txBody>
          <a:bodyPr/>
          <a:lstStyle/>
          <a:p>
            <a:r>
              <a:rPr lang="nl-NL"/>
              <a:t>Visusproblemen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19200" y="5085184"/>
            <a:ext cx="6858000" cy="572666"/>
          </a:xfrm>
        </p:spPr>
        <p:txBody>
          <a:bodyPr>
            <a:normAutofit fontScale="77500" lnSpcReduction="20000"/>
          </a:bodyPr>
          <a:lstStyle/>
          <a:p>
            <a:r>
              <a:rPr lang="nl-NL" dirty="0">
                <a:solidFill>
                  <a:schemeClr val="tx1"/>
                </a:solidFill>
              </a:rPr>
              <a:t>Let op! acute </a:t>
            </a:r>
            <a:r>
              <a:rPr lang="nl-NL" dirty="0" err="1">
                <a:solidFill>
                  <a:schemeClr val="tx1"/>
                </a:solidFill>
              </a:rPr>
              <a:t>visusdaling</a:t>
            </a:r>
            <a:r>
              <a:rPr lang="nl-NL" dirty="0">
                <a:solidFill>
                  <a:schemeClr val="tx1"/>
                </a:solidFill>
              </a:rPr>
              <a:t> = U3</a:t>
            </a:r>
          </a:p>
          <a:p>
            <a:r>
              <a:rPr lang="nl-NL" dirty="0">
                <a:solidFill>
                  <a:schemeClr val="tx1"/>
                </a:solidFill>
              </a:rPr>
              <a:t>lichtflitsen = U3</a:t>
            </a:r>
          </a:p>
        </p:txBody>
      </p:sp>
      <p:pic>
        <p:nvPicPr>
          <p:cNvPr id="4" name="Tijdelijke aanduiding voor inhoud 3" descr="li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004048" y="490589"/>
            <a:ext cx="3221533" cy="313258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Astigmatisme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546848" cy="4937760"/>
          </a:xfrm>
        </p:spPr>
        <p:txBody>
          <a:bodyPr/>
          <a:lstStyle/>
          <a:p>
            <a:r>
              <a:rPr lang="nl-NL" dirty="0"/>
              <a:t>Cilindrische afwijking</a:t>
            </a:r>
          </a:p>
          <a:p>
            <a:endParaRPr lang="nl-NL" dirty="0"/>
          </a:p>
          <a:p>
            <a:r>
              <a:rPr lang="nl-NL" dirty="0"/>
              <a:t>Kromming van (gewoonlijk) het hoornvlies niet in alle richtingen gelijk</a:t>
            </a:r>
          </a:p>
          <a:p>
            <a:endParaRPr lang="nl-NL" dirty="0"/>
          </a:p>
          <a:p>
            <a:r>
              <a:rPr lang="nl-NL" dirty="0"/>
              <a:t>Therapie: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err="1"/>
              <a:t>Cylinderglazen</a:t>
            </a:r>
            <a:r>
              <a:rPr lang="nl-NL" dirty="0"/>
              <a:t> &gt; cilindercorrectie in bril</a:t>
            </a:r>
          </a:p>
        </p:txBody>
      </p:sp>
      <p:pic>
        <p:nvPicPr>
          <p:cNvPr id="5" name="Tijdelijke aanduiding voor inhoud 4" descr="astigmatisme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667947" y="1988840"/>
            <a:ext cx="4130799" cy="352839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Cilinder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Het </a:t>
            </a:r>
            <a:r>
              <a:rPr lang="en-US" dirty="0" err="1"/>
              <a:t>oog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in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richtingen</a:t>
            </a:r>
            <a:r>
              <a:rPr lang="en-US" dirty="0"/>
              <a:t>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kromming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cilindercorrectie</a:t>
            </a:r>
            <a:r>
              <a:rPr lang="en-US" dirty="0"/>
              <a:t> in </a:t>
            </a:r>
            <a:r>
              <a:rPr lang="en-US" dirty="0" err="1"/>
              <a:t>bril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Het </a:t>
            </a:r>
            <a:r>
              <a:rPr lang="en-US" dirty="0" err="1"/>
              <a:t>beeld</a:t>
            </a:r>
            <a:r>
              <a:rPr lang="en-US" dirty="0"/>
              <a:t> is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geheel</a:t>
            </a:r>
            <a:r>
              <a:rPr lang="en-US" dirty="0"/>
              <a:t> </a:t>
            </a:r>
            <a:r>
              <a:rPr lang="en-US" dirty="0" err="1"/>
              <a:t>zuiver</a:t>
            </a:r>
            <a:r>
              <a:rPr lang="en-US" dirty="0"/>
              <a:t>, </a:t>
            </a:r>
            <a:r>
              <a:rPr lang="en-US" dirty="0" err="1"/>
              <a:t>bijvoorbeeld</a:t>
            </a:r>
            <a:r>
              <a:rPr lang="en-US" dirty="0"/>
              <a:t>: </a:t>
            </a:r>
            <a:r>
              <a:rPr lang="en-US" dirty="0" err="1"/>
              <a:t>leters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schauw</a:t>
            </a:r>
            <a:r>
              <a:rPr lang="en-US" dirty="0"/>
              <a:t> </a:t>
            </a:r>
            <a:r>
              <a:rPr lang="en-US" dirty="0" err="1"/>
              <a:t>ernaast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bijziend</a:t>
            </a:r>
            <a:r>
              <a:rPr lang="en-US" dirty="0"/>
              <a:t> en </a:t>
            </a:r>
            <a:r>
              <a:rPr lang="en-US" dirty="0" err="1"/>
              <a:t>verziend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4243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Kleurenblindheid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Erfelijke aandoening</a:t>
            </a:r>
          </a:p>
          <a:p>
            <a:pPr marL="274320" lvl="1" indent="0">
              <a:buNone/>
            </a:pPr>
            <a:endParaRPr lang="nl-NL" dirty="0"/>
          </a:p>
          <a:p>
            <a:pPr marL="274320" lvl="1" indent="0">
              <a:buNone/>
            </a:pPr>
            <a:r>
              <a:rPr lang="nl-NL" dirty="0"/>
              <a:t>De informatie(genen) voor de </a:t>
            </a:r>
            <a:r>
              <a:rPr lang="nl-NL" dirty="0">
                <a:solidFill>
                  <a:srgbClr val="00B050"/>
                </a:solidFill>
              </a:rPr>
              <a:t>groene</a:t>
            </a:r>
            <a:r>
              <a:rPr lang="nl-NL" dirty="0"/>
              <a:t> en </a:t>
            </a:r>
            <a:r>
              <a:rPr lang="nl-NL" dirty="0">
                <a:solidFill>
                  <a:srgbClr val="FF0000"/>
                </a:solidFill>
              </a:rPr>
              <a:t>rode</a:t>
            </a:r>
            <a:r>
              <a:rPr lang="nl-NL" dirty="0"/>
              <a:t> fotopigmenten bevinden zich op het X-chromosoom. Alleen door een ‘fout gen’ op het X-chromosoom kan de ziekte worden doorgegeven. 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nl-NL" dirty="0">
                <a:solidFill>
                  <a:srgbClr val="0070C0"/>
                </a:solidFill>
              </a:rPr>
              <a:t>Blauwe </a:t>
            </a:r>
            <a:r>
              <a:rPr lang="nl-NL" dirty="0"/>
              <a:t>kleurenblindheid wordt niet veroorzaakt door een fout op de geslachtshormonen, maar door een fout op één van de andere chromosomen. Hierop hebben mannen en vrouwen dus evenveel kans. </a:t>
            </a:r>
          </a:p>
          <a:p>
            <a:pPr marL="274320" lvl="1" indent="0">
              <a:buNone/>
            </a:pPr>
            <a:r>
              <a:rPr lang="nl-NL" dirty="0"/>
              <a:t> </a:t>
            </a:r>
          </a:p>
          <a:p>
            <a:pPr marL="274320" lvl="1" indent="0">
              <a:buNone/>
            </a:pPr>
            <a:r>
              <a:rPr lang="nl-NL" dirty="0"/>
              <a:t>(mannen 1 op 12; vrouwen 1 op 250).</a:t>
            </a:r>
          </a:p>
          <a:p>
            <a:pPr marL="274320" lvl="1" indent="0">
              <a:buNone/>
            </a:pPr>
            <a:endParaRPr lang="nl-NL" dirty="0"/>
          </a:p>
          <a:p>
            <a:pPr lvl="1"/>
            <a:r>
              <a:rPr lang="nl-NL" dirty="0" err="1">
                <a:hlinkClick r:id="rId2"/>
              </a:rPr>
              <a:t>Ishiharatest</a:t>
            </a:r>
            <a:endParaRPr lang="nl-NL" dirty="0"/>
          </a:p>
          <a:p>
            <a:pPr lvl="1"/>
            <a:endParaRPr lang="nl-NL" dirty="0"/>
          </a:p>
        </p:txBody>
      </p:sp>
      <p:pic>
        <p:nvPicPr>
          <p:cNvPr id="7" name="Afbeelding 6" descr="kleurenblin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4941168"/>
            <a:ext cx="2208463" cy="123673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Cataract (grijze staar)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762872" cy="493776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Lenstroebeling = grijze staar</a:t>
            </a:r>
          </a:p>
          <a:p>
            <a:r>
              <a:rPr lang="en-US" dirty="0"/>
              <a:t>Door </a:t>
            </a:r>
            <a:r>
              <a:rPr lang="en-US" dirty="0" err="1"/>
              <a:t>ziekte</a:t>
            </a:r>
            <a:r>
              <a:rPr lang="en-US" dirty="0"/>
              <a:t> </a:t>
            </a:r>
            <a:r>
              <a:rPr lang="en-US" dirty="0" err="1"/>
              <a:t>troebel</a:t>
            </a:r>
            <a:r>
              <a:rPr lang="en-US" dirty="0"/>
              <a:t>!</a:t>
            </a:r>
            <a:endParaRPr lang="nl-NL" dirty="0"/>
          </a:p>
          <a:p>
            <a:endParaRPr lang="nl-NL" dirty="0"/>
          </a:p>
          <a:p>
            <a:r>
              <a:rPr lang="nl-NL" dirty="0"/>
              <a:t>Risicogroepen</a:t>
            </a:r>
          </a:p>
          <a:p>
            <a:pPr lvl="1"/>
            <a:r>
              <a:rPr lang="nl-NL" dirty="0"/>
              <a:t>Ouderen</a:t>
            </a:r>
          </a:p>
          <a:p>
            <a:pPr lvl="1"/>
            <a:r>
              <a:rPr lang="nl-NL" dirty="0"/>
              <a:t>Diabetes </a:t>
            </a:r>
            <a:r>
              <a:rPr lang="nl-NL" dirty="0" err="1"/>
              <a:t>mellitus</a:t>
            </a:r>
            <a:endParaRPr lang="nl-NL" dirty="0"/>
          </a:p>
          <a:p>
            <a:endParaRPr lang="nl-NL" dirty="0"/>
          </a:p>
          <a:p>
            <a:r>
              <a:rPr lang="nl-NL" dirty="0">
                <a:hlinkClick r:id="rId3"/>
              </a:rPr>
              <a:t>Opereren</a:t>
            </a:r>
            <a:r>
              <a:rPr lang="nl-NL" dirty="0"/>
              <a:t> : poliklinisch</a:t>
            </a:r>
          </a:p>
          <a:p>
            <a:r>
              <a:rPr lang="en-US" i="1" dirty="0"/>
              <a:t>Lens in </a:t>
            </a:r>
            <a:r>
              <a:rPr lang="en-US" i="1" dirty="0" err="1"/>
              <a:t>kleine</a:t>
            </a:r>
            <a:r>
              <a:rPr lang="en-US" i="1" dirty="0"/>
              <a:t> </a:t>
            </a:r>
            <a:r>
              <a:rPr lang="en-US" i="1" dirty="0" err="1"/>
              <a:t>stukjes</a:t>
            </a:r>
            <a:r>
              <a:rPr lang="en-US" i="1" dirty="0"/>
              <a:t> </a:t>
            </a:r>
            <a:r>
              <a:rPr lang="en-US" i="1" dirty="0" err="1"/>
              <a:t>kapot</a:t>
            </a:r>
            <a:r>
              <a:rPr lang="en-US" i="1" dirty="0"/>
              <a:t> </a:t>
            </a:r>
            <a:r>
              <a:rPr lang="en-US" i="1" dirty="0" err="1"/>
              <a:t>getrild</a:t>
            </a:r>
            <a:r>
              <a:rPr lang="en-US" i="1" dirty="0"/>
              <a:t> &gt; </a:t>
            </a:r>
            <a:r>
              <a:rPr lang="en-US" i="1" dirty="0" err="1"/>
              <a:t>stukjes</a:t>
            </a:r>
            <a:r>
              <a:rPr lang="en-US" i="1" dirty="0"/>
              <a:t> </a:t>
            </a:r>
            <a:r>
              <a:rPr lang="en-US" i="1" dirty="0" err="1"/>
              <a:t>weg</a:t>
            </a:r>
            <a:r>
              <a:rPr lang="en-US" i="1" dirty="0"/>
              <a:t> </a:t>
            </a:r>
            <a:r>
              <a:rPr lang="en-US" i="1" dirty="0" err="1"/>
              <a:t>gezogen</a:t>
            </a:r>
            <a:r>
              <a:rPr lang="en-US" i="1" dirty="0"/>
              <a:t> &gt; </a:t>
            </a:r>
            <a:r>
              <a:rPr lang="en-US" i="1" dirty="0" err="1"/>
              <a:t>kunstlens</a:t>
            </a:r>
            <a:endParaRPr lang="nl-NL" i="1" dirty="0"/>
          </a:p>
        </p:txBody>
      </p:sp>
      <p:pic>
        <p:nvPicPr>
          <p:cNvPr id="5" name="Tijdelijke aanduiding voor inhoud 4" descr="cataract.jpg"/>
          <p:cNvPicPr>
            <a:picLocks noGrp="1" noChangeAspect="1"/>
          </p:cNvPicPr>
          <p:nvPr>
            <p:ph sz="quarter" idx="2"/>
          </p:nvPr>
        </p:nvPicPr>
        <p:blipFill>
          <a:blip r:embed="rId4" cstate="print"/>
          <a:stretch>
            <a:fillRect/>
          </a:stretch>
        </p:blipFill>
        <p:spPr>
          <a:xfrm>
            <a:off x="5220072" y="1722005"/>
            <a:ext cx="3404212" cy="2211051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Glaucoom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nl-NL" dirty="0">
                <a:latin typeface="Century Gothic" pitchFamily="34" charset="0"/>
              </a:rPr>
              <a:t>Normale oogboldruk 10-22 </a:t>
            </a:r>
            <a:r>
              <a:rPr lang="nl-NL" dirty="0" err="1">
                <a:latin typeface="Century Gothic" pitchFamily="34" charset="0"/>
              </a:rPr>
              <a:t>mmHg</a:t>
            </a:r>
            <a:endParaRPr lang="nl-NL" dirty="0">
              <a:latin typeface="Century Gothic" pitchFamily="34" charset="0"/>
            </a:endParaRPr>
          </a:p>
          <a:p>
            <a:pPr>
              <a:buNone/>
              <a:defRPr/>
            </a:pPr>
            <a:endParaRPr lang="nl-NL" dirty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nl-NL" dirty="0">
                <a:latin typeface="Century Gothic" pitchFamily="34" charset="0"/>
              </a:rPr>
              <a:t>Glaucoom = verhoogde oogboldruk</a:t>
            </a:r>
          </a:p>
          <a:p>
            <a:pPr>
              <a:buNone/>
              <a:defRPr/>
            </a:pPr>
            <a:r>
              <a:rPr lang="nl-NL" dirty="0">
                <a:latin typeface="Century Gothic" pitchFamily="34" charset="0"/>
              </a:rPr>
              <a:t>met als gevolgen:</a:t>
            </a:r>
          </a:p>
          <a:p>
            <a:pPr>
              <a:defRPr/>
            </a:pPr>
            <a:r>
              <a:rPr lang="nl-NL" dirty="0">
                <a:latin typeface="Century Gothic" pitchFamily="34" charset="0"/>
              </a:rPr>
              <a:t>beschadiging oogzenuw</a:t>
            </a:r>
          </a:p>
          <a:p>
            <a:pPr>
              <a:defRPr/>
            </a:pPr>
            <a:r>
              <a:rPr lang="nl-NL" dirty="0">
                <a:latin typeface="Century Gothic" pitchFamily="34" charset="0"/>
              </a:rPr>
              <a:t>gezichtsvelduitval</a:t>
            </a:r>
          </a:p>
          <a:p>
            <a:pPr>
              <a:buNone/>
              <a:defRPr/>
            </a:pPr>
            <a:endParaRPr lang="nl-NL" dirty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nl-NL" dirty="0">
                <a:latin typeface="Century Gothic" pitchFamily="34" charset="0"/>
              </a:rPr>
              <a:t>Oorzaak: gestoorde afvoer van oogkamervocht</a:t>
            </a:r>
          </a:p>
          <a:p>
            <a:pPr>
              <a:buNone/>
              <a:defRPr/>
            </a:pPr>
            <a:r>
              <a:rPr lang="nl-NL" dirty="0">
                <a:latin typeface="Century Gothic" pitchFamily="34" charset="0"/>
              </a:rPr>
              <a:t>Onderscheid in:</a:t>
            </a:r>
          </a:p>
          <a:p>
            <a:pPr>
              <a:defRPr/>
            </a:pPr>
            <a:r>
              <a:rPr lang="nl-NL" dirty="0">
                <a:latin typeface="Century Gothic" pitchFamily="34" charset="0"/>
              </a:rPr>
              <a:t>acuut</a:t>
            </a:r>
          </a:p>
          <a:p>
            <a:pPr>
              <a:defRPr/>
            </a:pPr>
            <a:r>
              <a:rPr lang="nl-NL" dirty="0">
                <a:latin typeface="Century Gothic" pitchFamily="34" charset="0"/>
              </a:rPr>
              <a:t>chronisch</a:t>
            </a:r>
            <a:endParaRPr lang="nl-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sz="3600">
                <a:latin typeface="Century Gothic" pitchFamily="34" charset="0"/>
              </a:rPr>
              <a:t>				                               </a:t>
            </a:r>
            <a:r>
              <a:rPr lang="nl-NL" sz="3600">
                <a:solidFill>
                  <a:schemeClr val="tx1"/>
                </a:solidFill>
                <a:latin typeface="Century Gothic" pitchFamily="34" charset="0"/>
              </a:rPr>
              <a:t>Acuut glaucoom</a:t>
            </a:r>
          </a:p>
        </p:txBody>
      </p:sp>
      <p:sp>
        <p:nvSpPr>
          <p:cNvPr id="16387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buFont typeface="Wingdings 3" pitchFamily="18" charset="2"/>
              <a:buNone/>
            </a:pPr>
            <a:r>
              <a:rPr lang="en-US" sz="2000" b="1" dirty="0" err="1">
                <a:latin typeface="Century Gothic" pitchFamily="34" charset="0"/>
              </a:rPr>
              <a:t>Druk</a:t>
            </a:r>
            <a:r>
              <a:rPr lang="en-US" sz="2000" b="1" dirty="0">
                <a:latin typeface="Century Gothic" pitchFamily="34" charset="0"/>
              </a:rPr>
              <a:t> in </a:t>
            </a:r>
            <a:r>
              <a:rPr lang="en-US" sz="2000" b="1" dirty="0" err="1">
                <a:latin typeface="Century Gothic" pitchFamily="34" charset="0"/>
              </a:rPr>
              <a:t>oog</a:t>
            </a:r>
            <a:r>
              <a:rPr lang="en-US" sz="2000" b="1" dirty="0">
                <a:latin typeface="Century Gothic" pitchFamily="34" charset="0"/>
              </a:rPr>
              <a:t> </a:t>
            </a:r>
            <a:r>
              <a:rPr lang="en-US" sz="2000" b="1" dirty="0" err="1">
                <a:latin typeface="Century Gothic" pitchFamily="34" charset="0"/>
              </a:rPr>
              <a:t>neemt</a:t>
            </a:r>
            <a:r>
              <a:rPr lang="en-US" sz="2000" b="1" dirty="0">
                <a:latin typeface="Century Gothic" pitchFamily="34" charset="0"/>
              </a:rPr>
              <a:t> in </a:t>
            </a:r>
            <a:r>
              <a:rPr lang="en-US" sz="2000" b="1" dirty="0" err="1">
                <a:latin typeface="Century Gothic" pitchFamily="34" charset="0"/>
              </a:rPr>
              <a:t>korte</a:t>
            </a:r>
            <a:r>
              <a:rPr lang="en-US" sz="2000" b="1" dirty="0">
                <a:latin typeface="Century Gothic" pitchFamily="34" charset="0"/>
              </a:rPr>
              <a:t> </a:t>
            </a:r>
            <a:r>
              <a:rPr lang="en-US" sz="2000" b="1" dirty="0" err="1">
                <a:latin typeface="Century Gothic" pitchFamily="34" charset="0"/>
              </a:rPr>
              <a:t>tijd</a:t>
            </a:r>
            <a:r>
              <a:rPr lang="en-US" sz="2000" b="1" dirty="0">
                <a:latin typeface="Century Gothic" pitchFamily="34" charset="0"/>
              </a:rPr>
              <a:t> </a:t>
            </a:r>
            <a:r>
              <a:rPr lang="en-US" sz="2000" b="1" dirty="0" err="1">
                <a:latin typeface="Century Gothic" pitchFamily="34" charset="0"/>
              </a:rPr>
              <a:t>fors</a:t>
            </a:r>
            <a:r>
              <a:rPr lang="en-US" sz="2000" b="1" dirty="0">
                <a:latin typeface="Century Gothic" pitchFamily="34" charset="0"/>
              </a:rPr>
              <a:t> toe! </a:t>
            </a:r>
          </a:p>
          <a:p>
            <a:pPr eaLnBrk="1" hangingPunct="1">
              <a:buFont typeface="Wingdings 3" pitchFamily="18" charset="2"/>
              <a:buNone/>
            </a:pPr>
            <a:endParaRPr lang="nl-NL" sz="1700" b="1" dirty="0">
              <a:latin typeface="Century Gothic" pitchFamily="34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nl-NL" dirty="0">
                <a:latin typeface="Century Gothic" pitchFamily="34" charset="0"/>
              </a:rPr>
              <a:t>Symptomen:</a:t>
            </a:r>
            <a:r>
              <a:rPr lang="nl-NL" b="1" dirty="0">
                <a:latin typeface="Century Gothic" pitchFamily="34" charset="0"/>
              </a:rPr>
              <a:t> 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Plotselinge hevige pijn in 1 oog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Roodheid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Tranen 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Misselijk, braken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Visusdaling</a:t>
            </a:r>
          </a:p>
          <a:p>
            <a:pPr eaLnBrk="1" hangingPunct="1"/>
            <a:endParaRPr lang="nl-NL" dirty="0">
              <a:latin typeface="Century Gothic" pitchFamily="34" charset="0"/>
            </a:endParaRPr>
          </a:p>
          <a:p>
            <a:pPr eaLnBrk="1" hangingPunct="1"/>
            <a:r>
              <a:rPr lang="en-US" dirty="0">
                <a:latin typeface="Century Gothic" pitchFamily="34" charset="0"/>
              </a:rPr>
              <a:t>SPOED! </a:t>
            </a:r>
          </a:p>
          <a:p>
            <a:pPr eaLnBrk="1" hangingPunct="1"/>
            <a:r>
              <a:rPr lang="en-US" dirty="0" err="1">
                <a:latin typeface="Century Gothic" pitchFamily="34" charset="0"/>
              </a:rPr>
              <a:t>Oogdrukverlagende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oogdruppels</a:t>
            </a:r>
            <a:r>
              <a:rPr lang="en-US" dirty="0">
                <a:latin typeface="Century Gothic" pitchFamily="34" charset="0"/>
              </a:rPr>
              <a:t> &gt; </a:t>
            </a:r>
            <a:r>
              <a:rPr lang="en-US" dirty="0" err="1">
                <a:latin typeface="Century Gothic" pitchFamily="34" charset="0"/>
              </a:rPr>
              <a:t>oogarts</a:t>
            </a:r>
            <a:r>
              <a:rPr lang="en-US" dirty="0">
                <a:latin typeface="Century Gothic" pitchFamily="34" charset="0"/>
              </a:rPr>
              <a:t>&gt; laser of OK</a:t>
            </a:r>
          </a:p>
          <a:p>
            <a:pPr eaLnBrk="1" hangingPunct="1"/>
            <a:endParaRPr lang="nl-NL" dirty="0">
              <a:latin typeface="Century Gothic" pitchFamily="34" charset="0"/>
            </a:endParaRPr>
          </a:p>
          <a:p>
            <a:pPr eaLnBrk="1" hangingPunct="1"/>
            <a:r>
              <a:rPr lang="nl-NL" dirty="0">
                <a:latin typeface="Century Gothic" pitchFamily="34" charset="0"/>
              </a:rPr>
              <a:t>Kan op korte termijn lijden tot blindheid</a:t>
            </a:r>
          </a:p>
          <a:p>
            <a:pPr eaLnBrk="1" hangingPunct="1">
              <a:buFont typeface="Wingdings 3" pitchFamily="18" charset="2"/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sz="3600">
                <a:latin typeface="Century Gothic" pitchFamily="34" charset="0"/>
              </a:rPr>
              <a:t>				                               </a:t>
            </a:r>
            <a:r>
              <a:rPr lang="nl-NL" sz="3600">
                <a:solidFill>
                  <a:schemeClr val="tx1"/>
                </a:solidFill>
                <a:latin typeface="Century Gothic" pitchFamily="34" charset="0"/>
              </a:rPr>
              <a:t>Chronisch glaucoom</a:t>
            </a:r>
          </a:p>
        </p:txBody>
      </p:sp>
      <p:sp>
        <p:nvSpPr>
          <p:cNvPr id="17411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sz="2000" b="1" dirty="0" err="1">
                <a:latin typeface="Century Gothic" pitchFamily="34" charset="0"/>
              </a:rPr>
              <a:t>Afvoer</a:t>
            </a:r>
            <a:r>
              <a:rPr lang="en-US" sz="2000" b="1" dirty="0">
                <a:latin typeface="Century Gothic" pitchFamily="34" charset="0"/>
              </a:rPr>
              <a:t> </a:t>
            </a:r>
            <a:r>
              <a:rPr lang="en-US" sz="2000" b="1" dirty="0" err="1">
                <a:latin typeface="Century Gothic" pitchFamily="34" charset="0"/>
              </a:rPr>
              <a:t>kamervocht</a:t>
            </a:r>
            <a:r>
              <a:rPr lang="en-US" sz="2000" b="1" dirty="0">
                <a:latin typeface="Century Gothic" pitchFamily="34" charset="0"/>
              </a:rPr>
              <a:t> in loop der </a:t>
            </a:r>
            <a:r>
              <a:rPr lang="en-US" sz="2000" b="1" dirty="0" err="1">
                <a:latin typeface="Century Gothic" pitchFamily="34" charset="0"/>
              </a:rPr>
              <a:t>jaren</a:t>
            </a:r>
            <a:r>
              <a:rPr lang="en-US" sz="2000" b="1" dirty="0">
                <a:latin typeface="Century Gothic" pitchFamily="34" charset="0"/>
              </a:rPr>
              <a:t> </a:t>
            </a:r>
            <a:r>
              <a:rPr lang="en-US" sz="2000" b="1" dirty="0" err="1">
                <a:latin typeface="Century Gothic" pitchFamily="34" charset="0"/>
              </a:rPr>
              <a:t>dichtslibben</a:t>
            </a:r>
            <a:r>
              <a:rPr lang="en-US" sz="2000" b="1" dirty="0">
                <a:latin typeface="Century Gothic" pitchFamily="34" charset="0"/>
              </a:rPr>
              <a:t>.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000" b="1" dirty="0" err="1">
                <a:latin typeface="Century Gothic" pitchFamily="34" charset="0"/>
              </a:rPr>
              <a:t>Oogdruk</a:t>
            </a:r>
            <a:r>
              <a:rPr lang="en-US" sz="2000" b="1" dirty="0">
                <a:latin typeface="Century Gothic" pitchFamily="34" charset="0"/>
              </a:rPr>
              <a:t> </a:t>
            </a:r>
            <a:r>
              <a:rPr lang="en-US" sz="2000" b="1" dirty="0" err="1">
                <a:latin typeface="Century Gothic" pitchFamily="34" charset="0"/>
              </a:rPr>
              <a:t>neemt</a:t>
            </a:r>
            <a:r>
              <a:rPr lang="en-US" sz="2000" b="1" dirty="0">
                <a:latin typeface="Century Gothic" pitchFamily="34" charset="0"/>
              </a:rPr>
              <a:t> </a:t>
            </a:r>
            <a:r>
              <a:rPr lang="en-US" sz="2000" b="1" dirty="0" err="1">
                <a:latin typeface="Century Gothic" pitchFamily="34" charset="0"/>
              </a:rPr>
              <a:t>langzaam</a:t>
            </a:r>
            <a:r>
              <a:rPr lang="en-US" sz="2000" b="1" dirty="0">
                <a:latin typeface="Century Gothic" pitchFamily="34" charset="0"/>
              </a:rPr>
              <a:t> toe.</a:t>
            </a:r>
          </a:p>
          <a:p>
            <a:pPr eaLnBrk="1" hangingPunct="1">
              <a:buFont typeface="Wingdings 3" pitchFamily="18" charset="2"/>
              <a:buNone/>
            </a:pPr>
            <a:endParaRPr lang="en-US" sz="2000" b="1" dirty="0">
              <a:latin typeface="Century Gothic" pitchFamily="34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sz="2000" b="1" dirty="0" err="1">
                <a:latin typeface="Century Gothic" pitchFamily="34" charset="0"/>
              </a:rPr>
              <a:t>Oogzenuw</a:t>
            </a:r>
            <a:r>
              <a:rPr lang="en-US" sz="2000" b="1" dirty="0">
                <a:latin typeface="Century Gothic" pitchFamily="34" charset="0"/>
              </a:rPr>
              <a:t> (</a:t>
            </a:r>
            <a:r>
              <a:rPr lang="en-US" sz="2000" b="1" dirty="0" err="1">
                <a:latin typeface="Century Gothic" pitchFamily="34" charset="0"/>
              </a:rPr>
              <a:t>blinde</a:t>
            </a:r>
            <a:r>
              <a:rPr lang="en-US" sz="2000" b="1" dirty="0">
                <a:latin typeface="Century Gothic" pitchFamily="34" charset="0"/>
              </a:rPr>
              <a:t> </a:t>
            </a:r>
            <a:r>
              <a:rPr lang="en-US" sz="2000" b="1" dirty="0" err="1">
                <a:latin typeface="Century Gothic" pitchFamily="34" charset="0"/>
              </a:rPr>
              <a:t>vlek</a:t>
            </a:r>
            <a:r>
              <a:rPr lang="en-US" sz="2000" b="1" dirty="0">
                <a:latin typeface="Century Gothic" pitchFamily="34" charset="0"/>
              </a:rPr>
              <a:t>) is </a:t>
            </a:r>
            <a:r>
              <a:rPr lang="en-US" sz="2000" b="1" dirty="0" err="1">
                <a:latin typeface="Century Gothic" pitchFamily="34" charset="0"/>
              </a:rPr>
              <a:t>beschadigd</a:t>
            </a:r>
            <a:r>
              <a:rPr lang="en-US" sz="2000" b="1" dirty="0">
                <a:latin typeface="Century Gothic" pitchFamily="34" charset="0"/>
              </a:rPr>
              <a:t>.</a:t>
            </a:r>
          </a:p>
          <a:p>
            <a:pPr eaLnBrk="1" hangingPunct="1">
              <a:buFont typeface="Wingdings 3" pitchFamily="18" charset="2"/>
              <a:buNone/>
            </a:pPr>
            <a:endParaRPr lang="nl-NL" sz="1700" b="1" dirty="0">
              <a:latin typeface="Century Gothic" pitchFamily="34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nl-NL" dirty="0">
                <a:latin typeface="Century Gothic" pitchFamily="34" charset="0"/>
              </a:rPr>
              <a:t>Symptomen:</a:t>
            </a:r>
            <a:r>
              <a:rPr lang="nl-NL" b="1" dirty="0">
                <a:latin typeface="Century Gothic" pitchFamily="34" charset="0"/>
              </a:rPr>
              <a:t> 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Geleidelijke visusdaling</a:t>
            </a:r>
          </a:p>
          <a:p>
            <a:pPr eaLnBrk="1" hangingPunct="1"/>
            <a:r>
              <a:rPr lang="en-US" dirty="0" err="1">
                <a:latin typeface="Century Gothic" pitchFamily="34" charset="0"/>
              </a:rPr>
              <a:t>Soms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gezichtsvelduitval</a:t>
            </a:r>
            <a:endParaRPr lang="nl-NL" dirty="0">
              <a:latin typeface="Century Gothic" pitchFamily="34" charset="0"/>
            </a:endParaRPr>
          </a:p>
          <a:p>
            <a:pPr eaLnBrk="1" hangingPunct="1"/>
            <a:r>
              <a:rPr lang="nl-NL" dirty="0">
                <a:latin typeface="Century Gothic" pitchFamily="34" charset="0"/>
              </a:rPr>
              <a:t>Kan op termijn lijden tot blindheid</a:t>
            </a:r>
          </a:p>
          <a:p>
            <a:pPr eaLnBrk="1" hangingPunct="1">
              <a:buFont typeface="Wingdings 3" pitchFamily="18" charset="2"/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sz="4400">
                <a:latin typeface="Century Gothic" pitchFamily="34" charset="0"/>
              </a:rPr>
              <a:t>				                           </a:t>
            </a:r>
            <a:r>
              <a:rPr lang="nl-NL" sz="3200">
                <a:solidFill>
                  <a:schemeClr val="tx1"/>
                </a:solidFill>
                <a:latin typeface="Century Gothic" pitchFamily="34" charset="0"/>
              </a:rPr>
              <a:t>Gezichtsvelduitval</a:t>
            </a:r>
            <a:endParaRPr lang="nl-NL" sz="3200">
              <a:solidFill>
                <a:schemeClr val="tx1"/>
              </a:solidFill>
            </a:endParaRPr>
          </a:p>
        </p:txBody>
      </p:sp>
      <p:pic>
        <p:nvPicPr>
          <p:cNvPr id="18435" name="Tijdelijke aanduiding voor inhoud 3" descr="tijn-32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1188" y="1557338"/>
            <a:ext cx="3509962" cy="2663825"/>
          </a:xfrm>
        </p:spPr>
      </p:pic>
      <p:pic>
        <p:nvPicPr>
          <p:cNvPr id="18436" name="Tijdelijke aanduiding voor inhoud 3" descr="tijn-33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463" y="1557338"/>
            <a:ext cx="3168650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sz="3600">
                <a:latin typeface="Century Gothic" pitchFamily="34" charset="0"/>
              </a:rPr>
              <a:t>			</a:t>
            </a:r>
            <a:br>
              <a:rPr lang="nl-NL" sz="3600">
                <a:latin typeface="Century Gothic" pitchFamily="34" charset="0"/>
              </a:rPr>
            </a:br>
            <a:r>
              <a:rPr lang="nl-NL" sz="3200">
                <a:solidFill>
                  <a:schemeClr val="tx1"/>
                </a:solidFill>
                <a:latin typeface="Century Gothic" pitchFamily="34" charset="0"/>
              </a:rPr>
              <a:t>Risicogroepen glaucoom </a:t>
            </a:r>
          </a:p>
        </p:txBody>
      </p:sp>
      <p:sp>
        <p:nvSpPr>
          <p:cNvPr id="19459" name="Tijdelijke aanduiding voor inhoud 1"/>
          <p:cNvSpPr>
            <a:spLocks noGrp="1"/>
          </p:cNvSpPr>
          <p:nvPr>
            <p:ph idx="1"/>
          </p:nvPr>
        </p:nvSpPr>
        <p:spPr>
          <a:xfrm>
            <a:off x="571500" y="836613"/>
            <a:ext cx="8229600" cy="47529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nl-NL" dirty="0">
              <a:latin typeface="Century Gothic" pitchFamily="34" charset="0"/>
            </a:endParaRPr>
          </a:p>
          <a:p>
            <a:pPr eaLnBrk="1" hangingPunct="1">
              <a:buFont typeface="Arial" charset="0"/>
              <a:buNone/>
            </a:pPr>
            <a:endParaRPr lang="nl-NL" dirty="0">
              <a:latin typeface="Century Gothic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nl-NL" dirty="0">
                <a:latin typeface="Century Gothic" pitchFamily="34" charset="0"/>
              </a:rPr>
              <a:t>O.a.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Familiair belast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40 jaar en ouder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Sterk bijziend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Afrikaanse of </a:t>
            </a:r>
            <a:r>
              <a:rPr lang="nl-NL" dirty="0" err="1">
                <a:latin typeface="Century Gothic" pitchFamily="34" charset="0"/>
              </a:rPr>
              <a:t>aziatische</a:t>
            </a:r>
            <a:r>
              <a:rPr lang="nl-NL" dirty="0">
                <a:latin typeface="Century Gothic" pitchFamily="34" charset="0"/>
              </a:rPr>
              <a:t> afkomst 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Diabetes </a:t>
            </a:r>
            <a:r>
              <a:rPr lang="nl-NL" dirty="0" err="1">
                <a:latin typeface="Century Gothic" pitchFamily="34" charset="0"/>
              </a:rPr>
              <a:t>mellitus</a:t>
            </a:r>
            <a:endParaRPr lang="nl-NL" dirty="0">
              <a:latin typeface="Century Gothic" pitchFamily="34" charset="0"/>
            </a:endParaRPr>
          </a:p>
          <a:p>
            <a:pPr eaLnBrk="1" hangingPunct="1"/>
            <a:r>
              <a:rPr lang="nl-NL" dirty="0">
                <a:latin typeface="Century Gothic" pitchFamily="34" charset="0"/>
              </a:rPr>
              <a:t>Gebruik van corticosteroïden </a:t>
            </a:r>
          </a:p>
          <a:p>
            <a:pPr eaLnBrk="1" hangingPunct="1"/>
            <a:endParaRPr lang="nl-NL" sz="20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sz="3600" dirty="0">
                <a:latin typeface="Century Gothic" pitchFamily="34" charset="0"/>
              </a:rPr>
              <a:t>			</a:t>
            </a:r>
            <a:br>
              <a:rPr lang="nl-NL" sz="3600" dirty="0">
                <a:latin typeface="Century Gothic" pitchFamily="34" charset="0"/>
              </a:rPr>
            </a:br>
            <a:r>
              <a:rPr lang="nl-NL" sz="3200" dirty="0">
                <a:solidFill>
                  <a:schemeClr val="tx1"/>
                </a:solidFill>
                <a:latin typeface="Century Gothic" pitchFamily="34" charset="0"/>
              </a:rPr>
              <a:t>Behandeling glaucoom </a:t>
            </a:r>
          </a:p>
        </p:txBody>
      </p:sp>
      <p:sp>
        <p:nvSpPr>
          <p:cNvPr id="20483" name="Tijdelijke aanduiding voor inhoud 1"/>
          <p:cNvSpPr>
            <a:spLocks noGrp="1"/>
          </p:cNvSpPr>
          <p:nvPr>
            <p:ph idx="1"/>
          </p:nvPr>
        </p:nvSpPr>
        <p:spPr>
          <a:xfrm>
            <a:off x="571500" y="1268760"/>
            <a:ext cx="8229600" cy="432082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3" pitchFamily="18" charset="2"/>
              <a:buNone/>
            </a:pPr>
            <a:r>
              <a:rPr lang="nl-NL" dirty="0">
                <a:latin typeface="Century Gothic" pitchFamily="34" charset="0"/>
              </a:rPr>
              <a:t>Behandeling: 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Oogdruppels</a:t>
            </a:r>
          </a:p>
          <a:p>
            <a:pPr lvl="1" eaLnBrk="1" hangingPunct="1"/>
            <a:r>
              <a:rPr lang="nl-NL" sz="2400" dirty="0">
                <a:latin typeface="Century Gothic" pitchFamily="34" charset="0"/>
              </a:rPr>
              <a:t>remmen productie van kamerwater </a:t>
            </a:r>
          </a:p>
          <a:p>
            <a:pPr lvl="2" eaLnBrk="1" hangingPunct="1"/>
            <a:r>
              <a:rPr lang="nl-NL" sz="2400" dirty="0">
                <a:latin typeface="Century Gothic" pitchFamily="34" charset="0"/>
              </a:rPr>
              <a:t>bètablokkers bijv. </a:t>
            </a:r>
            <a:r>
              <a:rPr lang="nl-NL" sz="2400" dirty="0" err="1">
                <a:latin typeface="Century Gothic" pitchFamily="34" charset="0"/>
              </a:rPr>
              <a:t>timolol</a:t>
            </a:r>
            <a:endParaRPr lang="nl-NL" sz="2400" dirty="0">
              <a:latin typeface="Century Gothic" pitchFamily="34" charset="0"/>
            </a:endParaRPr>
          </a:p>
          <a:p>
            <a:pPr lvl="1" eaLnBrk="1" hangingPunct="1"/>
            <a:r>
              <a:rPr lang="nl-NL" sz="2400" dirty="0">
                <a:latin typeface="Century Gothic" pitchFamily="34" charset="0"/>
              </a:rPr>
              <a:t>bevorderen de afvoer van kamerwater</a:t>
            </a:r>
          </a:p>
          <a:p>
            <a:pPr lvl="2" eaLnBrk="1" hangingPunct="1"/>
            <a:r>
              <a:rPr lang="nl-NL" sz="2400" dirty="0" err="1">
                <a:latin typeface="Century Gothic" pitchFamily="34" charset="0"/>
              </a:rPr>
              <a:t>pilocarpine</a:t>
            </a:r>
            <a:r>
              <a:rPr lang="nl-NL" sz="2400" dirty="0">
                <a:latin typeface="Century Gothic" pitchFamily="34" charset="0"/>
              </a:rPr>
              <a:t> (pupilvernauwend)</a:t>
            </a:r>
          </a:p>
          <a:p>
            <a:pPr lvl="2" eaLnBrk="1" hangingPunct="1"/>
            <a:r>
              <a:rPr lang="nl-NL" sz="2400" dirty="0" err="1">
                <a:latin typeface="Century Gothic" pitchFamily="34" charset="0"/>
              </a:rPr>
              <a:t>prostaglandine-analogen</a:t>
            </a:r>
            <a:r>
              <a:rPr lang="nl-NL" sz="2400" dirty="0">
                <a:latin typeface="Century Gothic" pitchFamily="34" charset="0"/>
              </a:rPr>
              <a:t> bijv. </a:t>
            </a:r>
            <a:r>
              <a:rPr lang="nl-NL" sz="2400" dirty="0" err="1">
                <a:latin typeface="Century Gothic" pitchFamily="34" charset="0"/>
              </a:rPr>
              <a:t>latanoprost</a:t>
            </a:r>
            <a:r>
              <a:rPr lang="nl-NL" sz="2400" dirty="0">
                <a:latin typeface="Century Gothic" pitchFamily="34" charset="0"/>
              </a:rPr>
              <a:t> (</a:t>
            </a:r>
            <a:r>
              <a:rPr lang="nl-NL" sz="2400" dirty="0" err="1">
                <a:latin typeface="Century Gothic" pitchFamily="34" charset="0"/>
              </a:rPr>
              <a:t>Xalatan</a:t>
            </a:r>
            <a:r>
              <a:rPr lang="nl-NL" sz="2400" dirty="0">
                <a:cs typeface="Times New Roman" pitchFamily="18" charset="0"/>
              </a:rPr>
              <a:t>®)</a:t>
            </a:r>
          </a:p>
          <a:p>
            <a:pPr eaLnBrk="1" hangingPunct="1"/>
            <a:r>
              <a:rPr lang="nl-NL" dirty="0">
                <a:latin typeface="Century Gothic" pitchFamily="34" charset="0"/>
                <a:cs typeface="Times New Roman" pitchFamily="18" charset="0"/>
              </a:rPr>
              <a:t>Laser</a:t>
            </a:r>
          </a:p>
          <a:p>
            <a:pPr eaLnBrk="1" hangingPunct="1"/>
            <a:r>
              <a:rPr lang="nl-NL" dirty="0">
                <a:latin typeface="Century Gothic" pitchFamily="34" charset="0"/>
                <a:cs typeface="Times New Roman" pitchFamily="18" charset="0"/>
              </a:rPr>
              <a:t>Operatie</a:t>
            </a:r>
            <a:endParaRPr lang="nl-NL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Refractieafwijkingen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‘</a:t>
            </a:r>
            <a:r>
              <a:rPr lang="en-US" dirty="0" err="1"/>
              <a:t>Kan</a:t>
            </a:r>
            <a:r>
              <a:rPr lang="en-US" dirty="0"/>
              <a:t> de lens in het </a:t>
            </a:r>
            <a:r>
              <a:rPr lang="en-US" dirty="0" err="1"/>
              <a:t>oog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scherp</a:t>
            </a:r>
            <a:r>
              <a:rPr lang="en-US" dirty="0"/>
              <a:t> </a:t>
            </a:r>
            <a:r>
              <a:rPr lang="en-US" dirty="0" err="1"/>
              <a:t>stellen</a:t>
            </a:r>
            <a:r>
              <a:rPr lang="en-US" dirty="0"/>
              <a:t>’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Hypermetropie</a:t>
            </a:r>
          </a:p>
          <a:p>
            <a:r>
              <a:rPr lang="nl-NL" dirty="0"/>
              <a:t>Myopie</a:t>
            </a:r>
          </a:p>
          <a:p>
            <a:r>
              <a:rPr lang="nl-NL" dirty="0" err="1"/>
              <a:t>Presbyopie</a:t>
            </a:r>
            <a:endParaRPr lang="nl-NL" dirty="0"/>
          </a:p>
          <a:p>
            <a:r>
              <a:rPr lang="nl-NL" dirty="0"/>
              <a:t>Astigmatisme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tx1"/>
                </a:solidFill>
                <a:latin typeface="Century Gothic" pitchFamily="34" charset="0"/>
              </a:rPr>
              <a:t>Maculadegeneratie</a:t>
            </a:r>
            <a:endParaRPr lang="nl-NL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6923112" cy="4937760"/>
          </a:xfrm>
        </p:spPr>
        <p:txBody>
          <a:bodyPr>
            <a:normAutofit fontScale="85000" lnSpcReduction="20000"/>
          </a:bodyPr>
          <a:lstStyle/>
          <a:p>
            <a:r>
              <a:rPr lang="nl-NL" dirty="0">
                <a:latin typeface="Century Gothic" pitchFamily="34" charset="0"/>
              </a:rPr>
              <a:t>Slijtage gele vlek!</a:t>
            </a:r>
          </a:p>
          <a:p>
            <a:r>
              <a:rPr lang="en-US" sz="2200" dirty="0" err="1">
                <a:latin typeface="Century Gothic" pitchFamily="34" charset="0"/>
              </a:rPr>
              <a:t>Centrale</a:t>
            </a:r>
            <a:r>
              <a:rPr lang="en-US" sz="2200" dirty="0">
                <a:latin typeface="Century Gothic" pitchFamily="34" charset="0"/>
              </a:rPr>
              <a:t> </a:t>
            </a:r>
            <a:r>
              <a:rPr lang="en-US" sz="2200" dirty="0" err="1">
                <a:latin typeface="Century Gothic" pitchFamily="34" charset="0"/>
              </a:rPr>
              <a:t>gezichtsveld</a:t>
            </a:r>
            <a:r>
              <a:rPr lang="en-US" sz="2200" dirty="0">
                <a:latin typeface="Century Gothic" pitchFamily="34" charset="0"/>
              </a:rPr>
              <a:t> </a:t>
            </a:r>
            <a:r>
              <a:rPr lang="en-US" sz="2200" dirty="0" err="1">
                <a:latin typeface="Century Gothic" pitchFamily="34" charset="0"/>
              </a:rPr>
              <a:t>valt</a:t>
            </a:r>
            <a:endParaRPr lang="en-US" sz="2200" dirty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n-US" sz="2200" dirty="0">
                <a:latin typeface="Century Gothic" pitchFamily="34" charset="0"/>
              </a:rPr>
              <a:t>     </a:t>
            </a:r>
            <a:r>
              <a:rPr lang="en-US" sz="2200" dirty="0" err="1">
                <a:latin typeface="Century Gothic" pitchFamily="34" charset="0"/>
              </a:rPr>
              <a:t>langzaam</a:t>
            </a:r>
            <a:r>
              <a:rPr lang="en-US" sz="2200" dirty="0">
                <a:latin typeface="Century Gothic" pitchFamily="34" charset="0"/>
              </a:rPr>
              <a:t> </a:t>
            </a:r>
            <a:r>
              <a:rPr lang="en-US" sz="2200" dirty="0" err="1">
                <a:latin typeface="Century Gothic" pitchFamily="34" charset="0"/>
              </a:rPr>
              <a:t>weg</a:t>
            </a:r>
            <a:r>
              <a:rPr lang="en-US" sz="2200" dirty="0">
                <a:latin typeface="Century Gothic" pitchFamily="34" charset="0"/>
              </a:rPr>
              <a:t>.</a:t>
            </a:r>
            <a:endParaRPr lang="nl-NL" sz="2200" dirty="0">
              <a:latin typeface="Century Gothic" pitchFamily="34" charset="0"/>
            </a:endParaRPr>
          </a:p>
          <a:p>
            <a:r>
              <a:rPr lang="en-US" dirty="0" err="1">
                <a:latin typeface="Century Gothic" pitchFamily="34" charset="0"/>
              </a:rPr>
              <a:t>Vervormen</a:t>
            </a:r>
            <a:r>
              <a:rPr lang="en-US" dirty="0">
                <a:latin typeface="Century Gothic" pitchFamily="34" charset="0"/>
              </a:rPr>
              <a:t>.</a:t>
            </a:r>
          </a:p>
          <a:p>
            <a:pPr marL="0" indent="0">
              <a:buNone/>
            </a:pPr>
            <a:endParaRPr lang="nl-NL" dirty="0">
              <a:latin typeface="Century Gothic" pitchFamily="34" charset="0"/>
            </a:endParaRPr>
          </a:p>
          <a:p>
            <a:r>
              <a:rPr lang="nl-NL" dirty="0">
                <a:latin typeface="Century Gothic" pitchFamily="34" charset="0"/>
              </a:rPr>
              <a:t>Oorzaken:</a:t>
            </a:r>
          </a:p>
          <a:p>
            <a:pPr lvl="1"/>
            <a:r>
              <a:rPr lang="nl-NL" b="1" dirty="0">
                <a:latin typeface="Century Gothic" pitchFamily="34" charset="0"/>
              </a:rPr>
              <a:t>Ouderdom</a:t>
            </a:r>
          </a:p>
          <a:p>
            <a:pPr lvl="1"/>
            <a:r>
              <a:rPr lang="en-US" dirty="0">
                <a:latin typeface="Century Gothic" pitchFamily="34" charset="0"/>
              </a:rPr>
              <a:t>DM, </a:t>
            </a:r>
            <a:r>
              <a:rPr lang="en-US" dirty="0" err="1">
                <a:latin typeface="Century Gothic" pitchFamily="34" charset="0"/>
              </a:rPr>
              <a:t>roken</a:t>
            </a:r>
            <a:endParaRPr lang="nl-NL" dirty="0">
              <a:latin typeface="Century Gothic" pitchFamily="34" charset="0"/>
            </a:endParaRPr>
          </a:p>
          <a:p>
            <a:pPr lvl="1"/>
            <a:r>
              <a:rPr lang="nl-NL" dirty="0">
                <a:latin typeface="Century Gothic" pitchFamily="34" charset="0"/>
              </a:rPr>
              <a:t>Genetische aanleg</a:t>
            </a:r>
          </a:p>
          <a:p>
            <a:endParaRPr lang="nl-NL" dirty="0">
              <a:latin typeface="Century Gothic" pitchFamily="34" charset="0"/>
            </a:endParaRPr>
          </a:p>
          <a:p>
            <a:r>
              <a:rPr lang="nl-NL" dirty="0">
                <a:latin typeface="Century Gothic" pitchFamily="34" charset="0"/>
              </a:rPr>
              <a:t>Typen:</a:t>
            </a:r>
          </a:p>
          <a:p>
            <a:pPr lvl="1"/>
            <a:r>
              <a:rPr lang="nl-NL" dirty="0">
                <a:latin typeface="Century Gothic" pitchFamily="34" charset="0"/>
              </a:rPr>
              <a:t>Droge vorm</a:t>
            </a:r>
          </a:p>
          <a:p>
            <a:pPr lvl="2"/>
            <a:r>
              <a:rPr lang="nl-NL" dirty="0">
                <a:latin typeface="Century Gothic" pitchFamily="34" charset="0"/>
              </a:rPr>
              <a:t>Geen behandeling mogelijk</a:t>
            </a:r>
          </a:p>
          <a:p>
            <a:pPr lvl="1"/>
            <a:r>
              <a:rPr lang="nl-NL" dirty="0">
                <a:latin typeface="Century Gothic" pitchFamily="34" charset="0"/>
              </a:rPr>
              <a:t>Natte vorm</a:t>
            </a:r>
          </a:p>
          <a:p>
            <a:pPr lvl="2"/>
            <a:r>
              <a:rPr lang="nl-NL" dirty="0">
                <a:latin typeface="Century Gothic" pitchFamily="34" charset="0"/>
              </a:rPr>
              <a:t>Behandeling </a:t>
            </a:r>
            <a:r>
              <a:rPr lang="nl-NL" dirty="0">
                <a:latin typeface="Century Gothic" pitchFamily="34" charset="0"/>
                <a:hlinkClick r:id="rId3"/>
              </a:rPr>
              <a:t>injectie </a:t>
            </a:r>
            <a:r>
              <a:rPr lang="nl-NL" dirty="0" err="1">
                <a:latin typeface="Century Gothic" pitchFamily="34" charset="0"/>
                <a:hlinkClick r:id="rId3"/>
              </a:rPr>
              <a:t>Avastin</a:t>
            </a:r>
            <a:r>
              <a:rPr lang="nl-NL" dirty="0">
                <a:latin typeface="Century Gothic" pitchFamily="34" charset="0"/>
                <a:hlinkClick r:id="rId3"/>
              </a:rPr>
              <a:t> </a:t>
            </a:r>
            <a:r>
              <a:rPr lang="nl-NL" dirty="0">
                <a:latin typeface="Century Gothic" pitchFamily="34" charset="0"/>
                <a:cs typeface="Times New Roman"/>
              </a:rPr>
              <a:t>in vroeg stadium</a:t>
            </a:r>
            <a:endParaRPr lang="nl-NL" dirty="0">
              <a:latin typeface="Century Gothic" pitchFamily="34" charset="0"/>
            </a:endParaRPr>
          </a:p>
          <a:p>
            <a:pPr lvl="1"/>
            <a:endParaRPr lang="nl-NL" dirty="0"/>
          </a:p>
        </p:txBody>
      </p:sp>
      <p:pic>
        <p:nvPicPr>
          <p:cNvPr id="8" name="Tijdelijke aanduiding voor inhoud 7" descr="maculadegenaratie.png"/>
          <p:cNvPicPr>
            <a:picLocks noGrp="1" noChangeAspect="1"/>
          </p:cNvPicPr>
          <p:nvPr>
            <p:ph sz="quarter" idx="2"/>
          </p:nvPr>
        </p:nvPicPr>
        <p:blipFill>
          <a:blip r:embed="rId4" cstate="print"/>
          <a:stretch>
            <a:fillRect/>
          </a:stretch>
        </p:blipFill>
        <p:spPr>
          <a:xfrm>
            <a:off x="4932040" y="1412776"/>
            <a:ext cx="3782725" cy="2833392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>
                <a:solidFill>
                  <a:schemeClr val="tx1"/>
                </a:solidFill>
                <a:latin typeface="Century Gothic" pitchFamily="34" charset="0"/>
              </a:rPr>
              <a:t>Retinopathie</a:t>
            </a:r>
            <a:r>
              <a:rPr lang="nl-NL" dirty="0">
                <a:solidFill>
                  <a:schemeClr val="tx1"/>
                </a:solidFill>
                <a:latin typeface="Century Gothic" pitchFamily="34" charset="0"/>
              </a:rPr>
              <a:t> bij diabetes en hypertensie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err="1"/>
              <a:t>A.g.v</a:t>
            </a:r>
            <a:r>
              <a:rPr lang="nl-NL" dirty="0"/>
              <a:t>. </a:t>
            </a:r>
            <a:r>
              <a:rPr lang="nl-NL" dirty="0" err="1"/>
              <a:t>arteriosclerotische</a:t>
            </a:r>
            <a:r>
              <a:rPr lang="nl-NL" dirty="0"/>
              <a:t> veranderingen</a:t>
            </a:r>
          </a:p>
          <a:p>
            <a:pPr lvl="1"/>
            <a:r>
              <a:rPr lang="nl-NL" dirty="0"/>
              <a:t>Bloedvaten gaan lekken, bloeden</a:t>
            </a:r>
          </a:p>
          <a:p>
            <a:pPr lvl="1"/>
            <a:r>
              <a:rPr lang="nl-NL" dirty="0"/>
              <a:t>Zuurstoftekort netvlies &gt; bloedvaatjes zitten dicht</a:t>
            </a:r>
          </a:p>
          <a:p>
            <a:pPr lvl="2"/>
            <a:r>
              <a:rPr lang="nl-NL" dirty="0"/>
              <a:t>Nieuwe bloedvatenvorming</a:t>
            </a:r>
          </a:p>
          <a:p>
            <a:r>
              <a:rPr lang="en-US" dirty="0" err="1"/>
              <a:t>Geleidelijke</a:t>
            </a:r>
            <a:r>
              <a:rPr lang="en-US" dirty="0"/>
              <a:t> </a:t>
            </a:r>
            <a:r>
              <a:rPr lang="en-US" dirty="0" err="1"/>
              <a:t>visusdaling</a:t>
            </a:r>
            <a:r>
              <a:rPr lang="en-US" dirty="0"/>
              <a:t>.</a:t>
            </a:r>
          </a:p>
          <a:p>
            <a:endParaRPr lang="nl-NL" dirty="0"/>
          </a:p>
          <a:p>
            <a:r>
              <a:rPr lang="nl-NL" dirty="0"/>
              <a:t>Onderzoek: </a:t>
            </a:r>
            <a:r>
              <a:rPr lang="nl-NL" dirty="0" err="1"/>
              <a:t>Fundoscopie</a:t>
            </a:r>
            <a:endParaRPr lang="nl-NL" dirty="0"/>
          </a:p>
          <a:p>
            <a:endParaRPr lang="nl-NL" dirty="0"/>
          </a:p>
          <a:p>
            <a:r>
              <a:rPr lang="nl-NL" dirty="0"/>
              <a:t>Behandeling, o.a.: </a:t>
            </a:r>
          </a:p>
          <a:p>
            <a:pPr lvl="1"/>
            <a:r>
              <a:rPr lang="nl-NL" dirty="0"/>
              <a:t>Laser</a:t>
            </a:r>
          </a:p>
          <a:p>
            <a:pPr lvl="1"/>
            <a:r>
              <a:rPr lang="nl-NL" dirty="0"/>
              <a:t>Injecties (</a:t>
            </a:r>
            <a:r>
              <a:rPr lang="nl-NL" dirty="0" err="1"/>
              <a:t>Avastin</a:t>
            </a:r>
            <a:r>
              <a:rPr lang="nl-NL" dirty="0">
                <a:latin typeface="Times New Roman"/>
                <a:cs typeface="Times New Roman"/>
              </a:rPr>
              <a:t>®</a:t>
            </a:r>
            <a:r>
              <a:rPr lang="nl-NL" dirty="0"/>
              <a:t>)</a:t>
            </a:r>
          </a:p>
          <a:p>
            <a:endParaRPr lang="nl-NL" dirty="0"/>
          </a:p>
          <a:p>
            <a:r>
              <a:rPr lang="nl-NL" dirty="0"/>
              <a:t>Preventie!: Goede reguleren van diabetes en hypertensie</a:t>
            </a:r>
          </a:p>
          <a:p>
            <a:r>
              <a:rPr lang="en-US" i="1" dirty="0" err="1"/>
              <a:t>Meest</a:t>
            </a:r>
            <a:r>
              <a:rPr lang="en-US" i="1" dirty="0"/>
              <a:t> </a:t>
            </a:r>
            <a:r>
              <a:rPr lang="en-US" i="1" dirty="0" err="1"/>
              <a:t>voorkomende</a:t>
            </a:r>
            <a:r>
              <a:rPr lang="en-US" i="1" dirty="0"/>
              <a:t> </a:t>
            </a:r>
            <a:r>
              <a:rPr lang="en-US" i="1" dirty="0" err="1"/>
              <a:t>oorzaak</a:t>
            </a:r>
            <a:r>
              <a:rPr lang="en-US" i="1" dirty="0"/>
              <a:t> van </a:t>
            </a:r>
            <a:r>
              <a:rPr lang="en-US" i="1" dirty="0" err="1"/>
              <a:t>blindheid</a:t>
            </a:r>
            <a:r>
              <a:rPr lang="en-US" i="1" dirty="0"/>
              <a:t>!</a:t>
            </a:r>
            <a:endParaRPr lang="nl-NL" i="1" dirty="0"/>
          </a:p>
        </p:txBody>
      </p:sp>
      <p:pic>
        <p:nvPicPr>
          <p:cNvPr id="16" name="Afbeelding 15" descr="retinopath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2636912"/>
            <a:ext cx="3096344" cy="2322258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			</a:t>
            </a: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</a:br>
            <a:r>
              <a:rPr lang="nl-NL" sz="3600" dirty="0" err="1">
                <a:solidFill>
                  <a:schemeClr val="tx1"/>
                </a:solidFill>
                <a:latin typeface="Century Gothic" pitchFamily="34" charset="0"/>
              </a:rPr>
              <a:t>Ablatio</a:t>
            </a:r>
            <a:r>
              <a:rPr lang="nl-NL" sz="3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nl-NL" sz="3600" dirty="0" err="1">
                <a:solidFill>
                  <a:schemeClr val="tx1"/>
                </a:solidFill>
                <a:latin typeface="Century Gothic" pitchFamily="34" charset="0"/>
              </a:rPr>
              <a:t>retinae</a:t>
            </a:r>
            <a:r>
              <a:rPr lang="nl-NL" sz="3600" dirty="0">
                <a:solidFill>
                  <a:schemeClr val="tx1"/>
                </a:solidFill>
                <a:latin typeface="Century Gothic" pitchFamily="34" charset="0"/>
              </a:rPr>
              <a:t> = Netvliesloslating</a:t>
            </a:r>
            <a:endParaRPr lang="nl-NL" sz="3600" dirty="0">
              <a:solidFill>
                <a:schemeClr val="tx1"/>
              </a:solidFill>
            </a:endParaRPr>
          </a:p>
        </p:txBody>
      </p:sp>
      <p:sp>
        <p:nvSpPr>
          <p:cNvPr id="22531" name="Tijdelijke aanduiding voor inhoud 1"/>
          <p:cNvSpPr>
            <a:spLocks noGrp="1"/>
          </p:cNvSpPr>
          <p:nvPr>
            <p:ph idx="1"/>
          </p:nvPr>
        </p:nvSpPr>
        <p:spPr>
          <a:xfrm>
            <a:off x="467544" y="1412776"/>
            <a:ext cx="7838256" cy="4464496"/>
          </a:xfrm>
        </p:spPr>
        <p:txBody>
          <a:bodyPr>
            <a:normAutofit/>
          </a:bodyPr>
          <a:lstStyle/>
          <a:p>
            <a:pPr eaLnBrk="1" hangingPunct="1">
              <a:buFont typeface="Wingdings 3" pitchFamily="18" charset="2"/>
              <a:buNone/>
            </a:pPr>
            <a:r>
              <a:rPr lang="nl-NL" dirty="0">
                <a:latin typeface="Century Gothic" pitchFamily="34" charset="0"/>
              </a:rPr>
              <a:t>Oorzaak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Krimpend glasvocht bij ouder worden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Hoge bijziendheid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Na staaroperatie</a:t>
            </a:r>
          </a:p>
          <a:p>
            <a:pPr eaLnBrk="1" hangingPunct="1"/>
            <a:r>
              <a:rPr lang="nl-NL" dirty="0">
                <a:latin typeface="Century Gothic" pitchFamily="34" charset="0"/>
              </a:rPr>
              <a:t>Trauma</a:t>
            </a:r>
          </a:p>
          <a:p>
            <a:pPr eaLnBrk="1" hangingPunct="1">
              <a:buFont typeface="Wingdings 3" pitchFamily="18" charset="2"/>
              <a:buNone/>
            </a:pPr>
            <a:r>
              <a:rPr lang="nl-NL" sz="2000" dirty="0">
                <a:latin typeface="Century Gothic" pitchFamily="34" charset="0"/>
              </a:rPr>
              <a:t>  </a:t>
            </a:r>
          </a:p>
          <a:p>
            <a:pPr eaLnBrk="1" hangingPunct="1">
              <a:buFont typeface="Wingdings 3" pitchFamily="18" charset="2"/>
              <a:buNone/>
            </a:pPr>
            <a:endParaRPr lang="nl-NL" sz="2000" dirty="0">
              <a:latin typeface="Century Gothic" pitchFamily="34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nl-NL" sz="2000" dirty="0">
                <a:latin typeface="Century Gothic" pitchFamily="34" charset="0"/>
              </a:rPr>
              <a:t>. </a:t>
            </a:r>
            <a:endParaRPr lang="nl-NL" dirty="0">
              <a:latin typeface="Century Gothic" pitchFamily="34" charset="0"/>
            </a:endParaRPr>
          </a:p>
        </p:txBody>
      </p:sp>
      <p:pic>
        <p:nvPicPr>
          <p:cNvPr id="4" name="Tijdelijke aanduiding voor inhoud 5" descr="ablatiovoch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139952" y="3068960"/>
            <a:ext cx="37719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200" dirty="0" err="1">
                <a:solidFill>
                  <a:schemeClr val="tx1"/>
                </a:solidFill>
                <a:latin typeface="Century Gothic" pitchFamily="34" charset="0"/>
              </a:rPr>
              <a:t>Ablatio</a:t>
            </a:r>
            <a:r>
              <a:rPr lang="nl-NL" sz="32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nl-NL" sz="3200" dirty="0" err="1">
                <a:solidFill>
                  <a:schemeClr val="tx1"/>
                </a:solidFill>
                <a:latin typeface="Century Gothic" pitchFamily="34" charset="0"/>
              </a:rPr>
              <a:t>retinae</a:t>
            </a:r>
            <a:r>
              <a:rPr lang="nl-NL" sz="3200" dirty="0">
                <a:solidFill>
                  <a:schemeClr val="tx1"/>
                </a:solidFill>
                <a:latin typeface="Century Gothic" pitchFamily="34" charset="0"/>
              </a:rPr>
              <a:t> = Netvliesloslating </a:t>
            </a:r>
          </a:p>
        </p:txBody>
      </p:sp>
      <p:sp>
        <p:nvSpPr>
          <p:cNvPr id="24579" name="Tijdelijke aanduiding voor inhoud 1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3880048" cy="468052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3" pitchFamily="18" charset="2"/>
              <a:buNone/>
            </a:pPr>
            <a:r>
              <a:rPr lang="nl-NL" sz="2000" dirty="0">
                <a:latin typeface="Century Gothic" pitchFamily="34" charset="0"/>
              </a:rPr>
              <a:t>Symptomen:</a:t>
            </a:r>
          </a:p>
          <a:p>
            <a:pPr eaLnBrk="1" hangingPunct="1"/>
            <a:r>
              <a:rPr lang="nl-NL" sz="2000" dirty="0">
                <a:latin typeface="Century Gothic" pitchFamily="34" charset="0"/>
              </a:rPr>
              <a:t>sliertjes, vliegjes , puntjes (</a:t>
            </a:r>
            <a:r>
              <a:rPr lang="nl-NL" sz="2000" dirty="0" err="1">
                <a:latin typeface="Century Gothic" pitchFamily="34" charset="0"/>
              </a:rPr>
              <a:t>mouches</a:t>
            </a:r>
            <a:r>
              <a:rPr lang="nl-NL" sz="2000" dirty="0">
                <a:latin typeface="Century Gothic" pitchFamily="34" charset="0"/>
              </a:rPr>
              <a:t> </a:t>
            </a:r>
            <a:r>
              <a:rPr lang="nl-NL" sz="2000" dirty="0" err="1">
                <a:latin typeface="Century Gothic" pitchFamily="34" charset="0"/>
              </a:rPr>
              <a:t>volantes</a:t>
            </a:r>
            <a:r>
              <a:rPr lang="nl-NL" sz="2000" dirty="0">
                <a:latin typeface="Century Gothic" pitchFamily="34" charset="0"/>
              </a:rPr>
              <a:t>)</a:t>
            </a:r>
          </a:p>
          <a:p>
            <a:pPr eaLnBrk="1" hangingPunct="1"/>
            <a:r>
              <a:rPr lang="nl-NL" sz="2000" dirty="0">
                <a:latin typeface="Century Gothic" pitchFamily="34" charset="0"/>
              </a:rPr>
              <a:t>lichtflitsen</a:t>
            </a:r>
          </a:p>
          <a:p>
            <a:pPr eaLnBrk="1" hangingPunct="1"/>
            <a:r>
              <a:rPr lang="nl-NL" sz="2000" dirty="0">
                <a:latin typeface="Century Gothic" pitchFamily="34" charset="0"/>
              </a:rPr>
              <a:t>wapperend gordijn</a:t>
            </a:r>
          </a:p>
          <a:p>
            <a:pPr eaLnBrk="1" hangingPunct="1"/>
            <a:r>
              <a:rPr lang="en-US" sz="2000" dirty="0" err="1">
                <a:latin typeface="Century Gothic" pitchFamily="34" charset="0"/>
              </a:rPr>
              <a:t>Verlies</a:t>
            </a:r>
            <a:r>
              <a:rPr lang="en-US" sz="2000" dirty="0">
                <a:latin typeface="Century Gothic" pitchFamily="34" charset="0"/>
              </a:rPr>
              <a:t> </a:t>
            </a:r>
            <a:r>
              <a:rPr lang="en-US" sz="2000" dirty="0" err="1">
                <a:latin typeface="Century Gothic" pitchFamily="34" charset="0"/>
              </a:rPr>
              <a:t>gezichtsveld</a:t>
            </a:r>
            <a:endParaRPr lang="nl-NL" sz="2000" dirty="0">
              <a:latin typeface="Century Gothic" pitchFamily="34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nl-NL" sz="2000" dirty="0">
              <a:latin typeface="Century Gothic" pitchFamily="34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sz="2000" dirty="0" err="1">
                <a:latin typeface="Century Gothic" pitchFamily="34" charset="0"/>
              </a:rPr>
              <a:t>Oorzaak</a:t>
            </a:r>
            <a:r>
              <a:rPr lang="en-US" sz="2000" dirty="0">
                <a:latin typeface="Century Gothic" pitchFamily="34" charset="0"/>
              </a:rPr>
              <a:t>: </a:t>
            </a:r>
            <a:r>
              <a:rPr lang="en-US" sz="2000" dirty="0" err="1">
                <a:latin typeface="Century Gothic" pitchFamily="34" charset="0"/>
              </a:rPr>
              <a:t>vocht</a:t>
            </a:r>
            <a:r>
              <a:rPr lang="en-US" sz="2000" dirty="0">
                <a:latin typeface="Century Gothic" pitchFamily="34" charset="0"/>
              </a:rPr>
              <a:t> </a:t>
            </a:r>
            <a:r>
              <a:rPr lang="en-US" sz="2000" dirty="0" err="1">
                <a:latin typeface="Century Gothic" pitchFamily="34" charset="0"/>
              </a:rPr>
              <a:t>onder</a:t>
            </a:r>
            <a:r>
              <a:rPr lang="en-US" sz="2000" dirty="0">
                <a:latin typeface="Century Gothic" pitchFamily="34" charset="0"/>
              </a:rPr>
              <a:t> </a:t>
            </a:r>
            <a:r>
              <a:rPr lang="en-US" sz="2000" dirty="0" err="1">
                <a:latin typeface="Century Gothic" pitchFamily="34" charset="0"/>
              </a:rPr>
              <a:t>netvlies</a:t>
            </a:r>
            <a:endParaRPr lang="en-US" sz="2000" dirty="0">
              <a:latin typeface="Century Gothic" pitchFamily="34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nl-NL" sz="2000" dirty="0">
              <a:latin typeface="Century Gothic" pitchFamily="34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nl-NL" sz="2000" dirty="0">
                <a:latin typeface="Century Gothic" pitchFamily="34" charset="0"/>
              </a:rPr>
              <a:t>Complicatie: </a:t>
            </a:r>
          </a:p>
          <a:p>
            <a:pPr eaLnBrk="1" hangingPunct="1">
              <a:buFont typeface="Wingdings 3" pitchFamily="18" charset="2"/>
              <a:buNone/>
            </a:pPr>
            <a:r>
              <a:rPr lang="nl-NL" sz="2000" dirty="0">
                <a:latin typeface="Century Gothic" pitchFamily="34" charset="0"/>
              </a:rPr>
              <a:t>blindheid </a:t>
            </a:r>
          </a:p>
          <a:p>
            <a:pPr eaLnBrk="1" hangingPunct="1">
              <a:buFont typeface="Wingdings 3" pitchFamily="18" charset="2"/>
              <a:buNone/>
            </a:pPr>
            <a:r>
              <a:rPr lang="nl-NL" sz="2000" dirty="0">
                <a:latin typeface="Century Gothic" pitchFamily="34" charset="0"/>
              </a:rPr>
              <a:t>Behandeling:</a:t>
            </a:r>
            <a:r>
              <a:rPr lang="nl-NL" sz="2000" b="1" dirty="0">
                <a:latin typeface="Century Gothic" pitchFamily="34" charset="0"/>
              </a:rPr>
              <a:t> </a:t>
            </a:r>
            <a:endParaRPr lang="nl-NL" sz="2000" dirty="0">
              <a:latin typeface="Century Gothic" pitchFamily="34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nl-NL" sz="2000" dirty="0">
                <a:latin typeface="Century Gothic" pitchFamily="34" charset="0"/>
              </a:rPr>
              <a:t>operatie</a:t>
            </a:r>
          </a:p>
        </p:txBody>
      </p:sp>
      <p:pic>
        <p:nvPicPr>
          <p:cNvPr id="24580" name="Tijdelijke aanduiding voor inhoud 4" descr="mouches volante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19700" y="1268413"/>
            <a:ext cx="2619375" cy="1743075"/>
          </a:xfrm>
        </p:spPr>
      </p:pic>
      <p:pic>
        <p:nvPicPr>
          <p:cNvPr id="24581" name="Afbeelding 5" descr="netvliesloslating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3644900"/>
            <a:ext cx="2665413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</a:t>
            </a: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nl-NL" sz="3600" dirty="0">
                <a:solidFill>
                  <a:schemeClr val="tx1"/>
                </a:solidFill>
                <a:latin typeface="Century Gothic" pitchFamily="34" charset="0"/>
              </a:rPr>
              <a:t>Glasvochtbloeding (lekkage van bloed)</a:t>
            </a:r>
            <a:endParaRPr lang="nl-NL" sz="3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9698" name="Tijdelijke aanduiding voor inhoud 1"/>
          <p:cNvSpPr>
            <a:spLocks noGrp="1"/>
          </p:cNvSpPr>
          <p:nvPr>
            <p:ph idx="1"/>
          </p:nvPr>
        </p:nvSpPr>
        <p:spPr>
          <a:xfrm>
            <a:off x="539552" y="1196752"/>
            <a:ext cx="7766248" cy="4968552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nl-NL" sz="2200" dirty="0">
                <a:latin typeface="Century Gothic" pitchFamily="34" charset="0"/>
              </a:rPr>
              <a:t>Symptomen: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nl-NL" sz="2200" dirty="0">
                <a:latin typeface="Century Gothic" pitchFamily="34" charset="0"/>
              </a:rPr>
              <a:t>Plotselinge ernstige visusdaling van 1 oog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nl-NL" sz="2200" dirty="0">
                <a:latin typeface="Century Gothic" pitchFamily="34" charset="0"/>
              </a:rPr>
              <a:t>Voorbijdrijvende slierten of wolken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nl-NL" sz="2200" dirty="0">
              <a:latin typeface="Century Gothic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nl-NL" sz="2200" dirty="0">
                <a:latin typeface="Century Gothic" pitchFamily="34" charset="0"/>
              </a:rPr>
              <a:t>Risicogroepen</a:t>
            </a:r>
            <a:r>
              <a:rPr lang="nl-NL" sz="2200" b="1" dirty="0">
                <a:latin typeface="Century Gothic" pitchFamily="34" charset="0"/>
              </a:rPr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nl-NL" sz="2200" dirty="0">
                <a:latin typeface="Century Gothic" pitchFamily="34" charset="0"/>
              </a:rPr>
              <a:t>&gt; 50 jaar 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nl-NL" sz="2200" dirty="0">
                <a:latin typeface="Century Gothic" pitchFamily="34" charset="0"/>
              </a:rPr>
              <a:t>suikerziekte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nl-NL" sz="2200" dirty="0">
                <a:latin typeface="Century Gothic" pitchFamily="34" charset="0"/>
              </a:rPr>
              <a:t>hoge bloeddruk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nl-NL" sz="2200" dirty="0">
                <a:latin typeface="Century Gothic" pitchFamily="34" charset="0"/>
              </a:rPr>
              <a:t>gebruik van bloedverdunners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nl-NL" sz="2200" dirty="0">
              <a:latin typeface="Century Gothic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nl-NL" sz="2200" dirty="0">
                <a:latin typeface="Century Gothic" pitchFamily="34" charset="0"/>
              </a:rPr>
              <a:t>Herstelt vaak vanzelf (3-6 maanden)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nl-NL" sz="2200" dirty="0">
              <a:latin typeface="Century Gothic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nl-NL" sz="2200" u="sng" dirty="0">
                <a:latin typeface="Century Gothic" pitchFamily="34" charset="0"/>
              </a:rPr>
              <a:t>Preventie!</a:t>
            </a:r>
            <a:r>
              <a:rPr lang="nl-NL" sz="2200" dirty="0">
                <a:latin typeface="Century Gothic" pitchFamily="34" charset="0"/>
              </a:rPr>
              <a:t> nadien:  Beperken bukken en tillen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nl-NL" dirty="0">
              <a:latin typeface="Century Gothic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nl-NL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sz="3600">
                <a:latin typeface="Century Gothic" pitchFamily="34" charset="0"/>
              </a:rPr>
              <a:t>			</a:t>
            </a:r>
            <a:br>
              <a:rPr lang="nl-NL" sz="3600">
                <a:latin typeface="Century Gothic" pitchFamily="34" charset="0"/>
              </a:rPr>
            </a:br>
            <a:r>
              <a:rPr lang="nl-NL" sz="3600">
                <a:solidFill>
                  <a:schemeClr val="tx1"/>
                </a:solidFill>
                <a:latin typeface="Century Gothic" pitchFamily="34" charset="0"/>
              </a:rPr>
              <a:t>Afsluiting slagader of ader</a:t>
            </a:r>
          </a:p>
        </p:txBody>
      </p:sp>
      <p:sp>
        <p:nvSpPr>
          <p:cNvPr id="26627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nl-NL" sz="1600" dirty="0">
              <a:latin typeface="Century Gothic" pitchFamily="34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nl-NL" sz="2400" dirty="0">
                <a:latin typeface="Century Gothic" pitchFamily="34" charset="0"/>
              </a:rPr>
              <a:t>Symptoom </a:t>
            </a:r>
          </a:p>
          <a:p>
            <a:pPr eaLnBrk="1" hangingPunct="1"/>
            <a:r>
              <a:rPr lang="nl-NL" sz="2400" dirty="0">
                <a:latin typeface="Century Gothic" pitchFamily="34" charset="0"/>
              </a:rPr>
              <a:t>Bij afsluiting arterie plotselinge </a:t>
            </a:r>
            <a:r>
              <a:rPr lang="nl-NL" sz="2400" dirty="0" err="1">
                <a:latin typeface="Century Gothic" pitchFamily="34" charset="0"/>
              </a:rPr>
              <a:t>visusdaling</a:t>
            </a:r>
            <a:r>
              <a:rPr lang="nl-NL" sz="2400" dirty="0">
                <a:latin typeface="Century Gothic" pitchFamily="34" charset="0"/>
              </a:rPr>
              <a:t> van 1 oog</a:t>
            </a:r>
          </a:p>
          <a:p>
            <a:pPr eaLnBrk="1" hangingPunct="1"/>
            <a:r>
              <a:rPr lang="nl-NL" sz="2400" dirty="0">
                <a:latin typeface="Century Gothic" pitchFamily="34" charset="0"/>
              </a:rPr>
              <a:t>Bij afsluiting vene geleidelijke visusdaling van 1 oog</a:t>
            </a:r>
          </a:p>
          <a:p>
            <a:pPr eaLnBrk="1" hangingPunct="1"/>
            <a:endParaRPr lang="nl-NL" sz="2400" dirty="0">
              <a:latin typeface="Century Gothic" pitchFamily="34" charset="0"/>
            </a:endParaRPr>
          </a:p>
          <a:p>
            <a:pPr eaLnBrk="1" hangingPunct="1"/>
            <a:r>
              <a:rPr lang="nl-NL" sz="2400" dirty="0">
                <a:latin typeface="Century Gothic" pitchFamily="34" charset="0"/>
              </a:rPr>
              <a:t>Oorzaak:</a:t>
            </a:r>
          </a:p>
          <a:p>
            <a:pPr eaLnBrk="1" hangingPunct="1"/>
            <a:r>
              <a:rPr lang="nl-NL" sz="2400" dirty="0">
                <a:latin typeface="Century Gothic" pitchFamily="34" charset="0"/>
              </a:rPr>
              <a:t>Stolsel</a:t>
            </a:r>
          </a:p>
          <a:p>
            <a:pPr eaLnBrk="1" hangingPunct="1"/>
            <a:r>
              <a:rPr lang="nl-NL" sz="2400" dirty="0">
                <a:latin typeface="Century Gothic" pitchFamily="34" charset="0"/>
              </a:rPr>
              <a:t>Arteriosclerose</a:t>
            </a:r>
          </a:p>
          <a:p>
            <a:pPr eaLnBrk="1" hangingPunct="1"/>
            <a:r>
              <a:rPr lang="nl-NL" sz="2400" dirty="0">
                <a:latin typeface="Century Gothic" pitchFamily="34" charset="0"/>
              </a:rPr>
              <a:t>Tromboflebitis </a:t>
            </a:r>
          </a:p>
          <a:p>
            <a:pPr eaLnBrk="1" hangingPunct="1">
              <a:buFont typeface="Wingdings 3" pitchFamily="18" charset="2"/>
              <a:buNone/>
            </a:pPr>
            <a:r>
              <a:rPr lang="nl-NL" sz="2400" dirty="0">
                <a:latin typeface="Century Gothic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Filmpje</a:t>
            </a:r>
            <a:r>
              <a:rPr lang="en-US" dirty="0"/>
              <a:t>:  </a:t>
            </a:r>
            <a:r>
              <a:rPr lang="nl-NL" dirty="0"/>
              <a:t>Hypermetropie en Myopie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>
                <a:hlinkClick r:id="rId2"/>
              </a:rPr>
              <a:t>https://www.youtube.com/watch?v=qFW4lsO1MM4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362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Hypermetropie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330824" cy="4937760"/>
          </a:xfrm>
        </p:spPr>
        <p:txBody>
          <a:bodyPr/>
          <a:lstStyle/>
          <a:p>
            <a:r>
              <a:rPr lang="nl-NL" dirty="0"/>
              <a:t>Verziendheid : veraf goed zien</a:t>
            </a:r>
          </a:p>
          <a:p>
            <a:endParaRPr lang="nl-NL" dirty="0"/>
          </a:p>
          <a:p>
            <a:r>
              <a:rPr lang="nl-NL" dirty="0"/>
              <a:t>Onvoldoende kromming van de lens</a:t>
            </a:r>
          </a:p>
          <a:p>
            <a:pPr lvl="1">
              <a:buNone/>
            </a:pPr>
            <a:r>
              <a:rPr lang="nl-NL" dirty="0"/>
              <a:t>en/of</a:t>
            </a:r>
          </a:p>
          <a:p>
            <a:r>
              <a:rPr lang="nl-NL" dirty="0" err="1"/>
              <a:t>Oogas</a:t>
            </a:r>
            <a:r>
              <a:rPr lang="nl-NL" dirty="0"/>
              <a:t> te kort</a:t>
            </a:r>
          </a:p>
          <a:p>
            <a:endParaRPr lang="nl-NL" dirty="0"/>
          </a:p>
          <a:p>
            <a:r>
              <a:rPr lang="nl-NL" dirty="0"/>
              <a:t>Therapie:</a:t>
            </a:r>
          </a:p>
          <a:p>
            <a:pPr>
              <a:buNone/>
            </a:pPr>
            <a:r>
              <a:rPr lang="nl-NL" dirty="0"/>
              <a:t>	Positieve (plus) glazen</a:t>
            </a:r>
          </a:p>
        </p:txBody>
      </p:sp>
      <p:pic>
        <p:nvPicPr>
          <p:cNvPr id="5" name="Tijdelijke aanduiding voor inhoud 4" descr="Verziend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32325" y="1663700"/>
            <a:ext cx="4041775" cy="40417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Verziend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Veraf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, </a:t>
            </a:r>
            <a:r>
              <a:rPr lang="en-US" dirty="0" err="1"/>
              <a:t>dichtbij</a:t>
            </a:r>
            <a:r>
              <a:rPr lang="en-US" dirty="0"/>
              <a:t> </a:t>
            </a:r>
            <a:r>
              <a:rPr lang="en-US" dirty="0" err="1"/>
              <a:t>slecht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omdat</a:t>
            </a:r>
            <a:r>
              <a:rPr lang="en-US" dirty="0"/>
              <a:t> het </a:t>
            </a:r>
            <a:r>
              <a:rPr lang="en-US" dirty="0" err="1"/>
              <a:t>beeld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precies</a:t>
            </a:r>
            <a:r>
              <a:rPr lang="en-US" dirty="0"/>
              <a:t> op het </a:t>
            </a:r>
            <a:r>
              <a:rPr lang="en-US" dirty="0" err="1"/>
              <a:t>netvlies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geprojecteerd</a:t>
            </a:r>
            <a:r>
              <a:rPr lang="en-US" dirty="0"/>
              <a:t>, maar </a:t>
            </a:r>
            <a:r>
              <a:rPr lang="en-US" dirty="0" err="1"/>
              <a:t>erachter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Correctie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plussterkte</a:t>
            </a:r>
            <a:r>
              <a:rPr lang="en-US" dirty="0"/>
              <a:t> in de </a:t>
            </a:r>
            <a:r>
              <a:rPr lang="en-US" dirty="0" err="1"/>
              <a:t>bril</a:t>
            </a:r>
            <a:r>
              <a:rPr lang="en-US" dirty="0"/>
              <a:t>/</a:t>
            </a:r>
            <a:r>
              <a:rPr lang="en-US" dirty="0" err="1"/>
              <a:t>lenzen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919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Myopie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Bijziendheid : dichtbij goed zien</a:t>
            </a:r>
          </a:p>
          <a:p>
            <a:endParaRPr lang="nl-NL" dirty="0"/>
          </a:p>
          <a:p>
            <a:r>
              <a:rPr lang="nl-NL" dirty="0"/>
              <a:t>Teveel kromming van de lens</a:t>
            </a:r>
          </a:p>
          <a:p>
            <a:pPr lvl="1">
              <a:buNone/>
            </a:pPr>
            <a:r>
              <a:rPr lang="nl-NL" dirty="0"/>
              <a:t>en/of</a:t>
            </a:r>
          </a:p>
          <a:p>
            <a:r>
              <a:rPr lang="nl-NL" dirty="0" err="1"/>
              <a:t>Oogas</a:t>
            </a:r>
            <a:r>
              <a:rPr lang="nl-NL" dirty="0"/>
              <a:t> te lang</a:t>
            </a:r>
          </a:p>
          <a:p>
            <a:endParaRPr lang="nl-NL" dirty="0"/>
          </a:p>
          <a:p>
            <a:r>
              <a:rPr lang="nl-NL" dirty="0"/>
              <a:t>Therapie:</a:t>
            </a:r>
          </a:p>
          <a:p>
            <a:pPr>
              <a:buNone/>
            </a:pPr>
            <a:r>
              <a:rPr lang="nl-NL" dirty="0"/>
              <a:t>	Negatieve (min) glazen</a:t>
            </a:r>
          </a:p>
          <a:p>
            <a:endParaRPr lang="nl-NL" dirty="0"/>
          </a:p>
        </p:txBody>
      </p:sp>
      <p:pic>
        <p:nvPicPr>
          <p:cNvPr id="7" name="Tijdelijke aanduiding voor inhoud 6" descr="Bijziend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32325" y="2067877"/>
            <a:ext cx="4041775" cy="323342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Bijziend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Veraf</a:t>
            </a:r>
            <a:r>
              <a:rPr lang="en-US" dirty="0"/>
              <a:t> </a:t>
            </a:r>
            <a:r>
              <a:rPr lang="en-US" dirty="0" err="1"/>
              <a:t>slecht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, </a:t>
            </a:r>
            <a:r>
              <a:rPr lang="en-US" dirty="0" err="1"/>
              <a:t>dichtbij</a:t>
            </a:r>
            <a:r>
              <a:rPr lang="en-US" dirty="0"/>
              <a:t> </a:t>
            </a:r>
            <a:r>
              <a:rPr lang="en-US" dirty="0" err="1"/>
              <a:t>goed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omdat</a:t>
            </a:r>
            <a:r>
              <a:rPr lang="en-US" dirty="0"/>
              <a:t> het </a:t>
            </a:r>
            <a:r>
              <a:rPr lang="en-US" dirty="0" err="1"/>
              <a:t>beeld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precies</a:t>
            </a:r>
            <a:r>
              <a:rPr lang="en-US" dirty="0"/>
              <a:t> op het </a:t>
            </a:r>
            <a:r>
              <a:rPr lang="en-US" dirty="0" err="1"/>
              <a:t>netvlies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geprojecteerd</a:t>
            </a:r>
            <a:r>
              <a:rPr lang="en-US" dirty="0"/>
              <a:t>, maar </a:t>
            </a:r>
            <a:r>
              <a:rPr lang="en-US" dirty="0" err="1"/>
              <a:t>ervoor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gecorrigeerd</a:t>
            </a:r>
            <a:r>
              <a:rPr lang="en-US" dirty="0"/>
              <a:t> door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minsterkte</a:t>
            </a:r>
            <a:r>
              <a:rPr lang="en-US" dirty="0"/>
              <a:t> in de </a:t>
            </a:r>
            <a:r>
              <a:rPr lang="en-US" dirty="0" err="1"/>
              <a:t>bril</a:t>
            </a:r>
            <a:r>
              <a:rPr lang="en-US" dirty="0"/>
              <a:t>/</a:t>
            </a:r>
            <a:r>
              <a:rPr lang="en-US" dirty="0" err="1"/>
              <a:t>lenzen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2221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Presbyopie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402832" cy="4937760"/>
          </a:xfrm>
        </p:spPr>
        <p:txBody>
          <a:bodyPr/>
          <a:lstStyle/>
          <a:p>
            <a:r>
              <a:rPr lang="nl-NL" dirty="0"/>
              <a:t>Ouderdomsverziendheid</a:t>
            </a:r>
          </a:p>
          <a:p>
            <a:endParaRPr lang="nl-NL" dirty="0"/>
          </a:p>
          <a:p>
            <a:r>
              <a:rPr lang="nl-NL" dirty="0"/>
              <a:t>Lens kan onvoldoende bol worden bij accommoderen</a:t>
            </a:r>
          </a:p>
          <a:p>
            <a:endParaRPr lang="nl-NL" dirty="0"/>
          </a:p>
          <a:p>
            <a:r>
              <a:rPr lang="nl-NL" dirty="0"/>
              <a:t>Therapie:</a:t>
            </a:r>
          </a:p>
          <a:p>
            <a:pPr>
              <a:buNone/>
            </a:pPr>
            <a:r>
              <a:rPr lang="nl-NL" dirty="0"/>
              <a:t>	Leesbril (positieve glazen)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Positieve</a:t>
            </a:r>
            <a:r>
              <a:rPr lang="en-US" sz="2400" dirty="0"/>
              <a:t> </a:t>
            </a:r>
            <a:r>
              <a:rPr lang="en-US" sz="2400" dirty="0" err="1"/>
              <a:t>glazen</a:t>
            </a:r>
            <a:r>
              <a:rPr lang="en-US" sz="2400" dirty="0"/>
              <a:t> </a:t>
            </a:r>
            <a:r>
              <a:rPr lang="en-US" sz="2400" dirty="0" err="1"/>
              <a:t>kunnen</a:t>
            </a:r>
            <a:r>
              <a:rPr lang="en-US" sz="2400" dirty="0"/>
              <a:t> </a:t>
            </a:r>
            <a:r>
              <a:rPr lang="en-US" sz="2400" dirty="0" err="1"/>
              <a:t>lichtstralen</a:t>
            </a:r>
            <a:r>
              <a:rPr lang="en-US" sz="2400" dirty="0"/>
              <a:t> extra </a:t>
            </a:r>
            <a:r>
              <a:rPr lang="en-US" sz="2400" dirty="0" err="1"/>
              <a:t>afbuigen</a:t>
            </a:r>
            <a:r>
              <a:rPr lang="en-US" sz="2400" dirty="0"/>
              <a:t> &gt; </a:t>
            </a:r>
            <a:r>
              <a:rPr lang="en-US" sz="2400" dirty="0" err="1"/>
              <a:t>dichtbij</a:t>
            </a:r>
            <a:r>
              <a:rPr lang="en-US" sz="2400" dirty="0"/>
              <a:t> </a:t>
            </a:r>
            <a:r>
              <a:rPr lang="en-US" sz="2400" dirty="0" err="1"/>
              <a:t>scherper</a:t>
            </a:r>
            <a:r>
              <a:rPr lang="en-US" sz="2400" dirty="0"/>
              <a:t> </a:t>
            </a:r>
            <a:r>
              <a:rPr lang="en-US" sz="2400" dirty="0" err="1"/>
              <a:t>zien</a:t>
            </a:r>
            <a:endParaRPr lang="nl-NL" sz="2400" dirty="0"/>
          </a:p>
        </p:txBody>
      </p:sp>
      <p:pic>
        <p:nvPicPr>
          <p:cNvPr id="5" name="Tijdelijke aanduiding voor inhoud 4" descr="presbyopie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324475" y="2836862"/>
            <a:ext cx="2657475" cy="169545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Oudziendheid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Vanaf</a:t>
            </a:r>
            <a:r>
              <a:rPr lang="en-US" dirty="0"/>
              <a:t> </a:t>
            </a:r>
            <a:r>
              <a:rPr lang="en-US" dirty="0" err="1"/>
              <a:t>ongeveer</a:t>
            </a:r>
            <a:r>
              <a:rPr lang="en-US" dirty="0"/>
              <a:t> 40e </a:t>
            </a:r>
            <a:r>
              <a:rPr lang="en-US" dirty="0" err="1"/>
              <a:t>levensjaar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Moeite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het </a:t>
            </a:r>
            <a:r>
              <a:rPr lang="en-US" dirty="0" err="1"/>
              <a:t>beeld</a:t>
            </a:r>
            <a:r>
              <a:rPr lang="en-US" dirty="0"/>
              <a:t> </a:t>
            </a:r>
            <a:r>
              <a:rPr lang="en-US" dirty="0" err="1"/>
              <a:t>tijdens</a:t>
            </a:r>
            <a:r>
              <a:rPr lang="en-US" dirty="0"/>
              <a:t> </a:t>
            </a:r>
            <a:r>
              <a:rPr lang="en-US" dirty="0" err="1"/>
              <a:t>lezen</a:t>
            </a:r>
            <a:r>
              <a:rPr lang="en-US" dirty="0"/>
              <a:t> </a:t>
            </a:r>
            <a:r>
              <a:rPr lang="en-US" dirty="0" err="1"/>
              <a:t>scherp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. </a:t>
            </a:r>
            <a:r>
              <a:rPr lang="en-US" dirty="0" err="1"/>
              <a:t>Accomodatievermogen</a:t>
            </a:r>
            <a:r>
              <a:rPr lang="en-US" dirty="0"/>
              <a:t> </a:t>
            </a:r>
            <a:r>
              <a:rPr lang="en-US" dirty="0" err="1"/>
              <a:t>neemt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Leesbril</a:t>
            </a:r>
            <a:r>
              <a:rPr lang="en-US" dirty="0"/>
              <a:t> (+)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6899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orsprong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orsprong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3223</TotalTime>
  <Words>771</Words>
  <Application>Microsoft Office PowerPoint</Application>
  <PresentationFormat>Diavoorstelling (4:3)</PresentationFormat>
  <Paragraphs>253</Paragraphs>
  <Slides>25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34" baseType="lpstr">
      <vt:lpstr>Arial</vt:lpstr>
      <vt:lpstr>Bookman Old Style</vt:lpstr>
      <vt:lpstr>Calibri</vt:lpstr>
      <vt:lpstr>Century Gothic</vt:lpstr>
      <vt:lpstr>Gill Sans MT</vt:lpstr>
      <vt:lpstr>Times New Roman</vt:lpstr>
      <vt:lpstr>Wingdings</vt:lpstr>
      <vt:lpstr>Wingdings 3</vt:lpstr>
      <vt:lpstr>Oorsprong</vt:lpstr>
      <vt:lpstr>Visusproblemen</vt:lpstr>
      <vt:lpstr>Refractieafwijkingen</vt:lpstr>
      <vt:lpstr>Filmpje:  Hypermetropie en Myopie</vt:lpstr>
      <vt:lpstr>Hypermetropie</vt:lpstr>
      <vt:lpstr>Verziend</vt:lpstr>
      <vt:lpstr>Myopie</vt:lpstr>
      <vt:lpstr>Bijziend</vt:lpstr>
      <vt:lpstr>Presbyopie</vt:lpstr>
      <vt:lpstr>Oudziendheid</vt:lpstr>
      <vt:lpstr>Astigmatisme</vt:lpstr>
      <vt:lpstr>Cilinder</vt:lpstr>
      <vt:lpstr>Kleurenblindheid</vt:lpstr>
      <vt:lpstr>Cataract (grijze staar)</vt:lpstr>
      <vt:lpstr>Glaucoom</vt:lpstr>
      <vt:lpstr>                                   Acuut glaucoom</vt:lpstr>
      <vt:lpstr>                                   Chronisch glaucoom</vt:lpstr>
      <vt:lpstr>                               Gezichtsvelduitval</vt:lpstr>
      <vt:lpstr>    Risicogroepen glaucoom </vt:lpstr>
      <vt:lpstr>    Behandeling glaucoom </vt:lpstr>
      <vt:lpstr>Maculadegeneratie</vt:lpstr>
      <vt:lpstr>Retinopathie bij diabetes en hypertensie</vt:lpstr>
      <vt:lpstr>    Ablatio retinae = Netvliesloslating</vt:lpstr>
      <vt:lpstr>Ablatio retinae = Netvliesloslating </vt:lpstr>
      <vt:lpstr>   Glasvochtbloeding (lekkage van bloed)</vt:lpstr>
      <vt:lpstr>    Afsluiting slagader of 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Visusproblemen</dc:title>
  <dc:creator>Jacolien Swierstra</dc:creator>
  <cp:lastModifiedBy>Marlies Bouland</cp:lastModifiedBy>
  <cp:revision>30</cp:revision>
  <dcterms:created xsi:type="dcterms:W3CDTF">2013-03-03T15:41:45Z</dcterms:created>
  <dcterms:modified xsi:type="dcterms:W3CDTF">2018-02-18T12:22:18Z</dcterms:modified>
</cp:coreProperties>
</file>