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11" r:id="rId2"/>
    <p:sldId id="339" r:id="rId3"/>
    <p:sldId id="324" r:id="rId4"/>
    <p:sldId id="340" r:id="rId5"/>
    <p:sldId id="313" r:id="rId6"/>
    <p:sldId id="325" r:id="rId7"/>
    <p:sldId id="326" r:id="rId8"/>
    <p:sldId id="314" r:id="rId9"/>
    <p:sldId id="328" r:id="rId10"/>
    <p:sldId id="331" r:id="rId11"/>
    <p:sldId id="341" r:id="rId12"/>
    <p:sldId id="330" r:id="rId13"/>
    <p:sldId id="316" r:id="rId14"/>
    <p:sldId id="317" r:id="rId15"/>
    <p:sldId id="334" r:id="rId16"/>
    <p:sldId id="319" r:id="rId17"/>
    <p:sldId id="322" r:id="rId18"/>
    <p:sldId id="320" r:id="rId19"/>
    <p:sldId id="337" r:id="rId20"/>
    <p:sldId id="321" r:id="rId21"/>
    <p:sldId id="327" r:id="rId22"/>
    <p:sldId id="338"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77" autoAdjust="0"/>
  </p:normalViewPr>
  <p:slideViewPr>
    <p:cSldViewPr>
      <p:cViewPr varScale="1">
        <p:scale>
          <a:sx n="62" d="100"/>
          <a:sy n="62" d="100"/>
        </p:scale>
        <p:origin x="330"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8737A-7995-4B74-B63A-80E0593C4CFC}" type="datetimeFigureOut">
              <a:rPr lang="nl-NL" smtClean="0"/>
              <a:t>22-2-2019</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1A7392-2789-462C-8F1D-017BB83F83C8}" type="slidenum">
              <a:rPr lang="nl-NL" smtClean="0"/>
              <a:t>‹nr.›</a:t>
            </a:fld>
            <a:endParaRPr lang="nl-NL"/>
          </a:p>
        </p:txBody>
      </p:sp>
    </p:spTree>
    <p:extLst>
      <p:ext uri="{BB962C8B-B14F-4D97-AF65-F5344CB8AC3E}">
        <p14:creationId xmlns:p14="http://schemas.microsoft.com/office/powerpoint/2010/main" val="4010496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894CF-CF29-460C-8820-A692FD564E29}" type="datetimeFigureOut">
              <a:rPr lang="nl-NL" smtClean="0"/>
              <a:t>22-2-2019</a:t>
            </a:fld>
            <a:endParaRPr lang="nl-N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D3654-9A79-4B47-9CF7-D6BAF450FCC7}" type="slidenum">
              <a:rPr lang="nl-NL" smtClean="0"/>
              <a:t>‹nr.›</a:t>
            </a:fld>
            <a:endParaRPr lang="nl-NL"/>
          </a:p>
        </p:txBody>
      </p:sp>
    </p:spTree>
    <p:extLst>
      <p:ext uri="{BB962C8B-B14F-4D97-AF65-F5344CB8AC3E}">
        <p14:creationId xmlns:p14="http://schemas.microsoft.com/office/powerpoint/2010/main" val="117724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68.media.tumblr.com/aafd8c95016744854e75f1bf5f7bace0/tumblr_oixv9dqoIg1sq2igro1_1280.jpg" TargetMode="External"/><Relationship Id="rId7" Type="http://schemas.openxmlformats.org/officeDocument/2006/relationships/hyperlink" Target="https://www.theguardian.com/environment/2018/aug/26/rain-dancing-20-should-humans-be-using-tech-to-control-the-weather?CMP=Share_iOSApp_Other&amp;utm_campaign=Revue%20newsletter&amp;utm_medium=Newsletter&amp;utm_source=Future%20Affairs%20-%20Wouter%20van%20Noor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worldlifeexpectancy.com/world-rankings-total-deaths" TargetMode="External"/><Relationship Id="rId5" Type="http://schemas.openxmlformats.org/officeDocument/2006/relationships/hyperlink" Target="https://www.bol.com/nl/p/factfulness/9200000082851321/" TargetMode="External"/><Relationship Id="rId4" Type="http://schemas.openxmlformats.org/officeDocument/2006/relationships/hyperlink" Target="https://www.ted.com/talks/hans_rosling_shows_the_best_stats_you_ve_ever_seen?language=n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mazon.com/Save-Everything-Click-Here-Technological/dp/1610393708"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publicbooks.org/the-folly-of-technological-solutionism-an-interview-with-evgeny-morozov/"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Why_Things_Bite_Bac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iskundeacademie.nl/onderwerpen/exponentiele-groei"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theguardian.com/world/commentisfree/2018/apr/11/good-news-at-last-the-world-isnt-as-horrific-as-you-think" TargetMode="External"/><Relationship Id="rId5" Type="http://schemas.openxmlformats.org/officeDocument/2006/relationships/hyperlink" Target="https://www.youtube.com/watch?v=N0cM9lNdmk0" TargetMode="External"/><Relationship Id="rId4" Type="http://schemas.openxmlformats.org/officeDocument/2006/relationships/hyperlink" Target="https://www.quantumuniverse.nl/storingsrekening-1-de-koning-en-het-schaakbor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ure.tue.nl/ws/files/3805415/760124.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Rutger </a:t>
            </a:r>
            <a:r>
              <a:rPr lang="nl-NL" sz="1200" kern="1200" dirty="0" err="1" smtClean="0">
                <a:solidFill>
                  <a:schemeClr val="tx1"/>
                </a:solidFill>
                <a:effectLst/>
                <a:latin typeface="+mn-lt"/>
                <a:ea typeface="+mn-ea"/>
                <a:cs typeface="+mn-cs"/>
              </a:rPr>
              <a:t>Bregman</a:t>
            </a:r>
            <a:r>
              <a:rPr lang="nl-NL" sz="1200" kern="1200" dirty="0" smtClean="0">
                <a:solidFill>
                  <a:schemeClr val="tx1"/>
                </a:solidFill>
                <a:effectLst/>
                <a:latin typeface="+mn-lt"/>
                <a:ea typeface="+mn-ea"/>
                <a:cs typeface="+mn-cs"/>
              </a:rPr>
              <a:t> stelde het als volgt: de belangrijkste les uit de geschiedenis is misschien wel: vroeger was alles slechter. We denken vaak dat vroeger alles beter was, maar als we kijken naar de belangrijkste performance indicatoren, dan zien we een heel ander verhaal. Kijk maar eens naar bijgaande </a:t>
            </a:r>
            <a:r>
              <a:rPr lang="nl-NL" sz="1200" kern="1200" dirty="0" err="1" smtClean="0">
                <a:solidFill>
                  <a:schemeClr val="tx1"/>
                </a:solidFill>
                <a:effectLst/>
                <a:latin typeface="+mn-lt"/>
                <a:ea typeface="+mn-ea"/>
                <a:cs typeface="+mn-cs"/>
                <a:hlinkClick r:id="rId3"/>
              </a:rPr>
              <a:t>visual</a:t>
            </a:r>
            <a:r>
              <a:rPr lang="nl-NL" sz="1200" kern="1200" dirty="0" smtClean="0">
                <a:solidFill>
                  <a:schemeClr val="tx1"/>
                </a:solidFill>
                <a:effectLst/>
                <a:latin typeface="+mn-lt"/>
                <a:ea typeface="+mn-ea"/>
                <a:cs typeface="+mn-cs"/>
              </a:rPr>
              <a:t> (link naar plaatje) van Max </a:t>
            </a:r>
            <a:r>
              <a:rPr lang="nl-NL" sz="1200" kern="1200" dirty="0" err="1" smtClean="0">
                <a:solidFill>
                  <a:schemeClr val="tx1"/>
                </a:solidFill>
                <a:effectLst/>
                <a:latin typeface="+mn-lt"/>
                <a:ea typeface="+mn-ea"/>
                <a:cs typeface="+mn-cs"/>
              </a:rPr>
              <a:t>Roser</a:t>
            </a:r>
            <a:r>
              <a:rPr lang="nl-NL" sz="1200" kern="1200" dirty="0" smtClean="0">
                <a:solidFill>
                  <a:schemeClr val="tx1"/>
                </a:solidFill>
                <a:effectLst/>
                <a:latin typeface="+mn-lt"/>
                <a:ea typeface="+mn-ea"/>
                <a:cs typeface="+mn-cs"/>
              </a:rPr>
              <a:t>. Ook Hans </a:t>
            </a:r>
            <a:r>
              <a:rPr lang="nl-NL" sz="1200" kern="1200" dirty="0" err="1" smtClean="0">
                <a:solidFill>
                  <a:schemeClr val="tx1"/>
                </a:solidFill>
                <a:effectLst/>
                <a:latin typeface="+mn-lt"/>
                <a:ea typeface="+mn-ea"/>
                <a:cs typeface="+mn-cs"/>
              </a:rPr>
              <a:t>Rosling</a:t>
            </a:r>
            <a:r>
              <a:rPr lang="nl-NL" sz="1200" kern="1200" dirty="0" smtClean="0">
                <a:solidFill>
                  <a:schemeClr val="tx1"/>
                </a:solidFill>
                <a:effectLst/>
                <a:latin typeface="+mn-lt"/>
                <a:ea typeface="+mn-ea"/>
                <a:cs typeface="+mn-cs"/>
              </a:rPr>
              <a:t>, de Zweedse Professor en statistieken – goeroe vertelde continu met de </a:t>
            </a:r>
            <a:r>
              <a:rPr lang="nl-NL" sz="1200" kern="1200" dirty="0" smtClean="0">
                <a:solidFill>
                  <a:schemeClr val="tx1"/>
                </a:solidFill>
                <a:effectLst/>
                <a:latin typeface="+mn-lt"/>
                <a:ea typeface="+mn-ea"/>
                <a:cs typeface="+mn-cs"/>
                <a:hlinkClick r:id="rId4"/>
              </a:rPr>
              <a:t>urgentie van een sportcommentator</a:t>
            </a:r>
            <a:r>
              <a:rPr lang="nl-NL" sz="1200" kern="1200" dirty="0" smtClean="0">
                <a:solidFill>
                  <a:schemeClr val="tx1"/>
                </a:solidFill>
                <a:effectLst/>
                <a:latin typeface="+mn-lt"/>
                <a:ea typeface="+mn-ea"/>
                <a:cs typeface="+mn-cs"/>
              </a:rPr>
              <a:t> (Ted Talk) dat vroeger alles slechter was. Helaas voor de te vroeg overleden Hans, geldt dat niet voor hem. Voor een </a:t>
            </a:r>
            <a:r>
              <a:rPr lang="nl-NL" sz="1200" kern="1200" dirty="0" err="1" smtClean="0">
                <a:solidFill>
                  <a:schemeClr val="tx1"/>
                </a:solidFill>
                <a:effectLst/>
                <a:latin typeface="+mn-lt"/>
                <a:ea typeface="+mn-ea"/>
                <a:cs typeface="+mn-cs"/>
              </a:rPr>
              <a:t>feelgood</a:t>
            </a:r>
            <a:r>
              <a:rPr lang="nl-NL" sz="1200" kern="1200" dirty="0" smtClean="0">
                <a:solidFill>
                  <a:schemeClr val="tx1"/>
                </a:solidFill>
                <a:effectLst/>
                <a:latin typeface="+mn-lt"/>
                <a:ea typeface="+mn-ea"/>
                <a:cs typeface="+mn-cs"/>
              </a:rPr>
              <a:t> – verhaal, lees zijn boek </a:t>
            </a:r>
            <a:r>
              <a:rPr lang="nl-NL" sz="1200" kern="1200" dirty="0" err="1" smtClean="0">
                <a:solidFill>
                  <a:schemeClr val="tx1"/>
                </a:solidFill>
                <a:effectLst/>
                <a:latin typeface="+mn-lt"/>
                <a:ea typeface="+mn-ea"/>
                <a:cs typeface="+mn-cs"/>
                <a:hlinkClick r:id="rId5"/>
              </a:rPr>
              <a:t>Factfulness</a:t>
            </a:r>
            <a:r>
              <a:rPr lang="nl-NL" sz="1200" kern="1200" dirty="0" smtClean="0">
                <a:solidFill>
                  <a:schemeClr val="tx1"/>
                </a:solidFill>
                <a:effectLst/>
                <a:latin typeface="+mn-lt"/>
                <a:ea typeface="+mn-ea"/>
                <a:cs typeface="+mn-cs"/>
              </a:rPr>
              <a:t> (link naar boek).</a:t>
            </a:r>
          </a:p>
          <a:p>
            <a:r>
              <a:rPr lang="nl-NL" sz="1200" kern="1200" dirty="0" smtClean="0">
                <a:solidFill>
                  <a:schemeClr val="tx1"/>
                </a:solidFill>
                <a:effectLst/>
                <a:latin typeface="+mn-lt"/>
                <a:ea typeface="+mn-ea"/>
                <a:cs typeface="+mn-cs"/>
              </a:rPr>
              <a:t>De vooruitgang van de wereld is slechts indirect te danken aan politiek, nationalisme, oorlog en religie. Die zorgen ervoor dat we samen kunnen werken in grote groepen, maar het is de wetenschap die ervoor zorgt dat we vooruit komen. Technologie zorgt ervoor dat alles beter wordt. Voor het eerst in de geschiedenis van de mens vallen er minder doden door geweld en oorlog dan door verkeersincidenten (</a:t>
            </a:r>
            <a:r>
              <a:rPr lang="nl-NL" sz="1200" kern="1200" dirty="0" err="1" smtClean="0">
                <a:solidFill>
                  <a:schemeClr val="tx1"/>
                </a:solidFill>
                <a:effectLst/>
                <a:latin typeface="+mn-lt"/>
                <a:ea typeface="+mn-ea"/>
                <a:cs typeface="+mn-cs"/>
                <a:hlinkClick r:id="rId6"/>
              </a:rPr>
              <a:t>stats</a:t>
            </a:r>
            <a:r>
              <a:rPr lang="nl-NL" sz="1200" kern="1200" dirty="0" smtClean="0">
                <a:solidFill>
                  <a:schemeClr val="tx1"/>
                </a:solidFill>
                <a:effectLst/>
                <a:latin typeface="+mn-lt"/>
                <a:ea typeface="+mn-ea"/>
                <a:cs typeface="+mn-cs"/>
                <a:hlinkClick r:id="rId6"/>
              </a:rPr>
              <a:t>, </a:t>
            </a:r>
            <a:r>
              <a:rPr lang="nl-NL" sz="1200" kern="1200" dirty="0" err="1" smtClean="0">
                <a:solidFill>
                  <a:schemeClr val="tx1"/>
                </a:solidFill>
                <a:effectLst/>
                <a:latin typeface="+mn-lt"/>
                <a:ea typeface="+mn-ea"/>
                <a:cs typeface="+mn-cs"/>
                <a:hlinkClick r:id="rId6"/>
              </a:rPr>
              <a:t>stats</a:t>
            </a:r>
            <a:r>
              <a:rPr lang="nl-NL" sz="1200" kern="1200" dirty="0" smtClean="0">
                <a:solidFill>
                  <a:schemeClr val="tx1"/>
                </a:solidFill>
                <a:effectLst/>
                <a:latin typeface="+mn-lt"/>
                <a:ea typeface="+mn-ea"/>
                <a:cs typeface="+mn-cs"/>
                <a:hlinkClick r:id="rId6"/>
              </a:rPr>
              <a:t>, </a:t>
            </a:r>
            <a:r>
              <a:rPr lang="nl-NL" sz="1200" kern="1200" dirty="0" err="1" smtClean="0">
                <a:solidFill>
                  <a:schemeClr val="tx1"/>
                </a:solidFill>
                <a:effectLst/>
                <a:latin typeface="+mn-lt"/>
                <a:ea typeface="+mn-ea"/>
                <a:cs typeface="+mn-cs"/>
                <a:hlinkClick r:id="rId6"/>
              </a:rPr>
              <a:t>stats</a:t>
            </a:r>
            <a:r>
              <a:rPr lang="nl-NL" sz="1200" kern="1200" dirty="0" smtClean="0">
                <a:solidFill>
                  <a:schemeClr val="tx1"/>
                </a:solidFill>
                <a:effectLst/>
                <a:latin typeface="+mn-lt"/>
                <a:ea typeface="+mn-ea"/>
                <a:cs typeface="+mn-cs"/>
              </a:rPr>
              <a:t> – link naar </a:t>
            </a:r>
            <a:r>
              <a:rPr lang="nl-NL" sz="1200" kern="1200" dirty="0" err="1" smtClean="0">
                <a:solidFill>
                  <a:schemeClr val="tx1"/>
                </a:solidFill>
                <a:effectLst/>
                <a:latin typeface="+mn-lt"/>
                <a:ea typeface="+mn-ea"/>
                <a:cs typeface="+mn-cs"/>
              </a:rPr>
              <a:t>worldlife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expectancy</a:t>
            </a:r>
            <a:r>
              <a:rPr lang="nl-NL" sz="1200" kern="1200" dirty="0" smtClean="0">
                <a:solidFill>
                  <a:schemeClr val="tx1"/>
                </a:solidFill>
                <a:effectLst/>
                <a:latin typeface="+mn-lt"/>
                <a:ea typeface="+mn-ea"/>
                <a:cs typeface="+mn-cs"/>
              </a:rPr>
              <a:t> – website). Wat dan weer een pleidooi is voor de zelfrijdende auto. Die hoeft niet perfect te zijn, alleen maar beter, en dat lijkt niet zo ingewikkeld.</a:t>
            </a:r>
          </a:p>
          <a:p>
            <a:r>
              <a:rPr lang="nl-NL" sz="1200" kern="1200" dirty="0" smtClean="0">
                <a:solidFill>
                  <a:schemeClr val="tx1"/>
                </a:solidFill>
                <a:effectLst/>
                <a:latin typeface="+mn-lt"/>
                <a:ea typeface="+mn-ea"/>
                <a:cs typeface="+mn-cs"/>
              </a:rPr>
              <a:t>Natuurlijk er zijn ook performance indicatoren waarmee het minder gaat, denk maar aan het klimaat. Maar waarom zou je eigenlijk geen techniek gebruik om dat op te </a:t>
            </a:r>
            <a:r>
              <a:rPr lang="nl-NL" sz="1200" kern="1200" dirty="0" smtClean="0">
                <a:solidFill>
                  <a:schemeClr val="tx1"/>
                </a:solidFill>
                <a:effectLst/>
                <a:latin typeface="+mn-lt"/>
                <a:ea typeface="+mn-ea"/>
                <a:cs typeface="+mn-cs"/>
                <a:hlinkClick r:id="rId7"/>
              </a:rPr>
              <a:t>lossen</a:t>
            </a:r>
            <a:r>
              <a:rPr lang="nl-NL" sz="1200" kern="1200" dirty="0" smtClean="0">
                <a:solidFill>
                  <a:schemeClr val="tx1"/>
                </a:solidFill>
                <a:effectLst/>
                <a:latin typeface="+mn-lt"/>
                <a:ea typeface="+mn-ea"/>
                <a:cs typeface="+mn-cs"/>
              </a:rPr>
              <a:t> (link naar artikel in </a:t>
            </a:r>
            <a:r>
              <a:rPr lang="nl-NL" sz="1200" kern="1200" dirty="0" err="1" smtClean="0">
                <a:solidFill>
                  <a:schemeClr val="tx1"/>
                </a:solidFill>
                <a:effectLst/>
                <a:latin typeface="+mn-lt"/>
                <a:ea typeface="+mn-ea"/>
                <a:cs typeface="+mn-cs"/>
              </a:rPr>
              <a:t>Guardian</a:t>
            </a:r>
            <a:r>
              <a:rPr lang="nl-NL" sz="1200" kern="1200" dirty="0" smtClean="0">
                <a:solidFill>
                  <a:schemeClr val="tx1"/>
                </a:solidFill>
                <a:effectLst/>
                <a:latin typeface="+mn-lt"/>
                <a:ea typeface="+mn-ea"/>
                <a:cs typeface="+mn-cs"/>
              </a:rPr>
              <a:t>)? Een regendans, maar dan een moderne.</a:t>
            </a:r>
          </a:p>
          <a:p>
            <a:r>
              <a:rPr lang="nl-NL" sz="1200" kern="1200" dirty="0" smtClean="0">
                <a:solidFill>
                  <a:schemeClr val="tx1"/>
                </a:solidFill>
                <a:effectLst/>
                <a:latin typeface="+mn-lt"/>
                <a:ea typeface="+mn-ea"/>
                <a:cs typeface="+mn-cs"/>
              </a:rPr>
              <a:t>Waar wij voor moeten zorgen, met zijn allen, is dat het goed BLIJFT gaan. In onze wereld vol technologie, waarin verandering supersnel gaat,  is dat belangrijker dan ooit. Dat betekent dat we goed moet nadenken over technologie. Niet alles wat kan, hoeven we ook te doen! Hoe willen we ons verhouden tot technologie? Welke ethiek geven we mee? Hoe zorgen we dat menselijke waarden centraal staan. En, dus én vooral, hoe zorgen we dat de indicatoren de goede kant op blijven bewegen? Daar moeten we over nadenken, met zijn allen, en daarom is </a:t>
            </a:r>
            <a:r>
              <a:rPr lang="nl-NL" sz="1200" kern="1200" dirty="0" err="1" smtClean="0">
                <a:solidFill>
                  <a:schemeClr val="tx1"/>
                </a:solidFill>
                <a:effectLst/>
                <a:latin typeface="+mn-lt"/>
                <a:ea typeface="+mn-ea"/>
                <a:cs typeface="+mn-cs"/>
              </a:rPr>
              <a:t>technofilosofie</a:t>
            </a:r>
            <a:r>
              <a:rPr lang="nl-NL" sz="1200" kern="1200" dirty="0" smtClean="0">
                <a:solidFill>
                  <a:schemeClr val="tx1"/>
                </a:solidFill>
                <a:effectLst/>
                <a:latin typeface="+mn-lt"/>
                <a:ea typeface="+mn-ea"/>
                <a:cs typeface="+mn-cs"/>
              </a:rPr>
              <a:t> zo belangrijk.</a:t>
            </a:r>
          </a:p>
          <a:p>
            <a:r>
              <a:rPr lang="nl-NL" sz="1200" kern="1200" dirty="0" smtClean="0">
                <a:solidFill>
                  <a:schemeClr val="tx1"/>
                </a:solidFill>
                <a:effectLst/>
                <a:latin typeface="+mn-lt"/>
                <a:ea typeface="+mn-ea"/>
                <a:cs typeface="+mn-cs"/>
              </a:rPr>
              <a:t>Om te beginnen is er toeval gecombineerd met menselijke domheid. Die zou er wel eens voor kunnen zorgen, dat al het optimisme hierboven nergens op slaat. Simpel voorbeeld, dankzij nucleaire wapentechnologie zijn landen bang voor Wederzijdse Totale Vernietiging en dus zijn er veel minder oorlogen, en veel minder doden. Dat klinkt heel goed, en we kunnen ons zelf op de borst kloppen. En dan gooit iemand de bom.</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a:t>
            </a:fld>
            <a:endParaRPr lang="nl-NL"/>
          </a:p>
        </p:txBody>
      </p:sp>
    </p:spTree>
    <p:extLst>
      <p:ext uri="{BB962C8B-B14F-4D97-AF65-F5344CB8AC3E}">
        <p14:creationId xmlns:p14="http://schemas.microsoft.com/office/powerpoint/2010/main" val="134406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Jaspers</a:t>
            </a:r>
            <a:r>
              <a:rPr lang="nl-NL" baseline="0" dirty="0" smtClean="0"/>
              <a:t> 1883 – 1969. Eén van de eersten die nadenkt over technologie &amp; filosofie. Mensen geven vorm aan de wereld door dingen te maken. Technologie is neutraal, maar wordt vaak slecht omdat mensen technologie als doel zien, en niet als middel. INSTRUMENTALISME</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12</a:t>
            </a:fld>
            <a:endParaRPr lang="nl-NL"/>
          </a:p>
        </p:txBody>
      </p:sp>
    </p:spTree>
    <p:extLst>
      <p:ext uri="{BB962C8B-B14F-4D97-AF65-F5344CB8AC3E}">
        <p14:creationId xmlns:p14="http://schemas.microsoft.com/office/powerpoint/2010/main" val="100487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Heidegger. Technologie is niet neutraal, want technologie bepaalt hoe we naar de werkelijkheid kijken. Daarbij</a:t>
            </a:r>
            <a:r>
              <a:rPr lang="nl-NL" baseline="0" dirty="0" smtClean="0"/>
              <a:t> verdwijnt technologie. Voorbeeld Hamer en Spijker. De term HR. Technologie bepaalt het wereldbeeld van de mens, dus is deterministisch.</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13</a:t>
            </a:fld>
            <a:endParaRPr lang="nl-NL"/>
          </a:p>
        </p:txBody>
      </p:sp>
    </p:spTree>
    <p:extLst>
      <p:ext uri="{BB962C8B-B14F-4D97-AF65-F5344CB8AC3E}">
        <p14:creationId xmlns:p14="http://schemas.microsoft.com/office/powerpoint/2010/main" val="81775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Don </a:t>
            </a:r>
            <a:r>
              <a:rPr lang="nl-NL" dirty="0" err="1" smtClean="0"/>
              <a:t>Idhe</a:t>
            </a:r>
            <a:r>
              <a:rPr lang="nl-NL" dirty="0" smtClean="0"/>
              <a:t> (foto) en Peter Paul Verbeek komen met</a:t>
            </a:r>
            <a:r>
              <a:rPr lang="nl-NL" baseline="0" dirty="0" smtClean="0"/>
              <a:t> de </a:t>
            </a:r>
            <a:r>
              <a:rPr lang="nl-NL" baseline="0" dirty="0" err="1" smtClean="0"/>
              <a:t>M</a:t>
            </a:r>
            <a:r>
              <a:rPr lang="nl-NL" dirty="0" err="1" smtClean="0"/>
              <a:t>ediation</a:t>
            </a:r>
            <a:r>
              <a:rPr lang="nl-NL" dirty="0" smtClean="0"/>
              <a:t> </a:t>
            </a:r>
            <a:r>
              <a:rPr lang="nl-NL" dirty="0" err="1" smtClean="0"/>
              <a:t>Theory</a:t>
            </a:r>
            <a:r>
              <a:rPr lang="nl-NL" dirty="0" smtClean="0"/>
              <a:t>. Mensen</a:t>
            </a:r>
            <a:r>
              <a:rPr lang="nl-NL" baseline="0" dirty="0" smtClean="0"/>
              <a:t> worden bepaald door een wereld vol technologie en tegelijkertijd bepalen mensen weer hoe die wereld er uit ziet met nieuwe technologie. De centrale vraag is dus HOE verschillende </a:t>
            </a:r>
            <a:r>
              <a:rPr lang="nl-NL" baseline="0" dirty="0" err="1" smtClean="0"/>
              <a:t>technologiën</a:t>
            </a:r>
            <a:r>
              <a:rPr lang="nl-NL" baseline="0" dirty="0" smtClean="0"/>
              <a:t> de interactie tussen mens en object vormgeven. Allerlei manieren (inlijving, hermeneutisch – uitleggen). Steeds nieuwe, bijvoorbeeld </a:t>
            </a:r>
            <a:r>
              <a:rPr lang="nl-NL" baseline="0" dirty="0" err="1" smtClean="0"/>
              <a:t>Augmented</a:t>
            </a:r>
            <a:r>
              <a:rPr lang="nl-NL" baseline="0" dirty="0" smtClean="0"/>
              <a:t> </a:t>
            </a:r>
            <a:r>
              <a:rPr lang="nl-NL" baseline="0" dirty="0" err="1" smtClean="0"/>
              <a:t>Reality</a:t>
            </a:r>
            <a:r>
              <a:rPr lang="nl-NL" baseline="0" dirty="0" smtClean="0"/>
              <a:t>. Dat heeft weer invloed op moraal en ethiek</a:t>
            </a:r>
            <a:r>
              <a:rPr lang="nl-NL"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14</a:t>
            </a:fld>
            <a:endParaRPr lang="nl-NL"/>
          </a:p>
        </p:txBody>
      </p:sp>
    </p:spTree>
    <p:extLst>
      <p:ext uri="{BB962C8B-B14F-4D97-AF65-F5344CB8AC3E}">
        <p14:creationId xmlns:p14="http://schemas.microsoft.com/office/powerpoint/2010/main" val="1516583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Dus,</a:t>
            </a:r>
            <a:r>
              <a:rPr lang="nl-NL" baseline="0" dirty="0" smtClean="0"/>
              <a:t> we zijn technologische wezens, en technologie en mensen beïnvloeden elkaar, vandaar deze uitspraak. Maar met welke toegepaste ethiek moeten we dan naar die verhouding kijken.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15</a:t>
            </a:fld>
            <a:endParaRPr lang="nl-NL"/>
          </a:p>
        </p:txBody>
      </p:sp>
    </p:spTree>
    <p:extLst>
      <p:ext uri="{BB962C8B-B14F-4D97-AF65-F5344CB8AC3E}">
        <p14:creationId xmlns:p14="http://schemas.microsoft.com/office/powerpoint/2010/main" val="638977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smtClean="0"/>
              <a:t>The Utilitarian Approach</a:t>
            </a:r>
            <a:r>
              <a:rPr lang="en-US" dirty="0" smtClean="0"/>
              <a:t/>
            </a:r>
            <a:br>
              <a:rPr lang="en-US" dirty="0" smtClean="0"/>
            </a:br>
            <a:r>
              <a:rPr lang="en-US" dirty="0" smtClean="0"/>
              <a:t>Utilitarianism was conceived in the 19th century by Jeremy Bentham and John Stuart Mill to help legislators determine which laws were morally best. Both Bentham and Mill suggested that ethical actions are those that provide the greatest balance of good over evil.</a:t>
            </a:r>
          </a:p>
          <a:p>
            <a:r>
              <a:rPr lang="en-US" dirty="0" smtClean="0"/>
              <a:t>To analyze an issue using the utilitarian approach, we first identify the various courses of action available to us. Second, we ask who will be affected by each action and what benefits or harms will be derived from each. And third, we choose the action that will produce the greatest benefits and the least harm. The ethical action is the one that provides the greatest good for the greatest number.</a:t>
            </a:r>
          </a:p>
          <a:p>
            <a:r>
              <a:rPr lang="en-US" b="1" dirty="0" smtClean="0"/>
              <a:t>The Rights Approach</a:t>
            </a:r>
            <a:r>
              <a:rPr lang="en-US" dirty="0" smtClean="0"/>
              <a:t/>
            </a:r>
            <a:br>
              <a:rPr lang="en-US" dirty="0" smtClean="0"/>
            </a:br>
            <a:r>
              <a:rPr lang="en-US" dirty="0" smtClean="0"/>
              <a:t>The second important approach to ethics has its roots in the philosophy of the 18th-century thinker Immanuel Kant and others like him, who focused on the individual's right to choose for herself or himself. According to these philosophers, what makes human beings different from mere things is that people have dignity based on their ability to choose freely what they will do with their lives, and they have a fundamental moral right to have these choices respected. People are not objects to be manipulated; it is a violation of human dignity to use people in ways they do not freely choose.</a:t>
            </a:r>
          </a:p>
          <a:p>
            <a:r>
              <a:rPr lang="en-US" dirty="0" smtClean="0"/>
              <a:t>Of course, many different, but related, rights exist besides this basic one. These other rights (an incomplete list below) can be thought of as different aspects of the basic right to be treated as we choose.</a:t>
            </a:r>
          </a:p>
          <a:p>
            <a:r>
              <a:rPr lang="en-US" dirty="0" smtClean="0"/>
              <a:t>The right to the truth: We have a right to be told the truth and to be informed about matters that significantly affect our choices.</a:t>
            </a:r>
          </a:p>
          <a:p>
            <a:r>
              <a:rPr lang="en-US" dirty="0" smtClean="0"/>
              <a:t>The right of privacy: We have the right to do, believe, and say whatever we choose in our personal lives so long as we do not violate the rights of others.</a:t>
            </a:r>
          </a:p>
          <a:p>
            <a:r>
              <a:rPr lang="en-US" dirty="0" smtClean="0"/>
              <a:t>The right not to be injured: We have the right not to be harmed or injured unless we freely and knowingly do something to deserve punishment or we freely and knowingly choose to risk such injuries.</a:t>
            </a:r>
          </a:p>
          <a:p>
            <a:r>
              <a:rPr lang="en-US" dirty="0" smtClean="0"/>
              <a:t>The right to what is agreed: We have a right to what has been promised by those with whom we have freely entered into a contract or agreement.</a:t>
            </a:r>
          </a:p>
          <a:p>
            <a:r>
              <a:rPr lang="en-US" dirty="0" smtClean="0"/>
              <a:t>In deciding whether an action is moral or immoral using this second approach, then, we must ask, Does the action respect the moral rights of everyone? Actions are wrong to the extent that they violate the rights of individuals; the more serious the violation, the more wrongful the action.</a:t>
            </a:r>
          </a:p>
          <a:p>
            <a:r>
              <a:rPr lang="en-US" b="1" dirty="0" smtClean="0"/>
              <a:t>The Fairness or Justice Approach</a:t>
            </a:r>
            <a:r>
              <a:rPr lang="en-US" dirty="0" smtClean="0"/>
              <a:t/>
            </a:r>
            <a:br>
              <a:rPr lang="en-US" dirty="0" smtClean="0"/>
            </a:br>
            <a:r>
              <a:rPr lang="en-US" dirty="0" smtClean="0"/>
              <a:t>The fairness or justice approach to ethics has its roots in the teachings of the ancient Greek philosopher Aristotle, who said that "equals should be treated equally and </a:t>
            </a:r>
            <a:r>
              <a:rPr lang="en-US" dirty="0" err="1" smtClean="0"/>
              <a:t>unequals</a:t>
            </a:r>
            <a:r>
              <a:rPr lang="en-US" dirty="0" smtClean="0"/>
              <a:t> unequally." The basic moral question in this approach is: How fair is an action? Does it treat everyone in the same way, or does it show favoritism and discrimination?</a:t>
            </a:r>
          </a:p>
          <a:p>
            <a:r>
              <a:rPr lang="en-US" dirty="0" smtClean="0"/>
              <a:t>Favoritism gives benefits to some people without a justifiable reason for singling them out; discrimination imposes burdens on people who are no different from those on whom burdens are not imposed. Both favoritism and discrimination are unjust and wrong.</a:t>
            </a:r>
          </a:p>
          <a:p>
            <a:r>
              <a:rPr lang="en-US" b="1" dirty="0" smtClean="0"/>
              <a:t>The Common-Good Approach</a:t>
            </a:r>
            <a:r>
              <a:rPr lang="en-US" dirty="0" smtClean="0"/>
              <a:t/>
            </a:r>
            <a:br>
              <a:rPr lang="en-US" dirty="0" smtClean="0"/>
            </a:br>
            <a:r>
              <a:rPr lang="en-US" dirty="0" smtClean="0"/>
              <a:t>This approach to ethics assumes a society comprising individuals whose own good is inextricably linked to the good of the community. Community members are bound by the pursuit of common values and goals.</a:t>
            </a:r>
          </a:p>
          <a:p>
            <a:r>
              <a:rPr lang="en-US" dirty="0" smtClean="0"/>
              <a:t>The common good is a notion that originated more than 2,000 years ago in the writings of Plato, Aristotle, and Cicero. More recently, contemporary ethicist John Rawls defined the common good as "certain general conditions that are...equally to everyone's advantage."</a:t>
            </a:r>
          </a:p>
          <a:p>
            <a:r>
              <a:rPr lang="en-US" dirty="0" smtClean="0"/>
              <a:t>In this approach, we focus on ensuring that the social policies, social systems, institutions, and environments on which we depend are beneficial to all. Examples of goods common to all include affordable health care, effective public safety, peace among nations, a just legal system, and an unpolluted environment.</a:t>
            </a:r>
          </a:p>
          <a:p>
            <a:r>
              <a:rPr lang="en-US" dirty="0" smtClean="0"/>
              <a:t>Appeals to the common good urge us to view ourselves as members of the same community, reflecting on broad questions concerning the kind of society we want to become and how we are to achieve that society. While respecting and valuing the freedom of individuals to pursue their own goals, the common-good approach challenges us also to recognize and further those goals we share in common.</a:t>
            </a:r>
          </a:p>
          <a:p>
            <a:r>
              <a:rPr lang="en-US" b="1" dirty="0" smtClean="0"/>
              <a:t>The Virtue Approach</a:t>
            </a:r>
            <a:r>
              <a:rPr lang="en-US" dirty="0" smtClean="0"/>
              <a:t/>
            </a:r>
            <a:br>
              <a:rPr lang="en-US" dirty="0" smtClean="0"/>
            </a:br>
            <a:r>
              <a:rPr lang="en-US" dirty="0" smtClean="0"/>
              <a:t>The virtue approach to ethics assumes that there are certain ideals toward which we should strive, which provide for the full development of our humanity. These ideals are discovered through thoughtful reflection on what kind of people we have the potential to become.</a:t>
            </a:r>
          </a:p>
          <a:p>
            <a:r>
              <a:rPr lang="en-US" dirty="0" smtClean="0"/>
              <a:t>Virtues are attitudes or character traits that enable us to be and to act in ways that develop our highest potential. They enable us to pursue the ideals we have adopted. Honesty, courage, compassion, generosity, fidelity, integrity, fairness, self-control, and prudence are all examples of virtues.</a:t>
            </a:r>
          </a:p>
          <a:p>
            <a:r>
              <a:rPr lang="en-US" dirty="0" smtClean="0"/>
              <a:t>Virtues are like habits; that is, once acquired, they become characteristic of a person. Moreover, a person who has developed virtues will be naturally disposed to act in ways consistent with moral principles. The virtuous person is the ethical person.</a:t>
            </a:r>
          </a:p>
          <a:p>
            <a:r>
              <a:rPr lang="en-US" dirty="0" smtClean="0"/>
              <a:t>In dealing with an ethical problem using the virtue approach, we might ask, What kind of person should I be? What will promote the development of character within myself and my community?</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16</a:t>
            </a:fld>
            <a:endParaRPr lang="nl-NL"/>
          </a:p>
        </p:txBody>
      </p:sp>
    </p:spTree>
    <p:extLst>
      <p:ext uri="{BB962C8B-B14F-4D97-AF65-F5344CB8AC3E}">
        <p14:creationId xmlns:p14="http://schemas.microsoft.com/office/powerpoint/2010/main" val="4290387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Kevin Kelly</a:t>
            </a:r>
            <a:r>
              <a:rPr lang="nl-NL" baseline="0" dirty="0" smtClean="0"/>
              <a:t> schreef het boek, </a:t>
            </a:r>
            <a:r>
              <a:rPr lang="nl-NL" baseline="0" dirty="0" err="1" smtClean="0"/>
              <a:t>Inevitable</a:t>
            </a:r>
            <a:r>
              <a:rPr lang="nl-NL" baseline="0" dirty="0" smtClean="0"/>
              <a:t>. Extra interessant want volgens hem is techniek onvermijdelijk, omdat wij technologische wezens zijn, en dat betekent inderdaad dat de vraag of technologie komt niet relevant is, maar de vraag HOE/WELKE juist heel relevant.</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17</a:t>
            </a:fld>
            <a:endParaRPr lang="nl-NL"/>
          </a:p>
        </p:txBody>
      </p:sp>
    </p:spTree>
    <p:extLst>
      <p:ext uri="{BB962C8B-B14F-4D97-AF65-F5344CB8AC3E}">
        <p14:creationId xmlns:p14="http://schemas.microsoft.com/office/powerpoint/2010/main" val="2466363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dit document: https://www.scu.edu/ethics-in-technology-practice/ethical-toolkit/ staat een</a:t>
            </a:r>
            <a:r>
              <a:rPr lang="nl-NL" baseline="0" dirty="0" smtClean="0"/>
              <a:t> praktisch toepasbare </a:t>
            </a:r>
            <a:r>
              <a:rPr lang="nl-NL" baseline="0" dirty="0" err="1" smtClean="0"/>
              <a:t>ethical</a:t>
            </a:r>
            <a:r>
              <a:rPr lang="nl-NL" baseline="0" dirty="0" smtClean="0"/>
              <a:t> </a:t>
            </a:r>
            <a:r>
              <a:rPr lang="nl-NL" baseline="0" dirty="0" err="1" smtClean="0"/>
              <a:t>toolkit</a:t>
            </a:r>
            <a:r>
              <a:rPr lang="nl-NL" baseline="0" dirty="0" smtClean="0"/>
              <a:t> uitgelegd / toegelicht</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18</a:t>
            </a:fld>
            <a:endParaRPr lang="nl-NL"/>
          </a:p>
        </p:txBody>
      </p:sp>
    </p:spTree>
    <p:extLst>
      <p:ext uri="{BB962C8B-B14F-4D97-AF65-F5344CB8AC3E}">
        <p14:creationId xmlns:p14="http://schemas.microsoft.com/office/powerpoint/2010/main" val="205972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Maar als</a:t>
            </a:r>
            <a:r>
              <a:rPr lang="nl-NL" baseline="0" dirty="0" smtClean="0"/>
              <a:t> je de ethiek voor elkaar hebt, komt er nog meer bij kijken. Bijvoorbeeld </a:t>
            </a:r>
            <a:r>
              <a:rPr lang="nl-NL" baseline="0" dirty="0" err="1" smtClean="0"/>
              <a:t>solutionism</a:t>
            </a:r>
            <a:r>
              <a:rPr lang="nl-NL" baseline="0" dirty="0" smtClean="0"/>
              <a:t>:</a:t>
            </a:r>
          </a:p>
          <a:p>
            <a:endParaRPr lang="nl-NL" baseline="0" dirty="0" smtClean="0"/>
          </a:p>
          <a:p>
            <a:r>
              <a:rPr lang="nl-NL" sz="1200" i="1" kern="1200" dirty="0" err="1" smtClean="0">
                <a:solidFill>
                  <a:schemeClr val="tx1"/>
                </a:solidFill>
                <a:effectLst/>
                <a:latin typeface="+mn-lt"/>
                <a:ea typeface="+mn-ea"/>
                <a:cs typeface="+mn-cs"/>
              </a:rPr>
              <a:t>Solutionism</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De Wit – Russische techniek – filosoof (en held) </a:t>
            </a:r>
            <a:r>
              <a:rPr lang="nl-NL" sz="1200" kern="1200" dirty="0" err="1" smtClean="0">
                <a:solidFill>
                  <a:schemeClr val="tx1"/>
                </a:solidFill>
                <a:effectLst/>
                <a:latin typeface="+mn-lt"/>
                <a:ea typeface="+mn-ea"/>
                <a:cs typeface="+mn-cs"/>
              </a:rPr>
              <a:t>Evgeny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Morozov</a:t>
            </a:r>
            <a:r>
              <a:rPr lang="nl-NL" sz="1200" kern="1200" dirty="0" smtClean="0">
                <a:solidFill>
                  <a:schemeClr val="tx1"/>
                </a:solidFill>
                <a:effectLst/>
                <a:latin typeface="+mn-lt"/>
                <a:ea typeface="+mn-ea"/>
                <a:cs typeface="+mn-cs"/>
              </a:rPr>
              <a:t> schreef een vreemd boek: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Save </a:t>
            </a:r>
            <a:r>
              <a:rPr lang="nl-NL" sz="1200" kern="1200" dirty="0" err="1" smtClean="0">
                <a:solidFill>
                  <a:schemeClr val="tx1"/>
                </a:solidFill>
                <a:effectLst/>
                <a:latin typeface="+mn-lt"/>
                <a:ea typeface="+mn-ea"/>
                <a:cs typeface="+mn-cs"/>
              </a:rPr>
              <a:t>Everything</a:t>
            </a:r>
            <a:r>
              <a:rPr lang="nl-NL" sz="1200" kern="1200" dirty="0" smtClean="0">
                <a:solidFill>
                  <a:schemeClr val="tx1"/>
                </a:solidFill>
                <a:effectLst/>
                <a:latin typeface="+mn-lt"/>
                <a:ea typeface="+mn-ea"/>
                <a:cs typeface="+mn-cs"/>
              </a:rPr>
              <a:t> Click Here (</a:t>
            </a:r>
            <a:r>
              <a:rPr lang="nl-NL" sz="1200" kern="1200" dirty="0" smtClean="0">
                <a:solidFill>
                  <a:schemeClr val="tx1"/>
                </a:solidFill>
                <a:effectLst/>
                <a:latin typeface="+mn-lt"/>
                <a:ea typeface="+mn-ea"/>
                <a:cs typeface="+mn-cs"/>
                <a:hlinkClick r:id="rId3"/>
              </a:rPr>
              <a:t>link – boek</a:t>
            </a:r>
            <a:r>
              <a:rPr lang="nl-NL" sz="1200" kern="1200" dirty="0" smtClean="0">
                <a:solidFill>
                  <a:schemeClr val="tx1"/>
                </a:solidFill>
                <a:effectLst/>
                <a:latin typeface="+mn-lt"/>
                <a:ea typeface="+mn-ea"/>
                <a:cs typeface="+mn-cs"/>
              </a:rPr>
              <a:t>). Het boek is een vreemde combinatie van ingewikkeld te lezen passages (voor Wit-Rus is zijn Engels verrekte Hogeschool), trollen van anderen, ongezouten, soms kinderachtige grappen en briljante ideeën. </a:t>
            </a:r>
            <a:r>
              <a:rPr lang="nl-NL" sz="1200" kern="1200" dirty="0" err="1" smtClean="0">
                <a:solidFill>
                  <a:schemeClr val="tx1"/>
                </a:solidFill>
                <a:effectLst/>
                <a:latin typeface="+mn-lt"/>
                <a:ea typeface="+mn-ea"/>
                <a:cs typeface="+mn-cs"/>
              </a:rPr>
              <a:t>Evgeny</a:t>
            </a:r>
            <a:r>
              <a:rPr lang="nl-NL" sz="1200" kern="1200" dirty="0" smtClean="0">
                <a:solidFill>
                  <a:schemeClr val="tx1"/>
                </a:solidFill>
                <a:effectLst/>
                <a:latin typeface="+mn-lt"/>
                <a:ea typeface="+mn-ea"/>
                <a:cs typeface="+mn-cs"/>
              </a:rPr>
              <a:t> legt bijvoorbeeld uit dat ‘het internet’ niet bestaat. Er is geen sprake van één netwerktechnologie met een eenduidige logica en waarden, er zijn heel veel verschillende genetwerkte technologieën, allemaal met hun eigen waardes, valkuilen en uitdagingen. Praten over ‘het internet’, slaat dan ook nergens op. Doe je het wel, dan ben je een ‘internet – </a:t>
            </a:r>
            <a:r>
              <a:rPr lang="nl-NL" sz="1200" kern="1200" dirty="0" err="1" smtClean="0">
                <a:solidFill>
                  <a:schemeClr val="tx1"/>
                </a:solidFill>
                <a:effectLst/>
                <a:latin typeface="+mn-lt"/>
                <a:ea typeface="+mn-ea"/>
                <a:cs typeface="+mn-cs"/>
              </a:rPr>
              <a:t>centrist</a:t>
            </a:r>
            <a:r>
              <a:rPr lang="nl-NL" sz="1200" kern="1200" dirty="0" smtClean="0">
                <a:solidFill>
                  <a:schemeClr val="tx1"/>
                </a:solidFill>
                <a:effectLst/>
                <a:latin typeface="+mn-lt"/>
                <a:ea typeface="+mn-ea"/>
                <a:cs typeface="+mn-cs"/>
              </a:rPr>
              <a:t>.’ En dat is niet best. Als je denkt dat de problemen van ons politiek en cultureel leven opgelost kunnen worden met technologie, dan ben je een </a:t>
            </a:r>
            <a:r>
              <a:rPr lang="nl-NL" sz="1200" kern="1200" dirty="0" err="1" smtClean="0">
                <a:solidFill>
                  <a:schemeClr val="tx1"/>
                </a:solidFill>
                <a:effectLst/>
                <a:latin typeface="+mn-lt"/>
                <a:ea typeface="+mn-ea"/>
                <a:cs typeface="+mn-cs"/>
              </a:rPr>
              <a:t>solutionist</a:t>
            </a:r>
            <a:r>
              <a:rPr lang="nl-NL" sz="1200"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hlinkClick r:id="rId4"/>
              </a:rPr>
              <a:t>link</a:t>
            </a:r>
            <a:r>
              <a:rPr lang="nl-NL" sz="1200" kern="1200" dirty="0" smtClean="0">
                <a:solidFill>
                  <a:schemeClr val="tx1"/>
                </a:solidFill>
                <a:effectLst/>
                <a:latin typeface="+mn-lt"/>
                <a:ea typeface="+mn-ea"/>
                <a:cs typeface="+mn-cs"/>
              </a:rPr>
              <a:t> naar interview op public </a:t>
            </a:r>
            <a:r>
              <a:rPr lang="nl-NL" sz="1200" kern="1200" dirty="0" err="1" smtClean="0">
                <a:solidFill>
                  <a:schemeClr val="tx1"/>
                </a:solidFill>
                <a:effectLst/>
                <a:latin typeface="+mn-lt"/>
                <a:ea typeface="+mn-ea"/>
                <a:cs typeface="+mn-cs"/>
              </a:rPr>
              <a:t>books</a:t>
            </a:r>
            <a:r>
              <a:rPr lang="nl-NL" sz="1200" kern="1200" dirty="0" smtClean="0">
                <a:solidFill>
                  <a:schemeClr val="tx1"/>
                </a:solidFill>
                <a:effectLst/>
                <a:latin typeface="+mn-lt"/>
                <a:ea typeface="+mn-ea"/>
                <a:cs typeface="+mn-cs"/>
              </a:rPr>
              <a:t>). Ook niet best. </a:t>
            </a:r>
            <a:r>
              <a:rPr lang="nl-NL" sz="1200" kern="1200" dirty="0" err="1" smtClean="0">
                <a:solidFill>
                  <a:schemeClr val="tx1"/>
                </a:solidFill>
                <a:effectLst/>
                <a:latin typeface="+mn-lt"/>
                <a:ea typeface="+mn-ea"/>
                <a:cs typeface="+mn-cs"/>
              </a:rPr>
              <a:t>Morozov</a:t>
            </a:r>
            <a:r>
              <a:rPr lang="nl-NL" sz="1200" kern="1200" dirty="0" smtClean="0">
                <a:solidFill>
                  <a:schemeClr val="tx1"/>
                </a:solidFill>
                <a:effectLst/>
                <a:latin typeface="+mn-lt"/>
                <a:ea typeface="+mn-ea"/>
                <a:cs typeface="+mn-cs"/>
              </a:rPr>
              <a:t> toont aan dat de moderne technologie ervoor zorgt dat we problemen versimpelen en ze dan oplossen. Drie voorbeelden hieronder:</a:t>
            </a:r>
          </a:p>
          <a:p>
            <a:r>
              <a:rPr lang="nl-NL" sz="1200" kern="1200" dirty="0" smtClean="0">
                <a:solidFill>
                  <a:schemeClr val="tx1"/>
                </a:solidFill>
                <a:effectLst/>
                <a:latin typeface="+mn-lt"/>
                <a:ea typeface="+mn-ea"/>
                <a:cs typeface="+mn-cs"/>
              </a:rPr>
              <a:t>Je bent te dik. Dan koop je toch gewoon een stappenteller en een </a:t>
            </a:r>
            <a:r>
              <a:rPr lang="nl-NL" sz="1200" kern="1200" dirty="0" err="1" smtClean="0">
                <a:solidFill>
                  <a:schemeClr val="tx1"/>
                </a:solidFill>
                <a:effectLst/>
                <a:latin typeface="+mn-lt"/>
                <a:ea typeface="+mn-ea"/>
                <a:cs typeface="+mn-cs"/>
              </a:rPr>
              <a:t>caloriemeter</a:t>
            </a:r>
            <a:r>
              <a:rPr lang="nl-NL" sz="1200" kern="1200" dirty="0" smtClean="0">
                <a:solidFill>
                  <a:schemeClr val="tx1"/>
                </a:solidFill>
                <a:effectLst/>
                <a:latin typeface="+mn-lt"/>
                <a:ea typeface="+mn-ea"/>
                <a:cs typeface="+mn-cs"/>
              </a:rPr>
              <a:t>. Meer lopen, minder eten en </a:t>
            </a:r>
            <a:r>
              <a:rPr lang="nl-NL" sz="1200" kern="1200" dirty="0" err="1" smtClean="0">
                <a:solidFill>
                  <a:schemeClr val="tx1"/>
                </a:solidFill>
                <a:effectLst/>
                <a:latin typeface="+mn-lt"/>
                <a:ea typeface="+mn-ea"/>
                <a:cs typeface="+mn-cs"/>
              </a:rPr>
              <a:t>voila</a:t>
            </a:r>
            <a:r>
              <a:rPr lang="nl-NL" sz="1200" kern="1200" dirty="0" smtClean="0">
                <a:solidFill>
                  <a:schemeClr val="tx1"/>
                </a:solidFill>
                <a:effectLst/>
                <a:latin typeface="+mn-lt"/>
                <a:ea typeface="+mn-ea"/>
                <a:cs typeface="+mn-cs"/>
              </a:rPr>
              <a:t>. Maar dat gaat wel heel erg voorbij aan de complexe economische en sociale structuren die ten grondslag liggen aan obesitas. Arme mensen zijn niet alleen te dik, het is nu ook nog eens hun eigen schuld;</a:t>
            </a:r>
          </a:p>
          <a:p>
            <a:r>
              <a:rPr lang="nl-NL" sz="1200" kern="1200" dirty="0" smtClean="0">
                <a:solidFill>
                  <a:schemeClr val="tx1"/>
                </a:solidFill>
                <a:effectLst/>
                <a:latin typeface="+mn-lt"/>
                <a:ea typeface="+mn-ea"/>
                <a:cs typeface="+mn-cs"/>
              </a:rPr>
              <a:t>Je recyclet afval omdat het je punten oplevert voor je afvalgame. Je hebt geen idee meer wat of waarom je recyclet, laat staan dat je intrinsiek gemotiveerd bent;</a:t>
            </a:r>
          </a:p>
          <a:p>
            <a:r>
              <a:rPr lang="nl-NL" sz="1200" kern="1200" dirty="0" smtClean="0">
                <a:solidFill>
                  <a:schemeClr val="tx1"/>
                </a:solidFill>
                <a:effectLst/>
                <a:latin typeface="+mn-lt"/>
                <a:ea typeface="+mn-ea"/>
                <a:cs typeface="+mn-cs"/>
              </a:rPr>
              <a:t>Je implementeert Smart Parking. Het systeem werkt als volgt. Je parkeert op een parkeerplek, sensoren registreren dat automatisch en schrijven automatisch geld af van je creditcard. Super gemakkelijk….. of was hét juist hét idee om met betaalde het parkeren te ontmoedigen?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20</a:t>
            </a:fld>
            <a:endParaRPr lang="nl-NL"/>
          </a:p>
        </p:txBody>
      </p:sp>
    </p:spTree>
    <p:extLst>
      <p:ext uri="{BB962C8B-B14F-4D97-AF65-F5344CB8AC3E}">
        <p14:creationId xmlns:p14="http://schemas.microsoft.com/office/powerpoint/2010/main" val="121686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voorbeeld is Freeman! </a:t>
            </a:r>
            <a:r>
              <a:rPr lang="nl-NL" sz="1200" kern="1200" dirty="0" smtClean="0">
                <a:solidFill>
                  <a:schemeClr val="tx1"/>
                </a:solidFill>
                <a:effectLst/>
                <a:latin typeface="+mn-lt"/>
                <a:ea typeface="+mn-ea"/>
                <a:cs typeface="+mn-cs"/>
              </a:rPr>
              <a:t>Leidt technologie tot een betere wereld? Vroeger wilden we dingen, maar konden we ze niet. Nu kunnen we van alles, maar moeten we dat wel willen? En misschien een nog een veel belangrijkere vraag, weten we dan wat we willen? Echt? Een geweldig voorbeeld in deze is </a:t>
            </a:r>
            <a:r>
              <a:rPr lang="nl-NL" sz="1200" kern="1200" dirty="0" err="1" smtClean="0">
                <a:solidFill>
                  <a:schemeClr val="tx1"/>
                </a:solidFill>
                <a:effectLst/>
                <a:latin typeface="+mn-lt"/>
                <a:ea typeface="+mn-ea"/>
                <a:cs typeface="+mn-cs"/>
              </a:rPr>
              <a:t>FreeMan</a:t>
            </a:r>
            <a:r>
              <a:rPr lang="nl-NL" sz="1200" kern="1200" dirty="0" smtClean="0">
                <a:solidFill>
                  <a:schemeClr val="tx1"/>
                </a:solidFill>
                <a:effectLst/>
                <a:latin typeface="+mn-lt"/>
                <a:ea typeface="+mn-ea"/>
                <a:cs typeface="+mn-cs"/>
              </a:rPr>
              <a:t> van Koert van </a:t>
            </a:r>
            <a:r>
              <a:rPr lang="nl-NL" sz="1200" kern="1200" dirty="0" err="1" smtClean="0">
                <a:solidFill>
                  <a:schemeClr val="tx1"/>
                </a:solidFill>
                <a:effectLst/>
                <a:latin typeface="+mn-lt"/>
                <a:ea typeface="+mn-ea"/>
                <a:cs typeface="+mn-cs"/>
              </a:rPr>
              <a:t>Mensvoort</a:t>
            </a:r>
            <a:r>
              <a:rPr lang="nl-NL" sz="1200" kern="1200" dirty="0" smtClean="0">
                <a:solidFill>
                  <a:schemeClr val="tx1"/>
                </a:solidFill>
                <a:effectLst/>
                <a:latin typeface="+mn-lt"/>
                <a:ea typeface="+mn-ea"/>
                <a:cs typeface="+mn-cs"/>
              </a:rPr>
              <a:t>. In dit spel, speel je </a:t>
            </a:r>
            <a:r>
              <a:rPr lang="nl-NL" sz="1200" kern="1200" dirty="0" err="1" smtClean="0">
                <a:solidFill>
                  <a:schemeClr val="tx1"/>
                </a:solidFill>
                <a:effectLst/>
                <a:latin typeface="+mn-lt"/>
                <a:ea typeface="+mn-ea"/>
                <a:cs typeface="+mn-cs"/>
              </a:rPr>
              <a:t>PacMan</a:t>
            </a:r>
            <a:r>
              <a:rPr lang="nl-NL" sz="1200" kern="1200" dirty="0" smtClean="0">
                <a:solidFill>
                  <a:schemeClr val="tx1"/>
                </a:solidFill>
                <a:effectLst/>
                <a:latin typeface="+mn-lt"/>
                <a:ea typeface="+mn-ea"/>
                <a:cs typeface="+mn-cs"/>
              </a:rPr>
              <a:t>, maar dan in een ‘ideale’ wereld. Zonder doolhoven, met spookjes die opgesloten zitten en niet uit hun hokje kunnen, met onbeperkt blokjes eten, level naar level naar level.</a:t>
            </a:r>
          </a:p>
          <a:p>
            <a:r>
              <a:rPr lang="nl-NL" sz="1200" kern="1200" dirty="0" smtClean="0">
                <a:solidFill>
                  <a:schemeClr val="tx1"/>
                </a:solidFill>
                <a:effectLst/>
                <a:latin typeface="+mn-lt"/>
                <a:ea typeface="+mn-ea"/>
                <a:cs typeface="+mn-cs"/>
              </a:rPr>
              <a:t>Het is wat we nastreven. Onbeperkt vreten. Onbeperkte veiligheid. Onbeperkte mogelijkheden.</a:t>
            </a:r>
          </a:p>
          <a:p>
            <a:r>
              <a:rPr lang="nl-NL" sz="1200" kern="1200" dirty="0" smtClean="0">
                <a:solidFill>
                  <a:schemeClr val="tx1"/>
                </a:solidFill>
                <a:effectLst/>
                <a:latin typeface="+mn-lt"/>
                <a:ea typeface="+mn-ea"/>
                <a:cs typeface="+mn-cs"/>
              </a:rPr>
              <a:t>Onbeperkte saaiheid.</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21</a:t>
            </a:fld>
            <a:endParaRPr lang="nl-NL"/>
          </a:p>
        </p:txBody>
      </p:sp>
    </p:spTree>
    <p:extLst>
      <p:ext uri="{BB962C8B-B14F-4D97-AF65-F5344CB8AC3E}">
        <p14:creationId xmlns:p14="http://schemas.microsoft.com/office/powerpoint/2010/main" val="1855690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ander issue: </a:t>
            </a:r>
            <a:r>
              <a:rPr lang="nl-NL" sz="1200" i="1" kern="1200" dirty="0" smtClean="0">
                <a:solidFill>
                  <a:schemeClr val="tx1"/>
                </a:solidFill>
                <a:effectLst/>
                <a:latin typeface="+mn-lt"/>
                <a:ea typeface="+mn-ea"/>
                <a:cs typeface="+mn-cs"/>
              </a:rPr>
              <a:t>Technologie bijt vaak terug</a:t>
            </a:r>
            <a:br>
              <a:rPr lang="nl-NL" sz="1200" i="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In 1997 schreef Edward </a:t>
            </a:r>
            <a:r>
              <a:rPr lang="nl-NL" sz="1200" kern="1200" dirty="0" err="1" smtClean="0">
                <a:solidFill>
                  <a:schemeClr val="tx1"/>
                </a:solidFill>
                <a:effectLst/>
                <a:latin typeface="+mn-lt"/>
                <a:ea typeface="+mn-ea"/>
                <a:cs typeface="+mn-cs"/>
              </a:rPr>
              <a:t>Tenner</a:t>
            </a:r>
            <a:r>
              <a:rPr lang="nl-NL" sz="1200" kern="1200" dirty="0" smtClean="0">
                <a:solidFill>
                  <a:schemeClr val="tx1"/>
                </a:solidFill>
                <a:effectLst/>
                <a:latin typeface="+mn-lt"/>
                <a:ea typeface="+mn-ea"/>
                <a:cs typeface="+mn-cs"/>
              </a:rPr>
              <a:t> een </a:t>
            </a:r>
            <a:r>
              <a:rPr lang="nl-NL" sz="1200" kern="1200" dirty="0" smtClean="0">
                <a:solidFill>
                  <a:schemeClr val="tx1"/>
                </a:solidFill>
                <a:effectLst/>
                <a:latin typeface="+mn-lt"/>
                <a:ea typeface="+mn-ea"/>
                <a:cs typeface="+mn-cs"/>
                <a:hlinkClick r:id="rId3"/>
              </a:rPr>
              <a:t>boek</a:t>
            </a:r>
            <a:r>
              <a:rPr lang="nl-NL" sz="1200" kern="1200" dirty="0" smtClean="0">
                <a:solidFill>
                  <a:schemeClr val="tx1"/>
                </a:solidFill>
                <a:effectLst/>
                <a:latin typeface="+mn-lt"/>
                <a:ea typeface="+mn-ea"/>
                <a:cs typeface="+mn-cs"/>
              </a:rPr>
              <a:t> (link naar wiki site over het boek) waarin hij laat zien dat technologie heel vaak onverwachte gevolgen heeft. Het is namelijk heel moeilijk om het menselijk gedrag te voorspellen. Op die manier neemt technologie op allerlei manieren ‘wraak’. Dit kan heel duidelijk zijn. Bijvoorbeeld, roltrappen waren ooit bedacht om de doorstroom te versnellen, want mensen zouden de roltrap beklimmen, maar dat doet niemand. Of </a:t>
            </a:r>
            <a:r>
              <a:rPr lang="nl-NL" sz="1200" kern="1200" dirty="0" err="1" smtClean="0">
                <a:solidFill>
                  <a:schemeClr val="tx1"/>
                </a:solidFill>
                <a:effectLst/>
                <a:latin typeface="+mn-lt"/>
                <a:ea typeface="+mn-ea"/>
                <a:cs typeface="+mn-cs"/>
              </a:rPr>
              <a:t>social</a:t>
            </a:r>
            <a:r>
              <a:rPr lang="nl-NL" sz="1200" kern="1200" dirty="0" smtClean="0">
                <a:solidFill>
                  <a:schemeClr val="tx1"/>
                </a:solidFill>
                <a:effectLst/>
                <a:latin typeface="+mn-lt"/>
                <a:ea typeface="+mn-ea"/>
                <a:cs typeface="+mn-cs"/>
              </a:rPr>
              <a:t> media was misschien wel bedoeld om de wereld nader tot elkaar te brengen, maar dat gaat nog niet heel goed. Vaak zijn er lange termijn ‘wraakacties’ tegenover korte termijn oplossingen. </a:t>
            </a:r>
            <a:r>
              <a:rPr lang="nl-NL" sz="1200" kern="1200" dirty="0" err="1" smtClean="0">
                <a:solidFill>
                  <a:schemeClr val="tx1"/>
                </a:solidFill>
                <a:effectLst/>
                <a:latin typeface="+mn-lt"/>
                <a:ea typeface="+mn-ea"/>
                <a:cs typeface="+mn-cs"/>
              </a:rPr>
              <a:t>Anti-biotica</a:t>
            </a:r>
            <a:r>
              <a:rPr lang="nl-NL" sz="1200" kern="1200" dirty="0" smtClean="0">
                <a:solidFill>
                  <a:schemeClr val="tx1"/>
                </a:solidFill>
                <a:effectLst/>
                <a:latin typeface="+mn-lt"/>
                <a:ea typeface="+mn-ea"/>
                <a:cs typeface="+mn-cs"/>
              </a:rPr>
              <a:t> is geweldig, het feit dat er meer en meer resistente </a:t>
            </a:r>
            <a:r>
              <a:rPr lang="nl-NL" sz="1200" kern="1200" dirty="0" err="1" smtClean="0">
                <a:solidFill>
                  <a:schemeClr val="tx1"/>
                </a:solidFill>
                <a:effectLst/>
                <a:latin typeface="+mn-lt"/>
                <a:ea typeface="+mn-ea"/>
                <a:cs typeface="+mn-cs"/>
              </a:rPr>
              <a:t>superbacterieën</a:t>
            </a:r>
            <a:r>
              <a:rPr lang="nl-NL" sz="1200" kern="1200" dirty="0" smtClean="0">
                <a:solidFill>
                  <a:schemeClr val="tx1"/>
                </a:solidFill>
                <a:effectLst/>
                <a:latin typeface="+mn-lt"/>
                <a:ea typeface="+mn-ea"/>
                <a:cs typeface="+mn-cs"/>
              </a:rPr>
              <a:t> komen, niet. Papierloos vergaderen lijkt een tijdwinst, maar niet als aan de andere kant er veel geld en tijd uitgegeven wordt aan het systeemonderhoud, ondersteuning en patching. In een steeds complexere wereld, is het daarmee steeds lastiger om de echte gevolgen van technologie in te kunnen schatten!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22</a:t>
            </a:fld>
            <a:endParaRPr lang="nl-NL"/>
          </a:p>
        </p:txBody>
      </p:sp>
    </p:spTree>
    <p:extLst>
      <p:ext uri="{BB962C8B-B14F-4D97-AF65-F5344CB8AC3E}">
        <p14:creationId xmlns:p14="http://schemas.microsoft.com/office/powerpoint/2010/main" val="250295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Combineer dit nu eens met </a:t>
            </a:r>
            <a:r>
              <a:rPr lang="nl-NL" sz="1200" b="1" kern="1200" dirty="0" smtClean="0">
                <a:solidFill>
                  <a:schemeClr val="tx1"/>
                </a:solidFill>
                <a:effectLst/>
                <a:latin typeface="+mn-lt"/>
                <a:ea typeface="+mn-ea"/>
                <a:cs typeface="+mn-cs"/>
              </a:rPr>
              <a:t>exponentiële groei</a:t>
            </a:r>
            <a:r>
              <a:rPr lang="nl-NL" sz="1200" kern="1200" dirty="0" smtClean="0">
                <a:solidFill>
                  <a:schemeClr val="tx1"/>
                </a:solidFill>
                <a:effectLst/>
                <a:latin typeface="+mn-lt"/>
                <a:ea typeface="+mn-ea"/>
                <a:cs typeface="+mn-cs"/>
              </a:rPr>
              <a:t>. Bijvoorbeeld, dankzij kunstmatige intelligentie kunnen we meer ziektes opsporen, helpen auto’s ons met sturen, voorspellen we op een betere manier noodweer en zo gaan we met zijn allen steeds een beetje vooruit. En dan komt er een losgeslagen kunstmatige intelligentie die miljoenen doden op zijn geweten heeft. Jammer. Hetzelfde zou je kunnen vertellen voor genetische modificatie en nog veel meer technologische ontwikkelingen.</a:t>
            </a:r>
          </a:p>
          <a:p>
            <a:r>
              <a:rPr lang="nl-NL" sz="1200" kern="1200" dirty="0" smtClean="0">
                <a:solidFill>
                  <a:schemeClr val="tx1"/>
                </a:solidFill>
                <a:effectLst/>
                <a:latin typeface="+mn-lt"/>
                <a:ea typeface="+mn-ea"/>
                <a:cs typeface="+mn-cs"/>
              </a:rPr>
              <a:t>Om het belang goed in te kunnen schatten is het van groot belang om goed te begrijpen wat exponentiële groei precies is. Een saaie, maar goede  uitleg vind je bij de </a:t>
            </a:r>
            <a:r>
              <a:rPr lang="nl-NL" sz="1200" kern="1200" dirty="0" smtClean="0">
                <a:solidFill>
                  <a:schemeClr val="tx1"/>
                </a:solidFill>
                <a:effectLst/>
                <a:latin typeface="+mn-lt"/>
                <a:ea typeface="+mn-ea"/>
                <a:cs typeface="+mn-cs"/>
                <a:hlinkClick r:id="rId3"/>
              </a:rPr>
              <a:t>Wiskunde Academie</a:t>
            </a:r>
            <a:r>
              <a:rPr lang="nl-NL" sz="1200" kern="1200" dirty="0" smtClean="0">
                <a:solidFill>
                  <a:schemeClr val="tx1"/>
                </a:solidFill>
                <a:effectLst/>
                <a:latin typeface="+mn-lt"/>
                <a:ea typeface="+mn-ea"/>
                <a:cs typeface="+mn-cs"/>
              </a:rPr>
              <a:t> (video met uitleg). Dit patroon van exponentiële groei zie je vaak terug bij moderne (computer) technologie vanwege de Wet van Moore. Gordon Moore was één van de oprichters van chipsfabrikant Intel (je weet, wel </a:t>
            </a:r>
            <a:r>
              <a:rPr lang="nl-NL" sz="1200" i="1" kern="1200" dirty="0" smtClean="0">
                <a:solidFill>
                  <a:schemeClr val="tx1"/>
                </a:solidFill>
                <a:effectLst/>
                <a:latin typeface="+mn-lt"/>
                <a:ea typeface="+mn-ea"/>
                <a:cs typeface="+mn-cs"/>
              </a:rPr>
              <a:t>computer</a:t>
            </a:r>
            <a:r>
              <a:rPr lang="nl-NL" sz="1200" kern="1200" dirty="0" smtClean="0">
                <a:solidFill>
                  <a:schemeClr val="tx1"/>
                </a:solidFill>
                <a:effectLst/>
                <a:latin typeface="+mn-lt"/>
                <a:ea typeface="+mn-ea"/>
                <a:cs typeface="+mn-cs"/>
              </a:rPr>
              <a:t>chips).  Hij voorspelde in 1965 dat computerkracht elke 12 maanden zou verdubbelen, later stelde hij dat bij naar 24 maanden. Zijn wet ging lang op, maar inmiddels klopt deze niet meer. Enerzijds worden er fysieke barrières bereikt waardoor verdubbelingen niet meer mogelijk zijn, anderzijds zijn er nieuwe technologieën, in hard,- en software die juist veel harder gaan dan alleen verdubbelingen. Hoe dan ook, de Wet van Moore wordt vaak aangehaald als denkmodel over de snel veranderende technologische wereld. Vele andere factoren spelen ook een rol, maar als je kijkt naar de ‘leeftijd’ van zaken als de iPhone, Facebook, </a:t>
            </a:r>
            <a:r>
              <a:rPr lang="nl-NL" sz="1200" kern="1200" dirty="0" err="1" smtClean="0">
                <a:solidFill>
                  <a:schemeClr val="tx1"/>
                </a:solidFill>
                <a:effectLst/>
                <a:latin typeface="+mn-lt"/>
                <a:ea typeface="+mn-ea"/>
                <a:cs typeface="+mn-cs"/>
              </a:rPr>
              <a:t>Über</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AirBnB</a:t>
            </a:r>
            <a:r>
              <a:rPr lang="nl-NL" sz="1200" kern="1200" dirty="0" smtClean="0">
                <a:solidFill>
                  <a:schemeClr val="tx1"/>
                </a:solidFill>
                <a:effectLst/>
                <a:latin typeface="+mn-lt"/>
                <a:ea typeface="+mn-ea"/>
                <a:cs typeface="+mn-cs"/>
              </a:rPr>
              <a:t> zie je het exponentiële patroon (tot het weer stopt) duidelijk terug.</a:t>
            </a:r>
          </a:p>
          <a:p>
            <a:r>
              <a:rPr lang="nl-NL" sz="1200" kern="1200" dirty="0" smtClean="0">
                <a:solidFill>
                  <a:schemeClr val="tx1"/>
                </a:solidFill>
                <a:effectLst/>
                <a:latin typeface="+mn-lt"/>
                <a:ea typeface="+mn-ea"/>
                <a:cs typeface="+mn-cs"/>
              </a:rPr>
              <a:t>Een goede manier om de kracht van exponentiële groei uit te leggen is met behulp van de parabel van de </a:t>
            </a:r>
            <a:r>
              <a:rPr lang="nl-NL" sz="1200" kern="1200" dirty="0" smtClean="0">
                <a:solidFill>
                  <a:schemeClr val="tx1"/>
                </a:solidFill>
                <a:effectLst/>
                <a:latin typeface="+mn-lt"/>
                <a:ea typeface="+mn-ea"/>
                <a:cs typeface="+mn-cs"/>
                <a:hlinkClick r:id="rId4"/>
              </a:rPr>
              <a:t>koning en het schaakbord</a:t>
            </a:r>
            <a:r>
              <a:rPr lang="nl-NL" sz="1200" kern="1200" dirty="0" smtClean="0">
                <a:solidFill>
                  <a:schemeClr val="tx1"/>
                </a:solidFill>
                <a:effectLst/>
                <a:latin typeface="+mn-lt"/>
                <a:ea typeface="+mn-ea"/>
                <a:cs typeface="+mn-cs"/>
              </a:rPr>
              <a:t> (link naar uitleg op Quantum </a:t>
            </a:r>
            <a:r>
              <a:rPr lang="nl-NL" sz="1200" kern="1200" dirty="0" err="1" smtClean="0">
                <a:solidFill>
                  <a:schemeClr val="tx1"/>
                </a:solidFill>
                <a:effectLst/>
                <a:latin typeface="+mn-lt"/>
                <a:ea typeface="+mn-ea"/>
                <a:cs typeface="+mn-cs"/>
              </a:rPr>
              <a:t>Universe</a:t>
            </a:r>
            <a:r>
              <a:rPr lang="nl-NL" sz="1200" kern="1200" dirty="0" smtClean="0">
                <a:solidFill>
                  <a:schemeClr val="tx1"/>
                </a:solidFill>
                <a:effectLst/>
                <a:latin typeface="+mn-lt"/>
                <a:ea typeface="+mn-ea"/>
                <a:cs typeface="+mn-cs"/>
              </a:rPr>
              <a:t>). </a:t>
            </a:r>
          </a:p>
          <a:p>
            <a:r>
              <a:rPr lang="nl-NL" sz="1200" i="1" kern="1200" dirty="0" smtClean="0">
                <a:solidFill>
                  <a:schemeClr val="tx1"/>
                </a:solidFill>
                <a:effectLst/>
                <a:latin typeface="+mn-lt"/>
                <a:ea typeface="+mn-ea"/>
                <a:cs typeface="+mn-cs"/>
              </a:rPr>
              <a:t>De precieze oorsprong van het schaakspel is onbekend, maar een beroemde legende vertelt dat het spel rond de vijfde eeuw na Christus in India werd uitgevonden. De Indiase koning die het spel te zien kreeg, was er zo enthousiast over, dat hij de uitvinder aanbood om elke beloning te vragen die hij maar wilde. De uitvinder vroeg het volgende: één rijstkorrel voor het eerste veld van het schaakbord, twee rijstkorrels voor het tweede, vier voor het derde, acht voor het vierde, enzovoort – tot het vierenzestigste en laatste veld bereikt zou zijn. De koning stemde lachend in met een schijnbaar zo eenvoudige beloning.  Het lachen verging de koning al snel toen hij zijn geleerden liet uitrekenen hoeveel rijst hij de uitvinder zou moeten geven. Wie het geduld heeft om de berekening te doen zal ontdekken dat het gaat om ruim 18 triljoen rijstkorrels – 18.446.744.073.709.551.615, om precies te zijn. Ervan uitgaande dat een rijstkorrel zo’n 3 mm</a:t>
            </a:r>
            <a:r>
              <a:rPr lang="nl-NL" sz="1200" i="1" kern="1200" baseline="30000" dirty="0" smtClean="0">
                <a:solidFill>
                  <a:schemeClr val="tx1"/>
                </a:solidFill>
                <a:effectLst/>
                <a:latin typeface="+mn-lt"/>
                <a:ea typeface="+mn-ea"/>
                <a:cs typeface="+mn-cs"/>
              </a:rPr>
              <a:t>3</a:t>
            </a:r>
            <a:r>
              <a:rPr lang="nl-NL" sz="1200" i="1" kern="1200" dirty="0" smtClean="0">
                <a:solidFill>
                  <a:schemeClr val="tx1"/>
                </a:solidFill>
                <a:effectLst/>
                <a:latin typeface="+mn-lt"/>
                <a:ea typeface="+mn-ea"/>
                <a:cs typeface="+mn-cs"/>
              </a:rPr>
              <a:t> groot is komt dat neer op meer dan 50 kubieke kilometer aan rijst – genoeg om de hele (huidige) wereldbevolking zo’n twee eeuwen te voeden.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Daarom hoor je Futuristen zoals Ray </a:t>
            </a:r>
            <a:r>
              <a:rPr lang="nl-NL" sz="1200" kern="1200" dirty="0" err="1" smtClean="0">
                <a:solidFill>
                  <a:schemeClr val="tx1"/>
                </a:solidFill>
                <a:effectLst/>
                <a:latin typeface="+mn-lt"/>
                <a:ea typeface="+mn-ea"/>
                <a:cs typeface="+mn-cs"/>
              </a:rPr>
              <a:t>Kürzweil</a:t>
            </a:r>
            <a:r>
              <a:rPr lang="nl-NL" sz="1200" kern="1200" dirty="0" smtClean="0">
                <a:solidFill>
                  <a:schemeClr val="tx1"/>
                </a:solidFill>
                <a:effectLst/>
                <a:latin typeface="+mn-lt"/>
                <a:ea typeface="+mn-ea"/>
                <a:cs typeface="+mn-cs"/>
              </a:rPr>
              <a:t> vaak zeggen dat we op de tweede helft van het schaakbord aangeland zijn (</a:t>
            </a:r>
            <a:r>
              <a:rPr lang="nl-NL" sz="1200" kern="1200" dirty="0" smtClean="0">
                <a:solidFill>
                  <a:schemeClr val="tx1"/>
                </a:solidFill>
                <a:effectLst/>
                <a:latin typeface="+mn-lt"/>
                <a:ea typeface="+mn-ea"/>
                <a:cs typeface="+mn-cs"/>
                <a:hlinkClick r:id="rId5"/>
              </a:rPr>
              <a:t>video</a:t>
            </a:r>
            <a:r>
              <a:rPr lang="nl-NL" sz="1200" kern="1200" dirty="0" smtClean="0">
                <a:solidFill>
                  <a:schemeClr val="tx1"/>
                </a:solidFill>
                <a:effectLst/>
                <a:latin typeface="+mn-lt"/>
                <a:ea typeface="+mn-ea"/>
                <a:cs typeface="+mn-cs"/>
              </a:rPr>
              <a:t> – saai met Jazzmuziek, maar duidelijk).</a:t>
            </a:r>
          </a:p>
          <a:p>
            <a:r>
              <a:rPr lang="nl-NL" sz="1200" kern="1200" dirty="0" smtClean="0">
                <a:solidFill>
                  <a:schemeClr val="tx1"/>
                </a:solidFill>
                <a:effectLst/>
                <a:latin typeface="+mn-lt"/>
                <a:ea typeface="+mn-ea"/>
                <a:cs typeface="+mn-cs"/>
              </a:rPr>
              <a:t>Hans </a:t>
            </a:r>
            <a:r>
              <a:rPr lang="nl-NL" sz="1200" kern="1200" dirty="0" err="1" smtClean="0">
                <a:solidFill>
                  <a:schemeClr val="tx1"/>
                </a:solidFill>
                <a:effectLst/>
                <a:latin typeface="+mn-lt"/>
                <a:ea typeface="+mn-ea"/>
                <a:cs typeface="+mn-cs"/>
              </a:rPr>
              <a:t>Rosling</a:t>
            </a:r>
            <a:r>
              <a:rPr lang="nl-NL" sz="1200" kern="1200" dirty="0" smtClean="0">
                <a:solidFill>
                  <a:schemeClr val="tx1"/>
                </a:solidFill>
                <a:effectLst/>
                <a:latin typeface="+mn-lt"/>
                <a:ea typeface="+mn-ea"/>
                <a:cs typeface="+mn-cs"/>
              </a:rPr>
              <a:t>, de Zweedse Statisticus, vergeleek de toestand van de wereld met een </a:t>
            </a:r>
            <a:r>
              <a:rPr lang="nl-NL" sz="1200" kern="1200" dirty="0" smtClean="0">
                <a:solidFill>
                  <a:schemeClr val="tx1"/>
                </a:solidFill>
                <a:effectLst/>
                <a:latin typeface="+mn-lt"/>
                <a:ea typeface="+mn-ea"/>
                <a:cs typeface="+mn-cs"/>
                <a:hlinkClick r:id="rId6"/>
              </a:rPr>
              <a:t>couveuse – baby </a:t>
            </a:r>
            <a:r>
              <a:rPr lang="nl-NL" sz="1200" kern="1200" dirty="0" smtClean="0">
                <a:solidFill>
                  <a:schemeClr val="tx1"/>
                </a:solidFill>
                <a:effectLst/>
                <a:latin typeface="+mn-lt"/>
                <a:ea typeface="+mn-ea"/>
                <a:cs typeface="+mn-cs"/>
              </a:rPr>
              <a:t>(artikel in The </a:t>
            </a:r>
            <a:r>
              <a:rPr lang="nl-NL" sz="1200" kern="1200" dirty="0" err="1" smtClean="0">
                <a:solidFill>
                  <a:schemeClr val="tx1"/>
                </a:solidFill>
                <a:effectLst/>
                <a:latin typeface="+mn-lt"/>
                <a:ea typeface="+mn-ea"/>
                <a:cs typeface="+mn-cs"/>
              </a:rPr>
              <a:t>Guardian</a:t>
            </a:r>
            <a:r>
              <a:rPr lang="nl-NL" sz="1200" kern="1200" dirty="0" smtClean="0">
                <a:solidFill>
                  <a:schemeClr val="tx1"/>
                </a:solidFill>
                <a:effectLst/>
                <a:latin typeface="+mn-lt"/>
                <a:ea typeface="+mn-ea"/>
                <a:cs typeface="+mn-cs"/>
              </a:rPr>
              <a:t>) die langzaam hersteld, maar nog niet uit de couveuse mag. Het is slecht, maar het gaat een beetje beter. De belangrijkste reden hiervoor is technologie. Maar als we niet oppassen gaat het mis, want kwetsbaar is het allemaal wel. Én juist daarom moeten we nadenken over technologie. Te beginnen met de vraag wat technologie nu precies is.</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a:t>
            </a:fld>
            <a:endParaRPr lang="nl-NL"/>
          </a:p>
        </p:txBody>
      </p:sp>
    </p:spTree>
    <p:extLst>
      <p:ext uri="{BB962C8B-B14F-4D97-AF65-F5344CB8AC3E}">
        <p14:creationId xmlns:p14="http://schemas.microsoft.com/office/powerpoint/2010/main" val="107066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Er zijn heel veel manieren om te beschrijven wat technologie nu precies is én je kunt ook nog eens gewoon naar Wikipedia gaan.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a:t>
            </a:fld>
            <a:endParaRPr lang="nl-NL"/>
          </a:p>
        </p:txBody>
      </p:sp>
    </p:spTree>
    <p:extLst>
      <p:ext uri="{BB962C8B-B14F-4D97-AF65-F5344CB8AC3E}">
        <p14:creationId xmlns:p14="http://schemas.microsoft.com/office/powerpoint/2010/main" val="82311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In deze long </a:t>
            </a:r>
            <a:r>
              <a:rPr lang="nl-NL" sz="1200" kern="1200" dirty="0" err="1" smtClean="0">
                <a:solidFill>
                  <a:schemeClr val="tx1"/>
                </a:solidFill>
                <a:effectLst/>
                <a:latin typeface="+mn-lt"/>
                <a:ea typeface="+mn-ea"/>
                <a:cs typeface="+mn-cs"/>
              </a:rPr>
              <a:t>read</a:t>
            </a:r>
            <a:r>
              <a:rPr lang="nl-NL" sz="1200" kern="1200" dirty="0" smtClean="0">
                <a:solidFill>
                  <a:schemeClr val="tx1"/>
                </a:solidFill>
                <a:effectLst/>
                <a:latin typeface="+mn-lt"/>
                <a:ea typeface="+mn-ea"/>
                <a:cs typeface="+mn-cs"/>
              </a:rPr>
              <a:t> kies ik er voor om technologie te beschrijven met behulp van de door Koert van </a:t>
            </a:r>
            <a:r>
              <a:rPr lang="nl-NL" sz="1200" kern="1200" dirty="0" err="1" smtClean="0">
                <a:solidFill>
                  <a:schemeClr val="tx1"/>
                </a:solidFill>
                <a:effectLst/>
                <a:latin typeface="+mn-lt"/>
                <a:ea typeface="+mn-ea"/>
                <a:cs typeface="+mn-cs"/>
              </a:rPr>
              <a:t>Mensvoort</a:t>
            </a:r>
            <a:r>
              <a:rPr lang="nl-NL" sz="1200" kern="1200" dirty="0" smtClean="0">
                <a:solidFill>
                  <a:schemeClr val="tx1"/>
                </a:solidFill>
                <a:effectLst/>
                <a:latin typeface="+mn-lt"/>
                <a:ea typeface="+mn-ea"/>
                <a:cs typeface="+mn-cs"/>
              </a:rPr>
              <a:t> bedachte Piramide van Technologie. Hieronder staat een korte beschrijving, de officiële publicatie vind je </a:t>
            </a:r>
            <a:r>
              <a:rPr lang="nl-NL" sz="1200" kern="1200" dirty="0" smtClean="0">
                <a:solidFill>
                  <a:schemeClr val="tx1"/>
                </a:solidFill>
                <a:effectLst/>
                <a:latin typeface="+mn-lt"/>
                <a:ea typeface="+mn-ea"/>
                <a:cs typeface="+mn-cs"/>
                <a:hlinkClick r:id="rId3"/>
              </a:rPr>
              <a:t>hier</a:t>
            </a:r>
            <a:r>
              <a:rPr lang="nl-NL" sz="1200" kern="1200" dirty="0" smtClean="0">
                <a:solidFill>
                  <a:schemeClr val="tx1"/>
                </a:solidFill>
                <a:effectLst/>
                <a:latin typeface="+mn-lt"/>
                <a:ea typeface="+mn-ea"/>
                <a:cs typeface="+mn-cs"/>
              </a:rPr>
              <a:t> (link naar pdf).</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a:t>
            </a:fld>
            <a:endParaRPr lang="nl-NL"/>
          </a:p>
        </p:txBody>
      </p:sp>
    </p:spTree>
    <p:extLst>
      <p:ext uri="{BB962C8B-B14F-4D97-AF65-F5344CB8AC3E}">
        <p14:creationId xmlns:p14="http://schemas.microsoft.com/office/powerpoint/2010/main" val="415194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Overigens</a:t>
            </a:r>
            <a:r>
              <a:rPr lang="nl-NL" baseline="0" dirty="0" smtClean="0"/>
              <a:t> is de website van Koert van </a:t>
            </a:r>
            <a:r>
              <a:rPr lang="nl-NL" baseline="0" dirty="0" err="1" smtClean="0"/>
              <a:t>Mensvoort</a:t>
            </a:r>
            <a:r>
              <a:rPr lang="nl-NL" baseline="0" dirty="0" smtClean="0"/>
              <a:t> een aanrader</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7</a:t>
            </a:fld>
            <a:endParaRPr lang="nl-NL"/>
          </a:p>
        </p:txBody>
      </p:sp>
    </p:spTree>
    <p:extLst>
      <p:ext uri="{BB962C8B-B14F-4D97-AF65-F5344CB8AC3E}">
        <p14:creationId xmlns:p14="http://schemas.microsoft.com/office/powerpoint/2010/main" val="84731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Fase 1. </a:t>
            </a:r>
            <a:r>
              <a:rPr lang="nl-NL" sz="1200" b="1" kern="1200" dirty="0" err="1" smtClean="0">
                <a:solidFill>
                  <a:schemeClr val="tx1"/>
                </a:solidFill>
                <a:effectLst/>
                <a:latin typeface="+mn-lt"/>
                <a:ea typeface="+mn-ea"/>
                <a:cs typeface="+mn-cs"/>
              </a:rPr>
              <a:t>Envisioned</a:t>
            </a:r>
            <a:r>
              <a:rPr lang="nl-NL" sz="1200" b="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Alle technologie wordt geboren in de fantasie van de mens. Nieuwe technologie wordt daarom vaak bedacht door </a:t>
            </a:r>
            <a:r>
              <a:rPr lang="nl-NL" sz="1200" kern="1200" dirty="0" err="1" smtClean="0">
                <a:solidFill>
                  <a:schemeClr val="tx1"/>
                </a:solidFill>
                <a:effectLst/>
                <a:latin typeface="+mn-lt"/>
                <a:ea typeface="+mn-ea"/>
                <a:cs typeface="+mn-cs"/>
              </a:rPr>
              <a:t>science</a:t>
            </a:r>
            <a:r>
              <a:rPr lang="nl-NL" sz="1200" kern="1200" dirty="0" smtClean="0">
                <a:solidFill>
                  <a:schemeClr val="tx1"/>
                </a:solidFill>
                <a:effectLst/>
                <a:latin typeface="+mn-lt"/>
                <a:ea typeface="+mn-ea"/>
                <a:cs typeface="+mn-cs"/>
              </a:rPr>
              <a:t> fiction schrijvers, zoals bijvoorbeeld Arthur C. </a:t>
            </a:r>
            <a:r>
              <a:rPr lang="nl-NL" sz="1200" kern="1200" dirty="0" err="1" smtClean="0">
                <a:solidFill>
                  <a:schemeClr val="tx1"/>
                </a:solidFill>
                <a:effectLst/>
                <a:latin typeface="+mn-lt"/>
                <a:ea typeface="+mn-ea"/>
                <a:cs typeface="+mn-cs"/>
              </a:rPr>
              <a:t>Clarke</a:t>
            </a:r>
            <a:r>
              <a:rPr lang="nl-NL" sz="1200" kern="1200" dirty="0" smtClean="0">
                <a:solidFill>
                  <a:schemeClr val="tx1"/>
                </a:solidFill>
                <a:effectLst/>
                <a:latin typeface="+mn-lt"/>
                <a:ea typeface="+mn-ea"/>
                <a:cs typeface="+mn-cs"/>
              </a:rPr>
              <a:t> die al in 1945 de satelliet bedacht (20 jaar voor de echte introductie). Sommige technologieën gaan heel snel van bedacht naar daadwerkelijk beschikbaar andere technologieën blijven bedacht voor onbepaalde tijd. Mijn favoriet is daarbij uiteraard de teletijdmachine van Professor </a:t>
            </a:r>
            <a:r>
              <a:rPr lang="nl-NL" sz="1200" kern="1200" dirty="0" err="1" smtClean="0">
                <a:solidFill>
                  <a:schemeClr val="tx1"/>
                </a:solidFill>
                <a:effectLst/>
                <a:latin typeface="+mn-lt"/>
                <a:ea typeface="+mn-ea"/>
                <a:cs typeface="+mn-cs"/>
              </a:rPr>
              <a:t>Barabas</a:t>
            </a:r>
            <a:r>
              <a:rPr lang="nl-NL" sz="1200" kern="1200" dirty="0" smtClean="0">
                <a:solidFill>
                  <a:schemeClr val="tx1"/>
                </a:solidFill>
                <a:effectLst/>
                <a:latin typeface="+mn-lt"/>
                <a:ea typeface="+mn-ea"/>
                <a:cs typeface="+mn-cs"/>
              </a:rPr>
              <a:t>.</a:t>
            </a:r>
          </a:p>
          <a:p>
            <a:r>
              <a:rPr lang="nl-NL" sz="1200" b="1" kern="1200" dirty="0" smtClean="0">
                <a:solidFill>
                  <a:schemeClr val="tx1"/>
                </a:solidFill>
                <a:effectLst/>
                <a:latin typeface="+mn-lt"/>
                <a:ea typeface="+mn-ea"/>
                <a:cs typeface="+mn-cs"/>
              </a:rPr>
              <a:t>Fase 2. </a:t>
            </a:r>
            <a:r>
              <a:rPr lang="nl-NL" sz="1200" b="1" kern="1200" dirty="0" err="1" smtClean="0">
                <a:solidFill>
                  <a:schemeClr val="tx1"/>
                </a:solidFill>
                <a:effectLst/>
                <a:latin typeface="+mn-lt"/>
                <a:ea typeface="+mn-ea"/>
                <a:cs typeface="+mn-cs"/>
              </a:rPr>
              <a:t>Operational</a:t>
            </a:r>
            <a:r>
              <a:rPr lang="nl-NL" sz="1200" b="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In deze fase is er een </a:t>
            </a:r>
            <a:r>
              <a:rPr lang="nl-NL" sz="1200" kern="1200" dirty="0" err="1" smtClean="0">
                <a:solidFill>
                  <a:schemeClr val="tx1"/>
                </a:solidFill>
                <a:effectLst/>
                <a:latin typeface="+mn-lt"/>
                <a:ea typeface="+mn-ea"/>
                <a:cs typeface="+mn-cs"/>
              </a:rPr>
              <a:t>proof</a:t>
            </a:r>
            <a:r>
              <a:rPr lang="nl-NL" sz="1200" kern="1200" dirty="0" smtClean="0">
                <a:solidFill>
                  <a:schemeClr val="tx1"/>
                </a:solidFill>
                <a:effectLst/>
                <a:latin typeface="+mn-lt"/>
                <a:ea typeface="+mn-ea"/>
                <a:cs typeface="+mn-cs"/>
              </a:rPr>
              <a:t> of concept van de technologie. Het werk, maar vaak alleen in een gecontroleerde omgeving. Of er zijn tegenkrachten, omdat de nieuwe technologie een oud verdienmodel ondermijnt. Voorbeeld zijn </a:t>
            </a:r>
            <a:r>
              <a:rPr lang="nl-NL" sz="1200" kern="1200" dirty="0" err="1" smtClean="0">
                <a:solidFill>
                  <a:schemeClr val="tx1"/>
                </a:solidFill>
                <a:effectLst/>
                <a:latin typeface="+mn-lt"/>
                <a:ea typeface="+mn-ea"/>
                <a:cs typeface="+mn-cs"/>
              </a:rPr>
              <a:t>quantum</a:t>
            </a:r>
            <a:r>
              <a:rPr lang="nl-NL" sz="1200" kern="1200" dirty="0" smtClean="0">
                <a:solidFill>
                  <a:schemeClr val="tx1"/>
                </a:solidFill>
                <a:effectLst/>
                <a:latin typeface="+mn-lt"/>
                <a:ea typeface="+mn-ea"/>
                <a:cs typeface="+mn-cs"/>
              </a:rPr>
              <a:t> computers, kweekvlees en draadloze </a:t>
            </a:r>
            <a:r>
              <a:rPr lang="nl-NL" sz="1200" kern="1200" dirty="0" err="1" smtClean="0">
                <a:solidFill>
                  <a:schemeClr val="tx1"/>
                </a:solidFill>
                <a:effectLst/>
                <a:latin typeface="+mn-lt"/>
                <a:ea typeface="+mn-ea"/>
                <a:cs typeface="+mn-cs"/>
              </a:rPr>
              <a:t>electriciteit</a:t>
            </a:r>
            <a:r>
              <a:rPr lang="nl-NL" sz="1200" kern="1200" dirty="0" smtClean="0">
                <a:solidFill>
                  <a:schemeClr val="tx1"/>
                </a:solidFill>
                <a:effectLst/>
                <a:latin typeface="+mn-lt"/>
                <a:ea typeface="+mn-ea"/>
                <a:cs typeface="+mn-cs"/>
              </a:rPr>
              <a:t>.</a:t>
            </a:r>
          </a:p>
          <a:p>
            <a:r>
              <a:rPr lang="nl-NL" sz="1200" b="1" kern="1200" dirty="0" smtClean="0">
                <a:solidFill>
                  <a:schemeClr val="tx1"/>
                </a:solidFill>
                <a:effectLst/>
                <a:latin typeface="+mn-lt"/>
                <a:ea typeface="+mn-ea"/>
                <a:cs typeface="+mn-cs"/>
              </a:rPr>
              <a:t>Fase 3. </a:t>
            </a:r>
            <a:r>
              <a:rPr lang="nl-NL" sz="1200" b="1" kern="1200" dirty="0" err="1" smtClean="0">
                <a:solidFill>
                  <a:schemeClr val="tx1"/>
                </a:solidFill>
                <a:effectLst/>
                <a:latin typeface="+mn-lt"/>
                <a:ea typeface="+mn-ea"/>
                <a:cs typeface="+mn-cs"/>
              </a:rPr>
              <a:t>Applied</a:t>
            </a:r>
            <a:r>
              <a:rPr lang="nl-NL" sz="1200" b="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In deze fase is de technologie uit het lab maar nog niet breed geaccepteerd. Dit is een ingewikkelde fase. Sommige technologieën worden razendsnel geaccepteerd andere blijven in deze fase hangen (zoals nucleaire energie wat nooit écht geaccepteerd is). Ook heb je in deze fase concurrentie. Electrische auto’s waren er bijvoorbeeld eerder dan benzine-wagens, maar verloren de concurrentie en bleven heel lang hangen in deze fase. In </a:t>
            </a:r>
            <a:r>
              <a:rPr lang="nl-NL" sz="1200" kern="1200" dirty="0" err="1" smtClean="0">
                <a:solidFill>
                  <a:schemeClr val="tx1"/>
                </a:solidFill>
                <a:effectLst/>
                <a:latin typeface="+mn-lt"/>
                <a:ea typeface="+mn-ea"/>
                <a:cs typeface="+mn-cs"/>
              </a:rPr>
              <a:t>Applied</a:t>
            </a:r>
            <a:r>
              <a:rPr lang="nl-NL" sz="1200" kern="1200" dirty="0" smtClean="0">
                <a:solidFill>
                  <a:schemeClr val="tx1"/>
                </a:solidFill>
                <a:effectLst/>
                <a:latin typeface="+mn-lt"/>
                <a:ea typeface="+mn-ea"/>
                <a:cs typeface="+mn-cs"/>
              </a:rPr>
              <a:t> – fase heb je ook technologieën die nostalgisch zijn. Deze komen ‘naar beneden gegleden’. Voorbeelden zijn vinyl, stoomtreinen en hete lucht ballonnen.</a:t>
            </a:r>
          </a:p>
          <a:p>
            <a:r>
              <a:rPr lang="nl-NL" sz="1200" b="1" kern="1200" dirty="0" smtClean="0">
                <a:solidFill>
                  <a:schemeClr val="tx1"/>
                </a:solidFill>
                <a:effectLst/>
                <a:latin typeface="+mn-lt"/>
                <a:ea typeface="+mn-ea"/>
                <a:cs typeface="+mn-cs"/>
              </a:rPr>
              <a:t>Fase 4. </a:t>
            </a:r>
            <a:r>
              <a:rPr lang="nl-NL" sz="1200" b="1" kern="1200" dirty="0" err="1" smtClean="0">
                <a:solidFill>
                  <a:schemeClr val="tx1"/>
                </a:solidFill>
                <a:effectLst/>
                <a:latin typeface="+mn-lt"/>
                <a:ea typeface="+mn-ea"/>
                <a:cs typeface="+mn-cs"/>
              </a:rPr>
              <a:t>Accepted</a:t>
            </a:r>
            <a:r>
              <a:rPr lang="nl-NL" sz="1200" b="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Hier gaat het om technologieën die onderdeel worden van ons dagelijks leven. Pinautomaten, GPS, televisie, magnetrons, </a:t>
            </a:r>
            <a:r>
              <a:rPr lang="nl-NL" sz="1200" kern="1200" dirty="0" err="1" smtClean="0">
                <a:solidFill>
                  <a:schemeClr val="tx1"/>
                </a:solidFill>
                <a:effectLst/>
                <a:latin typeface="+mn-lt"/>
                <a:ea typeface="+mn-ea"/>
                <a:cs typeface="+mn-cs"/>
              </a:rPr>
              <a:t>etc</a:t>
            </a:r>
            <a:r>
              <a:rPr lang="nl-NL" sz="1200" kern="1200" dirty="0" smtClean="0">
                <a:solidFill>
                  <a:schemeClr val="tx1"/>
                </a:solidFill>
                <a:effectLst/>
                <a:latin typeface="+mn-lt"/>
                <a:ea typeface="+mn-ea"/>
                <a:cs typeface="+mn-cs"/>
              </a:rPr>
              <a:t>… Controversiële technologieën, zoals kernenergie hebben moeite om de stap naar </a:t>
            </a:r>
            <a:r>
              <a:rPr lang="nl-NL" sz="1200" kern="1200" dirty="0" err="1" smtClean="0">
                <a:solidFill>
                  <a:schemeClr val="tx1"/>
                </a:solidFill>
                <a:effectLst/>
                <a:latin typeface="+mn-lt"/>
                <a:ea typeface="+mn-ea"/>
                <a:cs typeface="+mn-cs"/>
              </a:rPr>
              <a:t>Accepted</a:t>
            </a:r>
            <a:r>
              <a:rPr lang="nl-NL" sz="1200" kern="1200" dirty="0" smtClean="0">
                <a:solidFill>
                  <a:schemeClr val="tx1"/>
                </a:solidFill>
                <a:effectLst/>
                <a:latin typeface="+mn-lt"/>
                <a:ea typeface="+mn-ea"/>
                <a:cs typeface="+mn-cs"/>
              </a:rPr>
              <a:t> te maken. Dat geldt niet voor technologieën die dichter </a:t>
            </a:r>
            <a:r>
              <a:rPr lang="nl-NL" sz="1200" kern="1200" dirty="0" err="1" smtClean="0">
                <a:solidFill>
                  <a:schemeClr val="tx1"/>
                </a:solidFill>
                <a:effectLst/>
                <a:latin typeface="+mn-lt"/>
                <a:ea typeface="+mn-ea"/>
                <a:cs typeface="+mn-cs"/>
              </a:rPr>
              <a:t>aanschurken</a:t>
            </a:r>
            <a:r>
              <a:rPr lang="nl-NL" sz="1200" kern="1200" dirty="0" smtClean="0">
                <a:solidFill>
                  <a:schemeClr val="tx1"/>
                </a:solidFill>
                <a:effectLst/>
                <a:latin typeface="+mn-lt"/>
                <a:ea typeface="+mn-ea"/>
                <a:cs typeface="+mn-cs"/>
              </a:rPr>
              <a:t> tegen onze gewoontes, tradities en intuïties. Daarom kopiëren sommige technologieën ook deze gewoontes, denk maar aan het bladeren op de </a:t>
            </a:r>
            <a:r>
              <a:rPr lang="nl-NL" sz="1200" kern="1200" dirty="0" err="1" smtClean="0">
                <a:solidFill>
                  <a:schemeClr val="tx1"/>
                </a:solidFill>
                <a:effectLst/>
                <a:latin typeface="+mn-lt"/>
                <a:ea typeface="+mn-ea"/>
                <a:cs typeface="+mn-cs"/>
              </a:rPr>
              <a:t>i-pad</a:t>
            </a:r>
            <a:r>
              <a:rPr lang="nl-NL" sz="1200" kern="1200" dirty="0" smtClean="0">
                <a:solidFill>
                  <a:schemeClr val="tx1"/>
                </a:solidFill>
                <a:effectLst/>
                <a:latin typeface="+mn-lt"/>
                <a:ea typeface="+mn-ea"/>
                <a:cs typeface="+mn-cs"/>
              </a:rPr>
              <a:t> of de digitale boekenplank op de iPad. En dat terwijl juist ontwikkelingen als de iPad de boekenplank naar beneden gaat duwen in de </a:t>
            </a:r>
            <a:r>
              <a:rPr lang="nl-NL" sz="1200" kern="1200" dirty="0" err="1" smtClean="0">
                <a:solidFill>
                  <a:schemeClr val="tx1"/>
                </a:solidFill>
                <a:effectLst/>
                <a:latin typeface="+mn-lt"/>
                <a:ea typeface="+mn-ea"/>
                <a:cs typeface="+mn-cs"/>
              </a:rPr>
              <a:t>pyramide</a:t>
            </a:r>
            <a:r>
              <a:rPr lang="nl-NL" sz="1200" kern="1200" dirty="0" smtClean="0">
                <a:solidFill>
                  <a:schemeClr val="tx1"/>
                </a:solidFill>
                <a:effectLst/>
                <a:latin typeface="+mn-lt"/>
                <a:ea typeface="+mn-ea"/>
                <a:cs typeface="+mn-cs"/>
              </a:rPr>
              <a:t> (o, ironie!). Technologieën zijn in deze fase ook heel erg gebonden aan de cultuur. Sommige mensen kunnen niet zonder hun vaatwasser in andere delen van de wereld is het een extravagant apparaat. Je kunt in deze fase nog best zonder.</a:t>
            </a:r>
          </a:p>
          <a:p>
            <a:r>
              <a:rPr lang="nl-NL" sz="1200" b="1" kern="1200" dirty="0" smtClean="0">
                <a:solidFill>
                  <a:schemeClr val="tx1"/>
                </a:solidFill>
                <a:effectLst/>
                <a:latin typeface="+mn-lt"/>
                <a:ea typeface="+mn-ea"/>
                <a:cs typeface="+mn-cs"/>
              </a:rPr>
              <a:t>Fase 5. </a:t>
            </a:r>
            <a:r>
              <a:rPr lang="nl-NL" sz="1200" b="1" kern="1200" dirty="0" err="1" smtClean="0">
                <a:solidFill>
                  <a:schemeClr val="tx1"/>
                </a:solidFill>
                <a:effectLst/>
                <a:latin typeface="+mn-lt"/>
                <a:ea typeface="+mn-ea"/>
                <a:cs typeface="+mn-cs"/>
              </a:rPr>
              <a:t>Vital</a:t>
            </a:r>
            <a:r>
              <a:rPr lang="nl-NL" sz="1200" kern="1200" dirty="0" smtClean="0">
                <a:solidFill>
                  <a:schemeClr val="tx1"/>
                </a:solidFill>
                <a:effectLst/>
                <a:latin typeface="+mn-lt"/>
                <a:ea typeface="+mn-ea"/>
                <a:cs typeface="+mn-cs"/>
              </a:rPr>
              <a:t>. Hier wordt technologie onze tweede natuur. Denk aan je smartphone. Het voelt voor velen alsof je een arm of een been mist, als je je telefoon niet bij hebt. Andere voorbeelden zijn riolen, watersystemen, </a:t>
            </a:r>
            <a:r>
              <a:rPr lang="nl-NL" sz="1200" kern="1200" dirty="0" err="1" smtClean="0">
                <a:solidFill>
                  <a:schemeClr val="tx1"/>
                </a:solidFill>
                <a:effectLst/>
                <a:latin typeface="+mn-lt"/>
                <a:ea typeface="+mn-ea"/>
                <a:cs typeface="+mn-cs"/>
              </a:rPr>
              <a:t>electriciteit</a:t>
            </a:r>
            <a:r>
              <a:rPr lang="nl-NL" sz="1200" kern="1200" dirty="0" smtClean="0">
                <a:solidFill>
                  <a:schemeClr val="tx1"/>
                </a:solidFill>
                <a:effectLst/>
                <a:latin typeface="+mn-lt"/>
                <a:ea typeface="+mn-ea"/>
                <a:cs typeface="+mn-cs"/>
              </a:rPr>
              <a:t>,  antibiotica, internet. Vitale technologieën zorgen vaak voor de infrastructuur waar ‘lagere’ technologieën op draaien. Technologieën worden niet zo vaak vitaal, maar als ze het zijn, gaan ze ook niet snel meer weg. Je moet dus goed kijken naar de voor,- en nadelen.</a:t>
            </a:r>
          </a:p>
          <a:p>
            <a:r>
              <a:rPr lang="nl-NL" sz="1200" b="1" kern="1200" dirty="0" smtClean="0">
                <a:solidFill>
                  <a:schemeClr val="tx1"/>
                </a:solidFill>
                <a:effectLst/>
                <a:latin typeface="+mn-lt"/>
                <a:ea typeface="+mn-ea"/>
                <a:cs typeface="+mn-cs"/>
              </a:rPr>
              <a:t>Fase 6. </a:t>
            </a:r>
            <a:r>
              <a:rPr lang="nl-NL" sz="1200" b="1" kern="1200" dirty="0" err="1" smtClean="0">
                <a:solidFill>
                  <a:schemeClr val="tx1"/>
                </a:solidFill>
                <a:effectLst/>
                <a:latin typeface="+mn-lt"/>
                <a:ea typeface="+mn-ea"/>
                <a:cs typeface="+mn-cs"/>
              </a:rPr>
              <a:t>Invisible</a:t>
            </a:r>
            <a:r>
              <a:rPr lang="nl-NL" sz="1200" b="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Sommige technologieën zijn zo succesvol dat ze niet langer gezien worden als een technologie. Bijvoorbeeld schrijven. Of geld. En, als je </a:t>
            </a:r>
            <a:r>
              <a:rPr lang="nl-NL" sz="1200" kern="1200" dirty="0" err="1" smtClean="0">
                <a:solidFill>
                  <a:schemeClr val="tx1"/>
                </a:solidFill>
                <a:effectLst/>
                <a:latin typeface="+mn-lt"/>
                <a:ea typeface="+mn-ea"/>
                <a:cs typeface="+mn-cs"/>
              </a:rPr>
              <a:t>us</a:t>
            </a:r>
            <a:r>
              <a:rPr lang="nl-NL" sz="1200" kern="1200" dirty="0" smtClean="0">
                <a:solidFill>
                  <a:schemeClr val="tx1"/>
                </a:solidFill>
                <a:effectLst/>
                <a:latin typeface="+mn-lt"/>
                <a:ea typeface="+mn-ea"/>
                <a:cs typeface="+mn-cs"/>
              </a:rPr>
              <a:t> echt goed bezig bent, een cheque uitschrijven. Andere voorbeelden zijn kleren en landbouw.</a:t>
            </a:r>
          </a:p>
          <a:p>
            <a:r>
              <a:rPr lang="nl-NL" sz="1200" b="1" kern="1200" dirty="0" smtClean="0">
                <a:solidFill>
                  <a:schemeClr val="tx1"/>
                </a:solidFill>
                <a:effectLst/>
                <a:latin typeface="+mn-lt"/>
                <a:ea typeface="+mn-ea"/>
                <a:cs typeface="+mn-cs"/>
              </a:rPr>
              <a:t>Fase 7. </a:t>
            </a:r>
            <a:r>
              <a:rPr lang="nl-NL" sz="1200" b="1" kern="1200" dirty="0" err="1" smtClean="0">
                <a:solidFill>
                  <a:schemeClr val="tx1"/>
                </a:solidFill>
                <a:effectLst/>
                <a:latin typeface="+mn-lt"/>
                <a:ea typeface="+mn-ea"/>
                <a:cs typeface="+mn-cs"/>
              </a:rPr>
              <a:t>Naturalized</a:t>
            </a:r>
            <a:r>
              <a:rPr lang="nl-NL" sz="1200" b="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Net als bij de Piramide van Maslow bereiken technologieën maar zelden de top. De meeste technologieën halen niveau 4 en zakken dan weer terug. Soms is er een technologie die </a:t>
            </a:r>
            <a:r>
              <a:rPr lang="nl-NL" sz="1200" kern="1200" dirty="0" err="1" smtClean="0">
                <a:solidFill>
                  <a:schemeClr val="tx1"/>
                </a:solidFill>
                <a:effectLst/>
                <a:latin typeface="+mn-lt"/>
                <a:ea typeface="+mn-ea"/>
                <a:cs typeface="+mn-cs"/>
              </a:rPr>
              <a:t>vital</a:t>
            </a:r>
            <a:r>
              <a:rPr lang="nl-NL" sz="1200" kern="1200" dirty="0" smtClean="0">
                <a:solidFill>
                  <a:schemeClr val="tx1"/>
                </a:solidFill>
                <a:effectLst/>
                <a:latin typeface="+mn-lt"/>
                <a:ea typeface="+mn-ea"/>
                <a:cs typeface="+mn-cs"/>
              </a:rPr>
              <a:t> wordt en zelden worden ze onzichtbaar. </a:t>
            </a:r>
            <a:r>
              <a:rPr lang="nl-NL" sz="1200" kern="1200" dirty="0" err="1" smtClean="0">
                <a:solidFill>
                  <a:schemeClr val="tx1"/>
                </a:solidFill>
                <a:effectLst/>
                <a:latin typeface="+mn-lt"/>
                <a:ea typeface="+mn-ea"/>
                <a:cs typeface="+mn-cs"/>
              </a:rPr>
              <a:t>Naturalized</a:t>
            </a:r>
            <a:r>
              <a:rPr lang="nl-NL" sz="1200" kern="1200" dirty="0" smtClean="0">
                <a:solidFill>
                  <a:schemeClr val="tx1"/>
                </a:solidFill>
                <a:effectLst/>
                <a:latin typeface="+mn-lt"/>
                <a:ea typeface="+mn-ea"/>
                <a:cs typeface="+mn-cs"/>
              </a:rPr>
              <a:t> technologieën zien we als onderdeel van de menselijke natuur. Het beste voorbeeld is koken. Koken is een externe maag. We verteren ons voedsel voor, waardoor we met veel minder energie veel meer calorieën tot ons kunnen nemen. En met die extra energie hebben we ons verder kunnen ontwikkelen.</a:t>
            </a:r>
          </a:p>
          <a:p>
            <a:r>
              <a:rPr lang="nl-NL" sz="1200" kern="1200" dirty="0" smtClean="0">
                <a:solidFill>
                  <a:schemeClr val="tx1"/>
                </a:solidFill>
                <a:effectLst/>
                <a:latin typeface="+mn-lt"/>
                <a:ea typeface="+mn-ea"/>
                <a:cs typeface="+mn-cs"/>
              </a:rPr>
              <a:t>De Piramide van Technologie doet ons inzien dat wij technologische wezens van nature zijn. We evolueren samen. Dat betekent dus ook dat natuur en technologie geen tegengestelden zijn. Technologie verandert onze menselijke natuur.</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8</a:t>
            </a:fld>
            <a:endParaRPr lang="nl-NL"/>
          </a:p>
        </p:txBody>
      </p:sp>
    </p:spTree>
    <p:extLst>
      <p:ext uri="{BB962C8B-B14F-4D97-AF65-F5344CB8AC3E}">
        <p14:creationId xmlns:p14="http://schemas.microsoft.com/office/powerpoint/2010/main" val="104985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Overlooking the entire pyramid there are some important lessons to be learned about our relationship with technology. For one, it is striking that the technologies at the summit of the pyramid aren’t perceived as technology by most of us: as if the peak of the pyramid is occluded by a cloth of mist. Typically, when we think or talk about technology we mean the technologies on the lower levels of the pyramid. Yet, if we are to reflect on the role of technology in our lives, or more specifically, what role we want it to play, it is important to understand the bigger picture. While the partial perspective on the lower levels of the Pyramid of Technology may serve to explain today’s popular view on technology as an unnatural and artificial phenomenon, the misty higher levels demonstrate that technology takes a more profound position in our human existence than most of us realize. At the top of the pyramid linger the technologies – like cooking, clothing, agriculture, the clock – that have become such unconscious and intimate entities in our existence that we consider them part of our human identity.</a:t>
            </a:r>
          </a:p>
          <a:p>
            <a:endParaRPr lang="en-US" dirty="0" smtClean="0"/>
          </a:p>
          <a:p>
            <a:r>
              <a:rPr lang="en-US" dirty="0" smtClean="0"/>
              <a:t>As the mist around the summit of the pyramid dissolves, we realize technology is not some add-on to our lives we might one day decide to discard and live without. Since the origins of humanity we have employed technology. We are technological beings by nature (</a:t>
            </a:r>
            <a:r>
              <a:rPr lang="en-US" dirty="0" err="1" smtClean="0"/>
              <a:t>Gehlen</a:t>
            </a:r>
            <a:r>
              <a:rPr lang="en-US" dirty="0" smtClean="0"/>
              <a:t>, 1988; </a:t>
            </a:r>
            <a:r>
              <a:rPr lang="en-US" dirty="0" err="1" smtClean="0"/>
              <a:t>Plessner</a:t>
            </a:r>
            <a:r>
              <a:rPr lang="en-US" dirty="0" smtClean="0"/>
              <a:t>, 1975) and similar to the bees and the flowers that coevolved in a symbiotic relationship – the bees spread the pollen from the flowers and help them propagate while gathering their nectar – humankind is intertwined in a co-evolutionary relationship with technology. </a:t>
            </a:r>
          </a:p>
          <a:p>
            <a:r>
              <a:rPr lang="en-US" dirty="0" smtClean="0"/>
              <a:t>This brings an entirely new perspective on the relationship between people, nature and technology. While we traditionally see nature and technology as opposites, like black and white, we now learn that our technologies can be naturalized over time. Throughout human history we </a:t>
            </a:r>
            <a:r>
              <a:rPr lang="en-US" dirty="0" err="1" smtClean="0"/>
              <a:t>practised</a:t>
            </a:r>
            <a:r>
              <a:rPr lang="en-US" dirty="0" smtClean="0"/>
              <a:t> technology to emancipate us from the forces of nature – this starts with building a roof above our heads to protect us from the rain, or wearing animal furs to survive in a colder climate – yet, as our technologies become successful they in turn constitute a new milieu, a new setting, that may eventually transform our human nature.</a:t>
            </a:r>
          </a:p>
          <a:p>
            <a:endParaRPr lang="en-US" dirty="0" smtClean="0"/>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9</a:t>
            </a:fld>
            <a:endParaRPr lang="nl-NL"/>
          </a:p>
        </p:txBody>
      </p:sp>
    </p:spTree>
    <p:extLst>
      <p:ext uri="{BB962C8B-B14F-4D97-AF65-F5344CB8AC3E}">
        <p14:creationId xmlns:p14="http://schemas.microsoft.com/office/powerpoint/2010/main" val="369651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Piramide van Technologie doet ons inzien dat wij technologische wezens van nature zijn. We evolueren samen. Dat betekent dus ook dat natuur en technologie geen tegengestelden zijn. Technologie verandert onze menselijke natuur. Misschien moeten we dus ook wel opnieuw nadenken over technologie</a:t>
            </a:r>
            <a:r>
              <a:rPr lang="nl-NL" sz="1200" kern="1200" baseline="0" dirty="0" smtClean="0">
                <a:solidFill>
                  <a:schemeClr val="tx1"/>
                </a:solidFill>
                <a:effectLst/>
                <a:latin typeface="+mn-lt"/>
                <a:ea typeface="+mn-ea"/>
                <a:cs typeface="+mn-cs"/>
              </a:rPr>
              <a:t> en natuur. </a:t>
            </a:r>
          </a:p>
          <a:p>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Is een kip technologie? Of natuur? En een tulp?</a:t>
            </a:r>
          </a:p>
          <a:p>
            <a:r>
              <a:rPr lang="nl-NL" sz="1200" kern="1200" baseline="0" dirty="0" smtClean="0">
                <a:solidFill>
                  <a:schemeClr val="tx1"/>
                </a:solidFill>
                <a:effectLst/>
                <a:latin typeface="+mn-lt"/>
                <a:ea typeface="+mn-ea"/>
                <a:cs typeface="+mn-cs"/>
              </a:rPr>
              <a:t>En een computervirus? Of de economie?</a:t>
            </a:r>
          </a:p>
          <a:p>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Misschien is technologie wat je kunt controleren en natuur wat je niet kunt controleren.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10</a:t>
            </a:fld>
            <a:endParaRPr lang="nl-NL"/>
          </a:p>
        </p:txBody>
      </p:sp>
    </p:spTree>
    <p:extLst>
      <p:ext uri="{BB962C8B-B14F-4D97-AF65-F5344CB8AC3E}">
        <p14:creationId xmlns:p14="http://schemas.microsoft.com/office/powerpoint/2010/main" val="1741672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Dus, wij zijn technologische wezens. Wij zijn altijd verbonden geweest met apparaten. Wij creëren technologie en technologie creëert ons. Allemaal redenen om hard en diep na te denken over onze relatie met technologie. Het betekent ook dat je </a:t>
            </a:r>
            <a:r>
              <a:rPr lang="nl-NL" sz="1200" kern="1200" dirty="0" err="1" smtClean="0">
                <a:solidFill>
                  <a:schemeClr val="tx1"/>
                </a:solidFill>
                <a:effectLst/>
                <a:latin typeface="+mn-lt"/>
                <a:ea typeface="+mn-ea"/>
                <a:cs typeface="+mn-cs"/>
              </a:rPr>
              <a:t>technofoben</a:t>
            </a:r>
            <a:r>
              <a:rPr lang="nl-NL" sz="1200" kern="1200" dirty="0" smtClean="0">
                <a:solidFill>
                  <a:schemeClr val="tx1"/>
                </a:solidFill>
                <a:effectLst/>
                <a:latin typeface="+mn-lt"/>
                <a:ea typeface="+mn-ea"/>
                <a:cs typeface="+mn-cs"/>
              </a:rPr>
              <a:t> en techno – evangelisten moet wantrouwen. Het gaat erom dat je over onze verhouding tot technologie moet nadenken. Het gaat dus om </a:t>
            </a:r>
            <a:r>
              <a:rPr lang="nl-NL" sz="1200" kern="1200" dirty="0" err="1" smtClean="0">
                <a:solidFill>
                  <a:schemeClr val="tx1"/>
                </a:solidFill>
                <a:effectLst/>
                <a:latin typeface="+mn-lt"/>
                <a:ea typeface="+mn-ea"/>
                <a:cs typeface="+mn-cs"/>
              </a:rPr>
              <a:t>technofilosofen</a:t>
            </a:r>
            <a:r>
              <a:rPr lang="nl-NL" sz="1200" kern="1200" dirty="0" smtClean="0">
                <a:solidFill>
                  <a:schemeClr val="tx1"/>
                </a:solidFill>
                <a:effectLst/>
                <a:latin typeface="+mn-lt"/>
                <a:ea typeface="+mn-ea"/>
                <a:cs typeface="+mn-cs"/>
              </a:rPr>
              <a:t>. Daar moet je naar luisteren!</a:t>
            </a:r>
          </a:p>
          <a:p>
            <a:r>
              <a:rPr lang="nl-NL" sz="1200" b="1" kern="1200" dirty="0" smtClean="0">
                <a:solidFill>
                  <a:schemeClr val="tx1"/>
                </a:solidFill>
                <a:effectLst/>
                <a:latin typeface="+mn-lt"/>
                <a:ea typeface="+mn-ea"/>
                <a:cs typeface="+mn-cs"/>
              </a:rPr>
              <a:t>Nadenken over (moderne) technologie</a:t>
            </a: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Onze wereld bestaat steeds meer uit (digitale) technologie en ons begrip van de wereld wordt bepaald door de technologie waarmee wij ons omringen. Dat geeft geweldige mogelijkheden, maar je moet er wel goed over nadenken. En om goed te kunnen nadenken over technologie moet je begrijpen hoe dingen in elkaar zitten. Daar helpen we je bij, door je nieuwe inzichten te geven (hopen we!).</a:t>
            </a:r>
          </a:p>
          <a:p>
            <a:r>
              <a:rPr lang="nl-NL" sz="1200" kern="1200" dirty="0" smtClean="0">
                <a:solidFill>
                  <a:schemeClr val="tx1"/>
                </a:solidFill>
                <a:effectLst/>
                <a:latin typeface="+mn-lt"/>
                <a:ea typeface="+mn-ea"/>
                <a:cs typeface="+mn-cs"/>
              </a:rPr>
              <a:t>Zoals Morpheus adviseert in The Matrix. Je moet kiezen voor de rode pil.</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Eerst even wat techniek filosofie - geschiedenis</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11</a:t>
            </a:fld>
            <a:endParaRPr lang="nl-NL"/>
          </a:p>
        </p:txBody>
      </p:sp>
    </p:spTree>
    <p:extLst>
      <p:ext uri="{BB962C8B-B14F-4D97-AF65-F5344CB8AC3E}">
        <p14:creationId xmlns:p14="http://schemas.microsoft.com/office/powerpoint/2010/main" val="298016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130426"/>
            <a:ext cx="10273141" cy="1470025"/>
          </a:xfrm>
        </p:spPr>
        <p:txBody>
          <a:bodyPr/>
          <a:lstStyle>
            <a:lvl1pPr>
              <a:defRPr sz="3600"/>
            </a:lvl1pPr>
          </a:lstStyle>
          <a:p>
            <a:r>
              <a:rPr lang="en-US" dirty="0" smtClean="0"/>
              <a:t>Click to edit Master title style</a:t>
            </a:r>
            <a:endParaRPr lang="nl-NL" dirty="0"/>
          </a:p>
        </p:txBody>
      </p:sp>
      <p:sp>
        <p:nvSpPr>
          <p:cNvPr id="3" name="Subtitle 2"/>
          <p:cNvSpPr>
            <a:spLocks noGrp="1"/>
          </p:cNvSpPr>
          <p:nvPr>
            <p:ph type="subTitle" idx="1" hasCustomPrompt="1"/>
          </p:nvPr>
        </p:nvSpPr>
        <p:spPr>
          <a:xfrm>
            <a:off x="1204731" y="378904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NL" dirty="0"/>
          </a:p>
        </p:txBody>
      </p:sp>
      <p:sp>
        <p:nvSpPr>
          <p:cNvPr id="4" name="Date Placeholder 3"/>
          <p:cNvSpPr>
            <a:spLocks noGrp="1"/>
          </p:cNvSpPr>
          <p:nvPr>
            <p:ph type="dt" sz="half" idx="10"/>
          </p:nvPr>
        </p:nvSpPr>
        <p:spPr>
          <a:xfrm>
            <a:off x="335360" y="6356351"/>
            <a:ext cx="1728192" cy="365125"/>
          </a:xfrm>
        </p:spPr>
        <p:txBody>
          <a:bodyPr/>
          <a:lstStyle/>
          <a:p>
            <a:fld id="{9352B002-1032-497A-A690-67428BD6A599}" type="datetimeFigureOut">
              <a:rPr lang="nl-NL" smtClean="0"/>
              <a:t>22-2-2019</a:t>
            </a:fld>
            <a:endParaRPr lang="nl-NL" dirty="0"/>
          </a:p>
        </p:txBody>
      </p:sp>
      <p:sp>
        <p:nvSpPr>
          <p:cNvPr id="5" name="Footer Placeholder 4"/>
          <p:cNvSpPr>
            <a:spLocks noGrp="1"/>
          </p:cNvSpPr>
          <p:nvPr>
            <p:ph type="ftr" sz="quarter" idx="11"/>
          </p:nvPr>
        </p:nvSpPr>
        <p:spPr>
          <a:xfrm>
            <a:off x="2288934" y="6353465"/>
            <a:ext cx="6687385" cy="365125"/>
          </a:xfrm>
        </p:spPr>
        <p:txBody>
          <a:bodyPr/>
          <a:lstStyle/>
          <a:p>
            <a:endParaRPr lang="nl-NL"/>
          </a:p>
        </p:txBody>
      </p:sp>
      <p:sp>
        <p:nvSpPr>
          <p:cNvPr id="6" name="Slide Number Placeholder 5"/>
          <p:cNvSpPr>
            <a:spLocks noGrp="1"/>
          </p:cNvSpPr>
          <p:nvPr>
            <p:ph type="sldNum" sz="quarter" idx="12"/>
          </p:nvPr>
        </p:nvSpPr>
        <p:spPr>
          <a:xfrm>
            <a:off x="9217653" y="6361546"/>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87662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112" y="273050"/>
            <a:ext cx="433957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4766734" y="273051"/>
            <a:ext cx="578658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ext Placeholder 3"/>
          <p:cNvSpPr>
            <a:spLocks noGrp="1"/>
          </p:cNvSpPr>
          <p:nvPr>
            <p:ph type="body" sz="half" idx="2"/>
          </p:nvPr>
        </p:nvSpPr>
        <p:spPr>
          <a:xfrm>
            <a:off x="281112" y="1435101"/>
            <a:ext cx="43395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2B002-1032-497A-A690-67428BD6A599}" type="datetimeFigureOut">
              <a:rPr lang="nl-NL" smtClean="0"/>
              <a:t>22-2-2019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69037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1361" y="4755284"/>
            <a:ext cx="73152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2071361" y="595168"/>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2071361" y="5382747"/>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352B002-1032-497A-A690-67428BD6A599}" type="datetimeFigureOut">
              <a:rPr lang="nl-NL" smtClean="0"/>
              <a:t>22-2-2019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59804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nl-NL"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9352B002-1032-497A-A690-67428BD6A599}" type="datetimeFigureOut">
              <a:rPr lang="nl-NL" smtClean="0"/>
              <a:t>22-2-2019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645933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6289" y="263822"/>
            <a:ext cx="2067024" cy="5851525"/>
          </a:xfrm>
        </p:spPr>
        <p:txBody>
          <a:bodyPr vert="eaVert"/>
          <a:lstStyle>
            <a:lvl1pPr>
              <a:defRPr sz="3600"/>
            </a:lvl1pPr>
          </a:lstStyle>
          <a:p>
            <a:r>
              <a:rPr lang="en-US" dirty="0" smtClean="0"/>
              <a:t>Click to edit Master title style</a:t>
            </a:r>
            <a:endParaRPr lang="nl-NL" dirty="0"/>
          </a:p>
        </p:txBody>
      </p:sp>
      <p:sp>
        <p:nvSpPr>
          <p:cNvPr id="3" name="Vertical Text Placeholder 2"/>
          <p:cNvSpPr>
            <a:spLocks noGrp="1"/>
          </p:cNvSpPr>
          <p:nvPr>
            <p:ph type="body" orient="vert" idx="1"/>
          </p:nvPr>
        </p:nvSpPr>
        <p:spPr>
          <a:xfrm>
            <a:off x="281111" y="23999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9352B002-1032-497A-A690-67428BD6A599}" type="datetimeFigureOut">
              <a:rPr lang="nl-NL" smtClean="0"/>
              <a:t>22-2-2019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97478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130426"/>
            <a:ext cx="10273141" cy="1470025"/>
          </a:xfrm>
        </p:spPr>
        <p:txBody>
          <a:bodyPr/>
          <a:lstStyle>
            <a:lvl1pPr>
              <a:defRPr sz="3600"/>
            </a:lvl1pPr>
          </a:lstStyle>
          <a:p>
            <a:r>
              <a:rPr lang="en-US" dirty="0" smtClean="0"/>
              <a:t>Click to edit Master title style</a:t>
            </a:r>
            <a:endParaRPr lang="nl-NL" dirty="0"/>
          </a:p>
        </p:txBody>
      </p:sp>
      <p:sp>
        <p:nvSpPr>
          <p:cNvPr id="3" name="Subtitle 2"/>
          <p:cNvSpPr>
            <a:spLocks noGrp="1"/>
          </p:cNvSpPr>
          <p:nvPr>
            <p:ph type="subTitle" idx="1" hasCustomPrompt="1"/>
          </p:nvPr>
        </p:nvSpPr>
        <p:spPr>
          <a:xfrm>
            <a:off x="1204731" y="378904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NL" dirty="0"/>
          </a:p>
        </p:txBody>
      </p:sp>
      <p:sp>
        <p:nvSpPr>
          <p:cNvPr id="4" name="Date Placeholder 3"/>
          <p:cNvSpPr>
            <a:spLocks noGrp="1"/>
          </p:cNvSpPr>
          <p:nvPr>
            <p:ph type="dt" sz="half" idx="10"/>
          </p:nvPr>
        </p:nvSpPr>
        <p:spPr>
          <a:xfrm>
            <a:off x="335360" y="6356351"/>
            <a:ext cx="1728192" cy="365125"/>
          </a:xfrm>
        </p:spPr>
        <p:txBody>
          <a:bodyPr/>
          <a:lstStyle/>
          <a:p>
            <a:fld id="{9352B002-1032-497A-A690-67428BD6A599}" type="datetimeFigureOut">
              <a:rPr lang="nl-NL" smtClean="0"/>
              <a:t>22-2-2019</a:t>
            </a:fld>
            <a:endParaRPr lang="nl-NL" dirty="0"/>
          </a:p>
        </p:txBody>
      </p:sp>
      <p:sp>
        <p:nvSpPr>
          <p:cNvPr id="5" name="Footer Placeholder 4"/>
          <p:cNvSpPr>
            <a:spLocks noGrp="1"/>
          </p:cNvSpPr>
          <p:nvPr>
            <p:ph type="ftr" sz="quarter" idx="11"/>
          </p:nvPr>
        </p:nvSpPr>
        <p:spPr>
          <a:xfrm>
            <a:off x="2288934" y="6353465"/>
            <a:ext cx="6687385" cy="365125"/>
          </a:xfrm>
        </p:spPr>
        <p:txBody>
          <a:bodyPr/>
          <a:lstStyle/>
          <a:p>
            <a:endParaRPr lang="nl-NL"/>
          </a:p>
        </p:txBody>
      </p:sp>
      <p:sp>
        <p:nvSpPr>
          <p:cNvPr id="6" name="Slide Number Placeholder 5"/>
          <p:cNvSpPr>
            <a:spLocks noGrp="1"/>
          </p:cNvSpPr>
          <p:nvPr>
            <p:ph type="sldNum" sz="quarter" idx="12"/>
          </p:nvPr>
        </p:nvSpPr>
        <p:spPr>
          <a:xfrm>
            <a:off x="9217653" y="6361546"/>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66873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274638"/>
            <a:ext cx="10369152" cy="922114"/>
          </a:xfrm>
        </p:spPr>
        <p:txBody>
          <a:bodyPr/>
          <a:lstStyle>
            <a:lvl1pPr>
              <a:defRPr sz="3600"/>
            </a:lvl1pPr>
          </a:lstStyle>
          <a:p>
            <a:r>
              <a:rPr lang="en-US" dirty="0" smtClean="0"/>
              <a:t>Click to edit Master title style</a:t>
            </a:r>
            <a:endParaRPr lang="nl-NL" dirty="0"/>
          </a:p>
        </p:txBody>
      </p:sp>
      <p:sp>
        <p:nvSpPr>
          <p:cNvPr id="3" name="Content Placeholder 2"/>
          <p:cNvSpPr>
            <a:spLocks noGrp="1"/>
          </p:cNvSpPr>
          <p:nvPr>
            <p:ph idx="1"/>
          </p:nvPr>
        </p:nvSpPr>
        <p:spPr>
          <a:xfrm>
            <a:off x="335360" y="1600201"/>
            <a:ext cx="10369152" cy="45259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335360" y="6353465"/>
            <a:ext cx="1453952" cy="365125"/>
          </a:xfrm>
        </p:spPr>
        <p:txBody>
          <a:bodyPr/>
          <a:lstStyle/>
          <a:p>
            <a:fld id="{9352B002-1032-497A-A690-67428BD6A599}" type="datetimeFigureOut">
              <a:rPr lang="nl-NL" smtClean="0"/>
              <a:t>22-2-2019</a:t>
            </a:fld>
            <a:endParaRPr lang="nl-NL" dirty="0"/>
          </a:p>
        </p:txBody>
      </p:sp>
      <p:sp>
        <p:nvSpPr>
          <p:cNvPr id="5" name="Footer Placeholder 4"/>
          <p:cNvSpPr>
            <a:spLocks noGrp="1"/>
          </p:cNvSpPr>
          <p:nvPr>
            <p:ph type="ftr" sz="quarter" idx="11"/>
          </p:nvPr>
        </p:nvSpPr>
        <p:spPr>
          <a:xfrm>
            <a:off x="2288934" y="6353465"/>
            <a:ext cx="6495365" cy="365125"/>
          </a:xfrm>
        </p:spPr>
        <p:txBody>
          <a:bodyPr/>
          <a:lstStyle/>
          <a:p>
            <a:endParaRPr lang="nl-NL"/>
          </a:p>
        </p:txBody>
      </p:sp>
      <p:sp>
        <p:nvSpPr>
          <p:cNvPr id="6" name="Slide Number Placeholder 5"/>
          <p:cNvSpPr>
            <a:spLocks noGrp="1"/>
          </p:cNvSpPr>
          <p:nvPr>
            <p:ph type="sldNum" sz="quarter" idx="12"/>
          </p:nvPr>
        </p:nvSpPr>
        <p:spPr>
          <a:xfrm>
            <a:off x="9313664" y="6353465"/>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25238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600201"/>
            <a:ext cx="10369152" cy="45259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335360" y="6353465"/>
            <a:ext cx="1453952" cy="365125"/>
          </a:xfrm>
        </p:spPr>
        <p:txBody>
          <a:bodyPr/>
          <a:lstStyle/>
          <a:p>
            <a:fld id="{9352B002-1032-497A-A690-67428BD6A599}" type="datetimeFigureOut">
              <a:rPr lang="nl-NL" smtClean="0"/>
              <a:t>22-2-2019</a:t>
            </a:fld>
            <a:endParaRPr lang="nl-NL" dirty="0"/>
          </a:p>
        </p:txBody>
      </p:sp>
      <p:sp>
        <p:nvSpPr>
          <p:cNvPr id="5" name="Footer Placeholder 4"/>
          <p:cNvSpPr>
            <a:spLocks noGrp="1"/>
          </p:cNvSpPr>
          <p:nvPr>
            <p:ph type="ftr" sz="quarter" idx="11"/>
          </p:nvPr>
        </p:nvSpPr>
        <p:spPr>
          <a:xfrm>
            <a:off x="2288934" y="6353465"/>
            <a:ext cx="6495365" cy="365125"/>
          </a:xfrm>
        </p:spPr>
        <p:txBody>
          <a:bodyPr/>
          <a:lstStyle/>
          <a:p>
            <a:endParaRPr lang="nl-NL"/>
          </a:p>
        </p:txBody>
      </p:sp>
      <p:sp>
        <p:nvSpPr>
          <p:cNvPr id="6" name="Slide Number Placeholder 5"/>
          <p:cNvSpPr>
            <a:spLocks noGrp="1"/>
          </p:cNvSpPr>
          <p:nvPr>
            <p:ph type="sldNum" sz="quarter" idx="12"/>
          </p:nvPr>
        </p:nvSpPr>
        <p:spPr>
          <a:xfrm>
            <a:off x="9313664" y="6353465"/>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41821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111" y="4406901"/>
            <a:ext cx="10363200" cy="1362075"/>
          </a:xfrm>
        </p:spPr>
        <p:txBody>
          <a:bodyPr anchor="t"/>
          <a:lstStyle>
            <a:lvl1pPr algn="ctr">
              <a:defRPr sz="4000" b="1" cap="all"/>
            </a:lvl1pPr>
          </a:lstStyle>
          <a:p>
            <a:r>
              <a:rPr lang="en-US" dirty="0" smtClean="0"/>
              <a:t>Click to edit Master title style</a:t>
            </a:r>
            <a:endParaRPr lang="nl-NL" dirty="0"/>
          </a:p>
        </p:txBody>
      </p:sp>
      <p:sp>
        <p:nvSpPr>
          <p:cNvPr id="3" name="Text Placeholder 2"/>
          <p:cNvSpPr>
            <a:spLocks noGrp="1"/>
          </p:cNvSpPr>
          <p:nvPr>
            <p:ph type="body" idx="1"/>
          </p:nvPr>
        </p:nvSpPr>
        <p:spPr>
          <a:xfrm>
            <a:off x="267164" y="2614469"/>
            <a:ext cx="10363200" cy="1500187"/>
          </a:xfrm>
        </p:spPr>
        <p:txBody>
          <a:bodyPr anchor="b"/>
          <a:lstStyle>
            <a:lvl1pPr marL="0" indent="0" algn="ctr">
              <a:buNone/>
              <a:defRPr sz="3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352B002-1032-497A-A690-67428BD6A599}" type="datetimeFigureOut">
              <a:rPr lang="nl-NL" smtClean="0"/>
              <a:t>22-2-2019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18961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nl-NL" dirty="0"/>
          </a:p>
        </p:txBody>
      </p:sp>
      <p:sp>
        <p:nvSpPr>
          <p:cNvPr id="3" name="Content Placeholder 2"/>
          <p:cNvSpPr>
            <a:spLocks noGrp="1"/>
          </p:cNvSpPr>
          <p:nvPr>
            <p:ph sz="half" idx="1"/>
          </p:nvPr>
        </p:nvSpPr>
        <p:spPr>
          <a:xfrm>
            <a:off x="281111" y="1600201"/>
            <a:ext cx="50468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Content Placeholder 3"/>
          <p:cNvSpPr>
            <a:spLocks noGrp="1"/>
          </p:cNvSpPr>
          <p:nvPr>
            <p:ph sz="half" idx="2"/>
          </p:nvPr>
        </p:nvSpPr>
        <p:spPr>
          <a:xfrm>
            <a:off x="5519936" y="1600200"/>
            <a:ext cx="508856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9352B002-1032-497A-A690-67428BD6A599}" type="datetimeFigureOut">
              <a:rPr lang="nl-NL" smtClean="0"/>
              <a:t>22-2-2019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31550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nl-NL" dirty="0"/>
          </a:p>
        </p:txBody>
      </p:sp>
      <p:sp>
        <p:nvSpPr>
          <p:cNvPr id="3" name="Text Placeholder 2"/>
          <p:cNvSpPr>
            <a:spLocks noGrp="1"/>
          </p:cNvSpPr>
          <p:nvPr>
            <p:ph type="body" idx="1"/>
          </p:nvPr>
        </p:nvSpPr>
        <p:spPr>
          <a:xfrm>
            <a:off x="281111" y="1535113"/>
            <a:ext cx="50468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1111" y="2174875"/>
            <a:ext cx="504680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Text Placeholder 4"/>
          <p:cNvSpPr>
            <a:spLocks noGrp="1"/>
          </p:cNvSpPr>
          <p:nvPr>
            <p:ph type="body" sz="quarter" idx="3"/>
          </p:nvPr>
        </p:nvSpPr>
        <p:spPr>
          <a:xfrm>
            <a:off x="5444807" y="1535113"/>
            <a:ext cx="51636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44806" y="2160732"/>
            <a:ext cx="51085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7" name="Date Placeholder 6"/>
          <p:cNvSpPr>
            <a:spLocks noGrp="1"/>
          </p:cNvSpPr>
          <p:nvPr>
            <p:ph type="dt" sz="half" idx="10"/>
          </p:nvPr>
        </p:nvSpPr>
        <p:spPr/>
        <p:txBody>
          <a:bodyPr/>
          <a:lstStyle/>
          <a:p>
            <a:fld id="{9352B002-1032-497A-A690-67428BD6A599}" type="datetimeFigureOut">
              <a:rPr lang="nl-NL" smtClean="0"/>
              <a:t>22-2-2019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99110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nl-NL" dirty="0"/>
          </a:p>
        </p:txBody>
      </p:sp>
      <p:sp>
        <p:nvSpPr>
          <p:cNvPr id="3" name="Date Placeholder 2"/>
          <p:cNvSpPr>
            <a:spLocks noGrp="1"/>
          </p:cNvSpPr>
          <p:nvPr>
            <p:ph type="dt" sz="half" idx="10"/>
          </p:nvPr>
        </p:nvSpPr>
        <p:spPr/>
        <p:txBody>
          <a:bodyPr/>
          <a:lstStyle/>
          <a:p>
            <a:fld id="{9352B002-1032-497A-A690-67428BD6A599}" type="datetimeFigureOut">
              <a:rPr lang="nl-NL" smtClean="0"/>
              <a:t>22-2-2019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17531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2B002-1032-497A-A690-67428BD6A599}" type="datetimeFigureOut">
              <a:rPr lang="nl-NL" smtClean="0"/>
              <a:t>22-2-2019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4367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111" y="274638"/>
            <a:ext cx="10327391" cy="1143000"/>
          </a:xfrm>
          <a:prstGeom prst="rect">
            <a:avLst/>
          </a:prstGeom>
        </p:spPr>
        <p:txBody>
          <a:bodyPr vert="horz" lIns="91440" tIns="45720" rIns="91440" bIns="45720" rtlCol="0" anchor="ctr">
            <a:normAutofit/>
          </a:bodyPr>
          <a:lstStyle/>
          <a:p>
            <a:r>
              <a:rPr lang="en-US" dirty="0" smtClean="0"/>
              <a:t>Click to edit Master title style</a:t>
            </a:r>
            <a:endParaRPr lang="nl-NL" dirty="0"/>
          </a:p>
        </p:txBody>
      </p:sp>
      <p:sp>
        <p:nvSpPr>
          <p:cNvPr id="3" name="Text Placeholder 2"/>
          <p:cNvSpPr>
            <a:spLocks noGrp="1"/>
          </p:cNvSpPr>
          <p:nvPr>
            <p:ph type="body" idx="1"/>
          </p:nvPr>
        </p:nvSpPr>
        <p:spPr>
          <a:xfrm>
            <a:off x="281111" y="1600201"/>
            <a:ext cx="1032739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2"/>
          </p:nvPr>
        </p:nvSpPr>
        <p:spPr>
          <a:xfrm>
            <a:off x="281111" y="6347691"/>
            <a:ext cx="14539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2B002-1032-497A-A690-67428BD6A599}" type="datetimeFigureOut">
              <a:rPr lang="nl-NL" smtClean="0"/>
              <a:t>22-2-2019</a:t>
            </a:fld>
            <a:endParaRPr lang="nl-NL"/>
          </a:p>
        </p:txBody>
      </p:sp>
      <p:sp>
        <p:nvSpPr>
          <p:cNvPr id="5" name="Footer Placeholder 4"/>
          <p:cNvSpPr>
            <a:spLocks noGrp="1"/>
          </p:cNvSpPr>
          <p:nvPr>
            <p:ph type="ftr" sz="quarter" idx="3"/>
          </p:nvPr>
        </p:nvSpPr>
        <p:spPr>
          <a:xfrm>
            <a:off x="2071362" y="6353465"/>
            <a:ext cx="6754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9162465" y="6347690"/>
            <a:ext cx="13908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49A4C-FF88-4BD5-9F00-E822CED6800F}" type="slidenum">
              <a:rPr lang="nl-NL" smtClean="0"/>
              <a:t>‹nr.›</a:t>
            </a:fld>
            <a:endParaRPr lang="nl-NL"/>
          </a:p>
        </p:txBody>
      </p:sp>
      <p:grpSp>
        <p:nvGrpSpPr>
          <p:cNvPr id="8" name="Groep 7"/>
          <p:cNvGrpSpPr/>
          <p:nvPr userDrawn="1"/>
        </p:nvGrpSpPr>
        <p:grpSpPr>
          <a:xfrm>
            <a:off x="10939303" y="0"/>
            <a:ext cx="1349385" cy="6858594"/>
            <a:chOff x="10939303" y="0"/>
            <a:chExt cx="1342291" cy="6858594"/>
          </a:xfrm>
        </p:grpSpPr>
        <p:grpSp>
          <p:nvGrpSpPr>
            <p:cNvPr id="14" name="Groep 13"/>
            <p:cNvGrpSpPr/>
            <p:nvPr userDrawn="1"/>
          </p:nvGrpSpPr>
          <p:grpSpPr>
            <a:xfrm>
              <a:off x="10939303" y="0"/>
              <a:ext cx="1342291" cy="6858594"/>
              <a:chOff x="8129991" y="-594"/>
              <a:chExt cx="1006718" cy="6858594"/>
            </a:xfrm>
          </p:grpSpPr>
          <p:pic>
            <p:nvPicPr>
              <p:cNvPr id="11" name="Afbeelding 10"/>
              <p:cNvPicPr>
                <a:picLocks noChangeAspect="1"/>
              </p:cNvPicPr>
              <p:nvPr userDrawn="1"/>
            </p:nvPicPr>
            <p:blipFill>
              <a:blip r:embed="rId15"/>
              <a:stretch>
                <a:fillRect/>
              </a:stretch>
            </p:blipFill>
            <p:spPr>
              <a:xfrm>
                <a:off x="8155168" y="-594"/>
                <a:ext cx="981541" cy="6858594"/>
              </a:xfrm>
              <a:prstGeom prst="rect">
                <a:avLst/>
              </a:prstGeom>
            </p:spPr>
          </p:pic>
          <p:sp>
            <p:nvSpPr>
              <p:cNvPr id="12" name="Tekstvak 11"/>
              <p:cNvSpPr txBox="1"/>
              <p:nvPr userDrawn="1"/>
            </p:nvSpPr>
            <p:spPr>
              <a:xfrm>
                <a:off x="8415106" y="255960"/>
                <a:ext cx="461665" cy="3606628"/>
              </a:xfrm>
              <a:prstGeom prst="rect">
                <a:avLst/>
              </a:prstGeom>
              <a:noFill/>
            </p:spPr>
            <p:txBody>
              <a:bodyPr vert="vert" wrap="none" rtlCol="0">
                <a:spAutoFit/>
              </a:bodyPr>
              <a:lstStyle/>
              <a:p>
                <a:r>
                  <a:rPr lang="nl-NL" sz="2800" dirty="0" smtClean="0">
                    <a:solidFill>
                      <a:srgbClr val="FF3399"/>
                    </a:solidFill>
                    <a:latin typeface="Calibri" panose="020F0502020204030204" pitchFamily="34" charset="0"/>
                    <a:cs typeface="Calibri" panose="020F0502020204030204" pitchFamily="34" charset="0"/>
                  </a:rPr>
                  <a:t>TEC</a:t>
                </a:r>
                <a:r>
                  <a:rPr lang="nl-NL" sz="2800" dirty="0" smtClean="0">
                    <a:solidFill>
                      <a:schemeClr val="bg1"/>
                    </a:solidFill>
                    <a:latin typeface="Calibri" panose="020F0502020204030204" pitchFamily="34" charset="0"/>
                    <a:cs typeface="Calibri" panose="020F0502020204030204" pitchFamily="34" charset="0"/>
                  </a:rPr>
                  <a:t>HNOFILOSOFIE.COM</a:t>
                </a:r>
                <a:endParaRPr lang="nl-NL" sz="2800" dirty="0">
                  <a:solidFill>
                    <a:schemeClr val="bg1"/>
                  </a:solidFill>
                  <a:latin typeface="Calibri" panose="020F0502020204030204" pitchFamily="34" charset="0"/>
                  <a:cs typeface="Calibri" panose="020F0502020204030204" pitchFamily="34" charset="0"/>
                </a:endParaRPr>
              </a:p>
            </p:txBody>
          </p:sp>
          <p:sp>
            <p:nvSpPr>
              <p:cNvPr id="13" name="Tekstvak 12"/>
              <p:cNvSpPr txBox="1"/>
              <p:nvPr userDrawn="1"/>
            </p:nvSpPr>
            <p:spPr>
              <a:xfrm>
                <a:off x="8129991" y="5300614"/>
                <a:ext cx="1006718" cy="584775"/>
              </a:xfrm>
              <a:prstGeom prst="rect">
                <a:avLst/>
              </a:prstGeom>
              <a:noFill/>
            </p:spPr>
            <p:txBody>
              <a:bodyPr wrap="none" rtlCol="0">
                <a:spAutoFit/>
              </a:bodyPr>
              <a:lstStyle/>
              <a:p>
                <a:pPr algn="ctr"/>
                <a:r>
                  <a:rPr lang="nl-NL" sz="2000" dirty="0" smtClean="0">
                    <a:solidFill>
                      <a:schemeClr val="bg1"/>
                    </a:solidFill>
                    <a:latin typeface="Calibri" panose="020F0502020204030204" pitchFamily="34" charset="0"/>
                    <a:cs typeface="Calibri" panose="020F0502020204030204" pitchFamily="34" charset="0"/>
                  </a:rPr>
                  <a:t>GENERAL</a:t>
                </a:r>
              </a:p>
              <a:p>
                <a:pPr algn="ctr"/>
                <a:r>
                  <a:rPr lang="nl-NL" sz="1200" dirty="0" smtClean="0">
                    <a:solidFill>
                      <a:schemeClr val="bg1"/>
                    </a:solidFill>
                    <a:latin typeface="Calibri" panose="020F0502020204030204" pitchFamily="34" charset="0"/>
                    <a:cs typeface="Calibri" panose="020F0502020204030204" pitchFamily="34" charset="0"/>
                  </a:rPr>
                  <a:t>Rens van der Vorst</a:t>
                </a:r>
                <a:endParaRPr lang="nl-NL" sz="1200" dirty="0">
                  <a:solidFill>
                    <a:schemeClr val="bg1"/>
                  </a:solidFill>
                  <a:latin typeface="Calibri" panose="020F0502020204030204" pitchFamily="34" charset="0"/>
                  <a:cs typeface="Calibri" panose="020F0502020204030204" pitchFamily="34" charset="0"/>
                </a:endParaRPr>
              </a:p>
            </p:txBody>
          </p:sp>
        </p:grpSp>
        <p:pic>
          <p:nvPicPr>
            <p:cNvPr id="15" name="Picture 6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131717" y="6320338"/>
              <a:ext cx="957461" cy="333030"/>
            </a:xfrm>
            <a:prstGeom prst="rect">
              <a:avLst/>
            </a:prstGeom>
          </p:spPr>
        </p:pic>
      </p:grpSp>
    </p:spTree>
    <p:extLst>
      <p:ext uri="{BB962C8B-B14F-4D97-AF65-F5344CB8AC3E}">
        <p14:creationId xmlns:p14="http://schemas.microsoft.com/office/powerpoint/2010/main" val="1480467611"/>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Rens@technofilosofi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Workshop</a:t>
            </a:r>
          </a:p>
        </p:txBody>
      </p:sp>
      <p:sp>
        <p:nvSpPr>
          <p:cNvPr id="3" name="Ondertitel 2"/>
          <p:cNvSpPr>
            <a:spLocks noGrp="1"/>
          </p:cNvSpPr>
          <p:nvPr>
            <p:ph type="subTitle" idx="1"/>
          </p:nvPr>
        </p:nvSpPr>
        <p:spPr/>
        <p:txBody>
          <a:bodyPr/>
          <a:lstStyle/>
          <a:p>
            <a:r>
              <a:rPr lang="nl-NL" dirty="0" smtClean="0"/>
              <a:t>TECHNOLOGIE ALGEMEEN</a:t>
            </a:r>
            <a:endParaRPr lang="nl-NL" dirty="0"/>
          </a:p>
          <a:p>
            <a:endParaRPr lang="nl-NL" dirty="0"/>
          </a:p>
        </p:txBody>
      </p:sp>
    </p:spTree>
    <p:extLst>
      <p:ext uri="{BB962C8B-B14F-4D97-AF65-F5344CB8AC3E}">
        <p14:creationId xmlns:p14="http://schemas.microsoft.com/office/powerpoint/2010/main" val="1946469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171400"/>
            <a:ext cx="10992544" cy="10992544"/>
          </a:xfrm>
          <a:prstGeom prst="rect">
            <a:avLst/>
          </a:prstGeom>
        </p:spPr>
      </p:pic>
    </p:spTree>
    <p:extLst>
      <p:ext uri="{BB962C8B-B14F-4D97-AF65-F5344CB8AC3E}">
        <p14:creationId xmlns:p14="http://schemas.microsoft.com/office/powerpoint/2010/main" val="290815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dirty="0"/>
          </a:p>
        </p:txBody>
      </p:sp>
      <p:pic>
        <p:nvPicPr>
          <p:cNvPr id="1026" name="Picture 2" descr="http://technofilosofie.com/wp-content/uploads/2018/09/slide-Rens-van-der-Vorst-begin-1024x5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04" y="0"/>
            <a:ext cx="112075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880" y="-242652"/>
            <a:ext cx="12826986" cy="7100652"/>
          </a:xfrm>
          <a:prstGeom prst="rect">
            <a:avLst/>
          </a:prstGeom>
        </p:spPr>
      </p:pic>
    </p:spTree>
    <p:extLst>
      <p:ext uri="{BB962C8B-B14F-4D97-AF65-F5344CB8AC3E}">
        <p14:creationId xmlns:p14="http://schemas.microsoft.com/office/powerpoint/2010/main" val="2088153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8" y="0"/>
            <a:ext cx="11095949" cy="7101408"/>
          </a:xfrm>
          <a:prstGeom prst="rect">
            <a:avLst/>
          </a:prstGeom>
        </p:spPr>
      </p:pic>
    </p:spTree>
    <p:extLst>
      <p:ext uri="{BB962C8B-B14F-4D97-AF65-F5344CB8AC3E}">
        <p14:creationId xmlns:p14="http://schemas.microsoft.com/office/powerpoint/2010/main" val="935610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1"/>
            <a:ext cx="10992544" cy="7328363"/>
          </a:xfrm>
          <a:prstGeom prst="rect">
            <a:avLst/>
          </a:prstGeom>
        </p:spPr>
      </p:pic>
    </p:spTree>
    <p:extLst>
      <p:ext uri="{BB962C8B-B14F-4D97-AF65-F5344CB8AC3E}">
        <p14:creationId xmlns:p14="http://schemas.microsoft.com/office/powerpoint/2010/main" val="2744986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r="12589"/>
          <a:stretch/>
        </p:blipFill>
        <p:spPr>
          <a:xfrm>
            <a:off x="-96688" y="0"/>
            <a:ext cx="11089232" cy="6858000"/>
          </a:xfrm>
          <a:prstGeom prst="rect">
            <a:avLst/>
          </a:prstGeom>
        </p:spPr>
      </p:pic>
    </p:spTree>
    <p:extLst>
      <p:ext uri="{BB962C8B-B14F-4D97-AF65-F5344CB8AC3E}">
        <p14:creationId xmlns:p14="http://schemas.microsoft.com/office/powerpoint/2010/main" val="1927980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623392" y="836712"/>
            <a:ext cx="3456384" cy="158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UTILITARIAN</a:t>
            </a:r>
            <a:endParaRPr lang="nl-NL" dirty="0"/>
          </a:p>
        </p:txBody>
      </p:sp>
      <p:sp>
        <p:nvSpPr>
          <p:cNvPr id="7" name="Afgeronde rechthoek 6"/>
          <p:cNvSpPr/>
          <p:nvPr/>
        </p:nvSpPr>
        <p:spPr>
          <a:xfrm>
            <a:off x="6384032" y="871813"/>
            <a:ext cx="3456384" cy="158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RIGHTS</a:t>
            </a:r>
            <a:endParaRPr lang="nl-NL" dirty="0"/>
          </a:p>
        </p:txBody>
      </p:sp>
      <p:sp>
        <p:nvSpPr>
          <p:cNvPr id="8" name="Afgeronde rechthoek 7"/>
          <p:cNvSpPr/>
          <p:nvPr/>
        </p:nvSpPr>
        <p:spPr>
          <a:xfrm>
            <a:off x="588269" y="3068960"/>
            <a:ext cx="3456384" cy="158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FAIRNESS</a:t>
            </a:r>
            <a:endParaRPr lang="nl-NL" dirty="0"/>
          </a:p>
        </p:txBody>
      </p:sp>
      <p:sp>
        <p:nvSpPr>
          <p:cNvPr id="9" name="Afgeronde rechthoek 8"/>
          <p:cNvSpPr/>
          <p:nvPr/>
        </p:nvSpPr>
        <p:spPr>
          <a:xfrm>
            <a:off x="6384032" y="3079040"/>
            <a:ext cx="3456384" cy="158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COMMON GOOD</a:t>
            </a:r>
            <a:endParaRPr lang="nl-NL" dirty="0"/>
          </a:p>
        </p:txBody>
      </p:sp>
      <p:sp>
        <p:nvSpPr>
          <p:cNvPr id="10" name="Afgeronde rechthoek 9"/>
          <p:cNvSpPr/>
          <p:nvPr/>
        </p:nvSpPr>
        <p:spPr>
          <a:xfrm>
            <a:off x="3503712" y="4941168"/>
            <a:ext cx="3456384" cy="158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VIRTUES</a:t>
            </a:r>
            <a:endParaRPr lang="nl-NL" dirty="0"/>
          </a:p>
        </p:txBody>
      </p:sp>
      <p:sp>
        <p:nvSpPr>
          <p:cNvPr id="11" name="Ovaal 10"/>
          <p:cNvSpPr/>
          <p:nvPr/>
        </p:nvSpPr>
        <p:spPr>
          <a:xfrm>
            <a:off x="3503712" y="1412776"/>
            <a:ext cx="3888432" cy="36724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3600" b="1" dirty="0" smtClean="0"/>
              <a:t>NIET WEL/NIET</a:t>
            </a:r>
          </a:p>
          <a:p>
            <a:pPr algn="ctr"/>
            <a:endParaRPr lang="nl-NL" sz="3600" b="1" dirty="0"/>
          </a:p>
          <a:p>
            <a:pPr algn="ctr"/>
            <a:r>
              <a:rPr lang="nl-NL" sz="3600" b="1" dirty="0" smtClean="0"/>
              <a:t>HOE</a:t>
            </a:r>
            <a:endParaRPr lang="nl-NL" sz="3600" b="1" dirty="0"/>
          </a:p>
        </p:txBody>
      </p:sp>
    </p:spTree>
    <p:extLst>
      <p:ext uri="{BB962C8B-B14F-4D97-AF65-F5344CB8AC3E}">
        <p14:creationId xmlns:p14="http://schemas.microsoft.com/office/powerpoint/2010/main" val="37046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10992544" cy="8259025"/>
          </a:xfrm>
          <a:prstGeom prst="rect">
            <a:avLst/>
          </a:prstGeom>
        </p:spPr>
      </p:pic>
    </p:spTree>
    <p:extLst>
      <p:ext uri="{BB962C8B-B14F-4D97-AF65-F5344CB8AC3E}">
        <p14:creationId xmlns:p14="http://schemas.microsoft.com/office/powerpoint/2010/main" val="1420263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fgeronde rechthoek 7"/>
          <p:cNvSpPr/>
          <p:nvPr/>
        </p:nvSpPr>
        <p:spPr>
          <a:xfrm>
            <a:off x="335360" y="44624"/>
            <a:ext cx="3456384" cy="158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ETHICAL RISK</a:t>
            </a:r>
          </a:p>
          <a:p>
            <a:pPr algn="ctr"/>
            <a:r>
              <a:rPr lang="nl-NL" dirty="0" smtClean="0"/>
              <a:t>SWEEPING</a:t>
            </a:r>
            <a:endParaRPr lang="nl-NL" dirty="0"/>
          </a:p>
        </p:txBody>
      </p:sp>
      <p:sp>
        <p:nvSpPr>
          <p:cNvPr id="9" name="Afgeronde rechthoek 8"/>
          <p:cNvSpPr/>
          <p:nvPr/>
        </p:nvSpPr>
        <p:spPr>
          <a:xfrm>
            <a:off x="3935760" y="156132"/>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TRAIN</a:t>
            </a:r>
            <a:endParaRPr lang="nl-NL" dirty="0"/>
          </a:p>
        </p:txBody>
      </p:sp>
      <p:sp>
        <p:nvSpPr>
          <p:cNvPr id="10" name="Afgeronde rechthoek 9"/>
          <p:cNvSpPr/>
          <p:nvPr/>
        </p:nvSpPr>
        <p:spPr>
          <a:xfrm>
            <a:off x="3935760" y="604434"/>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ASSUME YOU MISSED</a:t>
            </a:r>
            <a:endParaRPr lang="nl-NL" dirty="0"/>
          </a:p>
        </p:txBody>
      </p:sp>
      <p:sp>
        <p:nvSpPr>
          <p:cNvPr id="11" name="Afgeronde rechthoek 10"/>
          <p:cNvSpPr/>
          <p:nvPr/>
        </p:nvSpPr>
        <p:spPr>
          <a:xfrm>
            <a:off x="3935760" y="1052736"/>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INTEGRATE IN WORKFLOWS</a:t>
            </a:r>
            <a:endParaRPr lang="nl-NL" dirty="0"/>
          </a:p>
        </p:txBody>
      </p:sp>
      <p:sp>
        <p:nvSpPr>
          <p:cNvPr id="12" name="Afgeronde rechthoek 11"/>
          <p:cNvSpPr/>
          <p:nvPr/>
        </p:nvSpPr>
        <p:spPr>
          <a:xfrm>
            <a:off x="335360" y="1780533"/>
            <a:ext cx="3456384" cy="158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PRE – POST MORTEM</a:t>
            </a:r>
            <a:endParaRPr lang="nl-NL" dirty="0"/>
          </a:p>
        </p:txBody>
      </p:sp>
      <p:sp>
        <p:nvSpPr>
          <p:cNvPr id="13" name="Afgeronde rechthoek 12"/>
          <p:cNvSpPr/>
          <p:nvPr/>
        </p:nvSpPr>
        <p:spPr>
          <a:xfrm>
            <a:off x="3935760" y="1892041"/>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EVALUATE</a:t>
            </a:r>
            <a:endParaRPr lang="nl-NL" dirty="0"/>
          </a:p>
        </p:txBody>
      </p:sp>
      <p:sp>
        <p:nvSpPr>
          <p:cNvPr id="14" name="Afgeronde rechthoek 13"/>
          <p:cNvSpPr/>
          <p:nvPr/>
        </p:nvSpPr>
        <p:spPr>
          <a:xfrm>
            <a:off x="3935760" y="2340343"/>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SCENARIO PLANNING</a:t>
            </a:r>
            <a:endParaRPr lang="nl-NL" dirty="0"/>
          </a:p>
        </p:txBody>
      </p:sp>
      <p:sp>
        <p:nvSpPr>
          <p:cNvPr id="15" name="Afgeronde rechthoek 14"/>
          <p:cNvSpPr/>
          <p:nvPr/>
        </p:nvSpPr>
        <p:spPr>
          <a:xfrm>
            <a:off x="3935760" y="2788645"/>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INTEGRATE IN WORKFLOWS</a:t>
            </a:r>
            <a:endParaRPr lang="nl-NL" dirty="0"/>
          </a:p>
        </p:txBody>
      </p:sp>
      <p:sp>
        <p:nvSpPr>
          <p:cNvPr id="16" name="Afgeronde rechthoek 15"/>
          <p:cNvSpPr/>
          <p:nvPr/>
        </p:nvSpPr>
        <p:spPr>
          <a:xfrm>
            <a:off x="349327" y="3516442"/>
            <a:ext cx="3456384" cy="158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CASUISTRY</a:t>
            </a:r>
            <a:endParaRPr lang="nl-NL" dirty="0"/>
          </a:p>
        </p:txBody>
      </p:sp>
      <p:sp>
        <p:nvSpPr>
          <p:cNvPr id="18" name="Afgeronde rechthoek 17"/>
          <p:cNvSpPr/>
          <p:nvPr/>
        </p:nvSpPr>
        <p:spPr>
          <a:xfrm>
            <a:off x="8121691" y="260648"/>
            <a:ext cx="2808312" cy="63367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GRIEFBOT</a:t>
            </a:r>
            <a:endParaRPr lang="nl-NL" dirty="0"/>
          </a:p>
        </p:txBody>
      </p:sp>
      <p:sp>
        <p:nvSpPr>
          <p:cNvPr id="19" name="Afgeronde rechthoek 18"/>
          <p:cNvSpPr/>
          <p:nvPr/>
        </p:nvSpPr>
        <p:spPr>
          <a:xfrm>
            <a:off x="3927562" y="3612516"/>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PARADIGM CASES</a:t>
            </a:r>
            <a:endParaRPr lang="nl-NL" dirty="0"/>
          </a:p>
        </p:txBody>
      </p:sp>
      <p:sp>
        <p:nvSpPr>
          <p:cNvPr id="20" name="Afgeronde rechthoek 19"/>
          <p:cNvSpPr/>
          <p:nvPr/>
        </p:nvSpPr>
        <p:spPr>
          <a:xfrm>
            <a:off x="3927562" y="4060818"/>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PARALLELS</a:t>
            </a:r>
            <a:endParaRPr lang="nl-NL" dirty="0"/>
          </a:p>
        </p:txBody>
      </p:sp>
      <p:sp>
        <p:nvSpPr>
          <p:cNvPr id="21" name="Afgeronde rechthoek 20"/>
          <p:cNvSpPr/>
          <p:nvPr/>
        </p:nvSpPr>
        <p:spPr>
          <a:xfrm>
            <a:off x="3927562" y="4509120"/>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ANALOGICAL REASONING</a:t>
            </a:r>
            <a:endParaRPr lang="nl-NL" dirty="0"/>
          </a:p>
        </p:txBody>
      </p:sp>
      <p:sp>
        <p:nvSpPr>
          <p:cNvPr id="22" name="Afgeronde rechthoek 21"/>
          <p:cNvSpPr/>
          <p:nvPr/>
        </p:nvSpPr>
        <p:spPr>
          <a:xfrm>
            <a:off x="315473" y="5229200"/>
            <a:ext cx="3456384" cy="158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EXPANDING THE </a:t>
            </a:r>
          </a:p>
          <a:p>
            <a:pPr algn="ctr"/>
            <a:r>
              <a:rPr lang="nl-NL" dirty="0" smtClean="0"/>
              <a:t>CIRCLE</a:t>
            </a:r>
            <a:endParaRPr lang="nl-NL" dirty="0"/>
          </a:p>
        </p:txBody>
      </p:sp>
      <p:sp>
        <p:nvSpPr>
          <p:cNvPr id="23" name="Afgeronde rechthoek 22"/>
          <p:cNvSpPr/>
          <p:nvPr/>
        </p:nvSpPr>
        <p:spPr>
          <a:xfrm>
            <a:off x="3893708" y="5325274"/>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ASSUMED NOT CONSULTED</a:t>
            </a:r>
            <a:endParaRPr lang="nl-NL" dirty="0"/>
          </a:p>
        </p:txBody>
      </p:sp>
      <p:sp>
        <p:nvSpPr>
          <p:cNvPr id="24" name="Afgeronde rechthoek 23"/>
          <p:cNvSpPr/>
          <p:nvPr/>
        </p:nvSpPr>
        <p:spPr>
          <a:xfrm>
            <a:off x="3893708" y="5773576"/>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(IN) DIRECTLY - HARMED</a:t>
            </a:r>
            <a:endParaRPr lang="nl-NL" dirty="0"/>
          </a:p>
        </p:txBody>
      </p:sp>
      <p:sp>
        <p:nvSpPr>
          <p:cNvPr id="25" name="Afgeronde rechthoek 24"/>
          <p:cNvSpPr/>
          <p:nvPr/>
        </p:nvSpPr>
        <p:spPr>
          <a:xfrm>
            <a:off x="3893708" y="6221878"/>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NO BUYERS – STRONG OPINION</a:t>
            </a:r>
            <a:endParaRPr lang="nl-NL" dirty="0"/>
          </a:p>
        </p:txBody>
      </p:sp>
    </p:spTree>
    <p:extLst>
      <p:ext uri="{BB962C8B-B14F-4D97-AF65-F5344CB8AC3E}">
        <p14:creationId xmlns:p14="http://schemas.microsoft.com/office/powerpoint/2010/main" val="3398400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fgeronde rechthoek 7"/>
          <p:cNvSpPr/>
          <p:nvPr/>
        </p:nvSpPr>
        <p:spPr>
          <a:xfrm>
            <a:off x="177377" y="821278"/>
            <a:ext cx="3456384" cy="158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ETHICAL BENEFITS</a:t>
            </a:r>
            <a:endParaRPr lang="nl-NL" dirty="0"/>
          </a:p>
        </p:txBody>
      </p:sp>
      <p:sp>
        <p:nvSpPr>
          <p:cNvPr id="9" name="Afgeronde rechthoek 8"/>
          <p:cNvSpPr/>
          <p:nvPr/>
        </p:nvSpPr>
        <p:spPr>
          <a:xfrm>
            <a:off x="3777777" y="932786"/>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WHY FOR WHAT GOOD END</a:t>
            </a:r>
            <a:endParaRPr lang="nl-NL" dirty="0"/>
          </a:p>
        </p:txBody>
      </p:sp>
      <p:sp>
        <p:nvSpPr>
          <p:cNvPr id="10" name="Afgeronde rechthoek 9"/>
          <p:cNvSpPr/>
          <p:nvPr/>
        </p:nvSpPr>
        <p:spPr>
          <a:xfrm>
            <a:off x="3777777" y="1381088"/>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ARE PEOPLE BETTER OFF</a:t>
            </a:r>
            <a:endParaRPr lang="nl-NL" dirty="0"/>
          </a:p>
        </p:txBody>
      </p:sp>
      <p:sp>
        <p:nvSpPr>
          <p:cNvPr id="11" name="Afgeronde rechthoek 10"/>
          <p:cNvSpPr/>
          <p:nvPr/>
        </p:nvSpPr>
        <p:spPr>
          <a:xfrm>
            <a:off x="3777777" y="1829390"/>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CENTER &amp; SACRIFICE ?</a:t>
            </a:r>
            <a:endParaRPr lang="nl-NL" dirty="0"/>
          </a:p>
        </p:txBody>
      </p:sp>
      <p:sp>
        <p:nvSpPr>
          <p:cNvPr id="12" name="Afgeronde rechthoek 11"/>
          <p:cNvSpPr/>
          <p:nvPr/>
        </p:nvSpPr>
        <p:spPr>
          <a:xfrm>
            <a:off x="177377" y="2557187"/>
            <a:ext cx="3456384" cy="158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TERRIBLE PEOPLE</a:t>
            </a:r>
            <a:endParaRPr lang="nl-NL" dirty="0"/>
          </a:p>
        </p:txBody>
      </p:sp>
      <p:sp>
        <p:nvSpPr>
          <p:cNvPr id="13" name="Afgeronde rechthoek 12"/>
          <p:cNvSpPr/>
          <p:nvPr/>
        </p:nvSpPr>
        <p:spPr>
          <a:xfrm>
            <a:off x="3777777" y="2668695"/>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ABUSE - STUPIDITY</a:t>
            </a:r>
            <a:endParaRPr lang="nl-NL" dirty="0"/>
          </a:p>
        </p:txBody>
      </p:sp>
      <p:sp>
        <p:nvSpPr>
          <p:cNvPr id="14" name="Afgeronde rechthoek 13"/>
          <p:cNvSpPr/>
          <p:nvPr/>
        </p:nvSpPr>
        <p:spPr>
          <a:xfrm>
            <a:off x="3777777" y="3116997"/>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INCENTIVES</a:t>
            </a:r>
            <a:endParaRPr lang="nl-NL" dirty="0"/>
          </a:p>
        </p:txBody>
      </p:sp>
      <p:sp>
        <p:nvSpPr>
          <p:cNvPr id="15" name="Afgeronde rechthoek 14"/>
          <p:cNvSpPr/>
          <p:nvPr/>
        </p:nvSpPr>
        <p:spPr>
          <a:xfrm>
            <a:off x="3777777" y="3565299"/>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IS REMOVAL AN OPTION</a:t>
            </a:r>
            <a:endParaRPr lang="nl-NL" dirty="0"/>
          </a:p>
        </p:txBody>
      </p:sp>
      <p:sp>
        <p:nvSpPr>
          <p:cNvPr id="16" name="Afgeronde rechthoek 15"/>
          <p:cNvSpPr/>
          <p:nvPr/>
        </p:nvSpPr>
        <p:spPr>
          <a:xfrm>
            <a:off x="191344" y="4293096"/>
            <a:ext cx="3456384" cy="158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CLOSE THE LOOP</a:t>
            </a:r>
            <a:endParaRPr lang="nl-NL" dirty="0"/>
          </a:p>
        </p:txBody>
      </p:sp>
      <p:sp>
        <p:nvSpPr>
          <p:cNvPr id="18" name="Afgeronde rechthoek 17"/>
          <p:cNvSpPr/>
          <p:nvPr/>
        </p:nvSpPr>
        <p:spPr>
          <a:xfrm>
            <a:off x="7963708" y="1037302"/>
            <a:ext cx="2808312" cy="48399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t>GRIEFBOT</a:t>
            </a:r>
            <a:endParaRPr lang="nl-NL" dirty="0"/>
          </a:p>
        </p:txBody>
      </p:sp>
      <p:sp>
        <p:nvSpPr>
          <p:cNvPr id="19" name="Afgeronde rechthoek 18"/>
          <p:cNvSpPr/>
          <p:nvPr/>
        </p:nvSpPr>
        <p:spPr>
          <a:xfrm>
            <a:off x="3769579" y="4389170"/>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FEEDBACK FOR ETHICS</a:t>
            </a:r>
            <a:endParaRPr lang="nl-NL" dirty="0"/>
          </a:p>
        </p:txBody>
      </p:sp>
      <p:sp>
        <p:nvSpPr>
          <p:cNvPr id="20" name="Afgeronde rechthoek 19"/>
          <p:cNvSpPr/>
          <p:nvPr/>
        </p:nvSpPr>
        <p:spPr>
          <a:xfrm>
            <a:off x="3769579" y="4837472"/>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INVITE FEEDBACK</a:t>
            </a:r>
            <a:endParaRPr lang="nl-NL" dirty="0"/>
          </a:p>
        </p:txBody>
      </p:sp>
      <p:sp>
        <p:nvSpPr>
          <p:cNvPr id="21" name="Afgeronde rechthoek 20"/>
          <p:cNvSpPr/>
          <p:nvPr/>
        </p:nvSpPr>
        <p:spPr>
          <a:xfrm>
            <a:off x="3769579" y="5285774"/>
            <a:ext cx="4032448"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FORMAL ETHICAL ITERATION</a:t>
            </a:r>
            <a:endParaRPr lang="nl-NL" dirty="0"/>
          </a:p>
        </p:txBody>
      </p:sp>
    </p:spTree>
    <p:extLst>
      <p:ext uri="{BB962C8B-B14F-4D97-AF65-F5344CB8AC3E}">
        <p14:creationId xmlns:p14="http://schemas.microsoft.com/office/powerpoint/2010/main" val="282693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4280225694"/>
              </p:ext>
            </p:extLst>
          </p:nvPr>
        </p:nvGraphicFramePr>
        <p:xfrm>
          <a:off x="2046187" y="1429647"/>
          <a:ext cx="7290172" cy="3703320"/>
        </p:xfrm>
        <a:graphic>
          <a:graphicData uri="http://schemas.openxmlformats.org/drawingml/2006/table">
            <a:tbl>
              <a:tblPr firstRow="1" bandRow="1">
                <a:tableStyleId>{073A0DAA-6AF3-43AB-8588-CEC1D06C72B9}</a:tableStyleId>
              </a:tblPr>
              <a:tblGrid>
                <a:gridCol w="3645086">
                  <a:extLst>
                    <a:ext uri="{9D8B030D-6E8A-4147-A177-3AD203B41FA5}">
                      <a16:colId xmlns:a16="http://schemas.microsoft.com/office/drawing/2014/main" val="18154914"/>
                    </a:ext>
                  </a:extLst>
                </a:gridCol>
                <a:gridCol w="3645086">
                  <a:extLst>
                    <a:ext uri="{9D8B030D-6E8A-4147-A177-3AD203B41FA5}">
                      <a16:colId xmlns:a16="http://schemas.microsoft.com/office/drawing/2014/main" val="623024974"/>
                    </a:ext>
                  </a:extLst>
                </a:gridCol>
              </a:tblGrid>
              <a:tr h="278130">
                <a:tc>
                  <a:txBody>
                    <a:bodyPr/>
                    <a:lstStyle/>
                    <a:p>
                      <a:r>
                        <a:rPr lang="nl-NL" sz="1400" dirty="0" smtClean="0"/>
                        <a:t>WAT</a:t>
                      </a:r>
                      <a:endParaRPr lang="nl-NL" sz="1400" dirty="0"/>
                    </a:p>
                  </a:txBody>
                  <a:tcPr marL="68580" marR="68580" marT="34290" marB="34290"/>
                </a:tc>
                <a:tc>
                  <a:txBody>
                    <a:bodyPr/>
                    <a:lstStyle/>
                    <a:p>
                      <a:r>
                        <a:rPr lang="nl-NL" sz="1400" dirty="0" smtClean="0"/>
                        <a:t>SLIDE –</a:t>
                      </a:r>
                      <a:r>
                        <a:rPr lang="nl-NL" sz="1400" baseline="0" dirty="0" smtClean="0"/>
                        <a:t> DECK</a:t>
                      </a:r>
                      <a:endParaRPr lang="nl-NL" sz="1400" dirty="0"/>
                    </a:p>
                  </a:txBody>
                  <a:tcPr marL="68580" marR="68580" marT="34290" marB="34290"/>
                </a:tc>
                <a:extLst>
                  <a:ext uri="{0D108BD9-81ED-4DB2-BD59-A6C34878D82A}">
                    <a16:rowId xmlns:a16="http://schemas.microsoft.com/office/drawing/2014/main" val="3904736133"/>
                  </a:ext>
                </a:extLst>
              </a:tr>
              <a:tr h="278130">
                <a:tc>
                  <a:txBody>
                    <a:bodyPr/>
                    <a:lstStyle/>
                    <a:p>
                      <a:r>
                        <a:rPr lang="nl-NL" sz="1400" dirty="0" smtClean="0"/>
                        <a:t>ONDERWERP</a:t>
                      </a:r>
                      <a:endParaRPr lang="nl-NL" sz="1400" dirty="0"/>
                    </a:p>
                  </a:txBody>
                  <a:tcPr marL="68580" marR="68580" marT="34290" marB="34290"/>
                </a:tc>
                <a:tc>
                  <a:txBody>
                    <a:bodyPr/>
                    <a:lstStyle/>
                    <a:p>
                      <a:r>
                        <a:rPr lang="nl-NL" sz="1400" dirty="0" smtClean="0"/>
                        <a:t>TECHNOFILOSOFIE</a:t>
                      </a:r>
                      <a:r>
                        <a:rPr lang="nl-NL" sz="1400" baseline="0" dirty="0" smtClean="0"/>
                        <a:t> </a:t>
                      </a:r>
                      <a:r>
                        <a:rPr lang="nl-NL" sz="1400" dirty="0" smtClean="0"/>
                        <a:t>ALGEMEEN</a:t>
                      </a:r>
                      <a:endParaRPr lang="nl-NL" sz="1400" dirty="0"/>
                    </a:p>
                  </a:txBody>
                  <a:tcPr marL="68580" marR="68580" marT="34290" marB="34290"/>
                </a:tc>
                <a:extLst>
                  <a:ext uri="{0D108BD9-81ED-4DB2-BD59-A6C34878D82A}">
                    <a16:rowId xmlns:a16="http://schemas.microsoft.com/office/drawing/2014/main" val="2999874653"/>
                  </a:ext>
                </a:extLst>
              </a:tr>
              <a:tr h="278130">
                <a:tc>
                  <a:txBody>
                    <a:bodyPr/>
                    <a:lstStyle/>
                    <a:p>
                      <a:r>
                        <a:rPr lang="nl-NL" sz="1400" dirty="0" smtClean="0"/>
                        <a:t>CATEGORIE</a:t>
                      </a:r>
                      <a:endParaRPr lang="nl-NL" sz="1400" dirty="0"/>
                    </a:p>
                  </a:txBody>
                  <a:tcPr marL="68580" marR="68580" marT="34290" marB="34290"/>
                </a:tc>
                <a:tc>
                  <a:txBody>
                    <a:bodyPr/>
                    <a:lstStyle/>
                    <a:p>
                      <a:r>
                        <a:rPr lang="nl-NL" sz="1400" dirty="0" smtClean="0"/>
                        <a:t>INSPIRATIE / ACHTERGROND</a:t>
                      </a:r>
                      <a:r>
                        <a:rPr lang="nl-NL" sz="1400" baseline="0" dirty="0" smtClean="0"/>
                        <a:t> / </a:t>
                      </a:r>
                      <a:r>
                        <a:rPr lang="nl-NL" sz="1400" dirty="0" smtClean="0"/>
                        <a:t>THEORIE</a:t>
                      </a:r>
                      <a:endParaRPr lang="nl-NL" sz="1400" dirty="0"/>
                    </a:p>
                  </a:txBody>
                  <a:tcPr marL="68580" marR="68580" marT="34290" marB="34290"/>
                </a:tc>
                <a:extLst>
                  <a:ext uri="{0D108BD9-81ED-4DB2-BD59-A6C34878D82A}">
                    <a16:rowId xmlns:a16="http://schemas.microsoft.com/office/drawing/2014/main" val="446401378"/>
                  </a:ext>
                </a:extLst>
              </a:tr>
              <a:tr h="278130">
                <a:tc>
                  <a:txBody>
                    <a:bodyPr/>
                    <a:lstStyle/>
                    <a:p>
                      <a:r>
                        <a:rPr lang="nl-NL" sz="1400" dirty="0" smtClean="0"/>
                        <a:t>STIJL</a:t>
                      </a:r>
                      <a:endParaRPr lang="nl-NL" sz="1400" dirty="0"/>
                    </a:p>
                  </a:txBody>
                  <a:tcPr marL="68580" marR="68580" marT="34290" marB="34290"/>
                </a:tc>
                <a:tc>
                  <a:txBody>
                    <a:bodyPr/>
                    <a:lstStyle/>
                    <a:p>
                      <a:r>
                        <a:rPr lang="nl-NL" sz="1400" dirty="0" smtClean="0"/>
                        <a:t>INTRODUCTIE – SLIDES</a:t>
                      </a:r>
                      <a:endParaRPr lang="nl-NL" sz="1400" dirty="0"/>
                    </a:p>
                  </a:txBody>
                  <a:tcPr marL="68580" marR="68580" marT="34290" marB="34290"/>
                </a:tc>
                <a:extLst>
                  <a:ext uri="{0D108BD9-81ED-4DB2-BD59-A6C34878D82A}">
                    <a16:rowId xmlns:a16="http://schemas.microsoft.com/office/drawing/2014/main" val="2133130774"/>
                  </a:ext>
                </a:extLst>
              </a:tr>
              <a:tr h="278130">
                <a:tc>
                  <a:txBody>
                    <a:bodyPr/>
                    <a:lstStyle/>
                    <a:p>
                      <a:r>
                        <a:rPr lang="nl-NL" sz="1400" dirty="0" smtClean="0"/>
                        <a:t>DATUM AANGEPAST</a:t>
                      </a:r>
                      <a:endParaRPr lang="nl-NL" sz="1400" dirty="0"/>
                    </a:p>
                  </a:txBody>
                  <a:tcPr marL="68580" marR="68580" marT="34290" marB="34290"/>
                </a:tc>
                <a:tc>
                  <a:txBody>
                    <a:bodyPr/>
                    <a:lstStyle/>
                    <a:p>
                      <a:r>
                        <a:rPr lang="nl-NL" sz="1400" dirty="0" smtClean="0"/>
                        <a:t>22-2-19</a:t>
                      </a:r>
                      <a:endParaRPr lang="nl-NL" sz="1400" dirty="0"/>
                    </a:p>
                  </a:txBody>
                  <a:tcPr marL="68580" marR="68580" marT="34290" marB="34290"/>
                </a:tc>
                <a:extLst>
                  <a:ext uri="{0D108BD9-81ED-4DB2-BD59-A6C34878D82A}">
                    <a16:rowId xmlns:a16="http://schemas.microsoft.com/office/drawing/2014/main" val="472582869"/>
                  </a:ext>
                </a:extLst>
              </a:tr>
              <a:tr h="278130">
                <a:tc>
                  <a:txBody>
                    <a:bodyPr/>
                    <a:lstStyle/>
                    <a:p>
                      <a:r>
                        <a:rPr lang="nl-NL" sz="1400" dirty="0" smtClean="0"/>
                        <a:t>MEER INFORMATIE</a:t>
                      </a:r>
                      <a:endParaRPr lang="nl-NL" sz="1400" dirty="0"/>
                    </a:p>
                  </a:txBody>
                  <a:tcPr marL="68580" marR="68580" marT="34290" marB="34290"/>
                </a:tc>
                <a:tc>
                  <a:txBody>
                    <a:bodyPr/>
                    <a:lstStyle/>
                    <a:p>
                      <a:r>
                        <a:rPr lang="nl-NL" sz="1400" dirty="0" smtClean="0">
                          <a:hlinkClick r:id="rId2"/>
                        </a:rPr>
                        <a:t>Rens@technofilosofie.com</a:t>
                      </a:r>
                      <a:endParaRPr lang="nl-NL" sz="1400" dirty="0"/>
                    </a:p>
                  </a:txBody>
                  <a:tcPr marL="68580" marR="68580" marT="34290" marB="34290"/>
                </a:tc>
                <a:extLst>
                  <a:ext uri="{0D108BD9-81ED-4DB2-BD59-A6C34878D82A}">
                    <a16:rowId xmlns:a16="http://schemas.microsoft.com/office/drawing/2014/main" val="3412408800"/>
                  </a:ext>
                </a:extLst>
              </a:tr>
              <a:tr h="1303020">
                <a:tc>
                  <a:txBody>
                    <a:bodyPr/>
                    <a:lstStyle/>
                    <a:p>
                      <a:r>
                        <a:rPr lang="nl-NL" sz="1400" dirty="0" smtClean="0"/>
                        <a:t>TOEPASSEN</a:t>
                      </a:r>
                      <a:endParaRPr lang="nl-NL" sz="1400" dirty="0"/>
                    </a:p>
                  </a:txBody>
                  <a:tcPr marL="68580" marR="68580" marT="34290" marB="34290"/>
                </a:tc>
                <a:tc>
                  <a:txBody>
                    <a:bodyPr/>
                    <a:lstStyle/>
                    <a:p>
                      <a:r>
                        <a:rPr lang="nl-NL" sz="1400" dirty="0" smtClean="0"/>
                        <a:t>DEZE PRESENTATIE BETREFT </a:t>
                      </a:r>
                      <a:r>
                        <a:rPr lang="nl-NL" sz="1400" dirty="0" smtClean="0"/>
                        <a:t>EEN AANTAL INTRODUCTIE</a:t>
                      </a:r>
                      <a:r>
                        <a:rPr lang="nl-NL" sz="1400" baseline="0" dirty="0" smtClean="0"/>
                        <a:t> SLIDES + TEKST IN DE NOTES VOOR EEN ALGEMEEN BEGRIP VAN TECHNOLOGIE, TECHNOFILOSOFIE EN ETHIEK.</a:t>
                      </a:r>
                      <a:endParaRPr lang="nl-NL" sz="1400" dirty="0"/>
                    </a:p>
                  </a:txBody>
                  <a:tcPr marL="68580" marR="68580" marT="34290" marB="34290"/>
                </a:tc>
                <a:extLst>
                  <a:ext uri="{0D108BD9-81ED-4DB2-BD59-A6C34878D82A}">
                    <a16:rowId xmlns:a16="http://schemas.microsoft.com/office/drawing/2014/main" val="4055300003"/>
                  </a:ext>
                </a:extLst>
              </a:tr>
              <a:tr h="480060">
                <a:tc>
                  <a:txBody>
                    <a:bodyPr/>
                    <a:lstStyle/>
                    <a:p>
                      <a:r>
                        <a:rPr lang="nl-NL" sz="1400" dirty="0" smtClean="0"/>
                        <a:t>LICENTIES</a:t>
                      </a:r>
                      <a:endParaRPr lang="nl-NL" sz="1400" dirty="0"/>
                    </a:p>
                  </a:txBody>
                  <a:tcPr marL="68580" marR="68580" marT="34290" marB="34290"/>
                </a:tc>
                <a:tc>
                  <a:txBody>
                    <a:bodyPr/>
                    <a:lstStyle/>
                    <a:p>
                      <a:r>
                        <a:rPr lang="nl-NL" sz="1400" dirty="0" smtClean="0"/>
                        <a:t>AFBEELDINGEN ZIJN GECHECKT,</a:t>
                      </a:r>
                      <a:r>
                        <a:rPr lang="nl-NL" sz="1400" baseline="0" dirty="0" smtClean="0"/>
                        <a:t> MAAR BIJ TWIJFEL GRAAG CONTACT OPNEMEN</a:t>
                      </a:r>
                      <a:endParaRPr lang="nl-NL" sz="1400" dirty="0"/>
                    </a:p>
                  </a:txBody>
                  <a:tcPr marL="68580" marR="68580" marT="34290" marB="34290"/>
                </a:tc>
                <a:extLst>
                  <a:ext uri="{0D108BD9-81ED-4DB2-BD59-A6C34878D82A}">
                    <a16:rowId xmlns:a16="http://schemas.microsoft.com/office/drawing/2014/main" val="1698953382"/>
                  </a:ext>
                </a:extLst>
              </a:tr>
            </a:tbl>
          </a:graphicData>
        </a:graphic>
      </p:graphicFrame>
    </p:spTree>
    <p:extLst>
      <p:ext uri="{BB962C8B-B14F-4D97-AF65-F5344CB8AC3E}">
        <p14:creationId xmlns:p14="http://schemas.microsoft.com/office/powerpoint/2010/main" val="80384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2279576" y="2276872"/>
            <a:ext cx="6096000" cy="2554545"/>
          </a:xfrm>
          <a:prstGeom prst="rect">
            <a:avLst/>
          </a:prstGeom>
        </p:spPr>
        <p:txBody>
          <a:bodyPr>
            <a:spAutoFit/>
          </a:bodyPr>
          <a:lstStyle/>
          <a:p>
            <a:pPr algn="ctr"/>
            <a:r>
              <a:rPr lang="en-US" sz="3200" b="1" i="1" dirty="0">
                <a:solidFill>
                  <a:srgbClr val="545454"/>
                </a:solidFill>
              </a:rPr>
              <a:t>The term solutionism as a description of the (arguably flawed) idea that every social problem has a technological fix</a:t>
            </a:r>
            <a:endParaRPr lang="nl-NL" sz="3200" b="1" i="1" dirty="0"/>
          </a:p>
        </p:txBody>
      </p:sp>
    </p:spTree>
    <p:extLst>
      <p:ext uri="{BB962C8B-B14F-4D97-AF65-F5344CB8AC3E}">
        <p14:creationId xmlns:p14="http://schemas.microsoft.com/office/powerpoint/2010/main" val="663302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l="17901" t="20470" r="18454" b="12594"/>
          <a:stretch/>
        </p:blipFill>
        <p:spPr>
          <a:xfrm>
            <a:off x="-312712" y="0"/>
            <a:ext cx="11279065" cy="7029400"/>
          </a:xfrm>
          <a:prstGeom prst="rect">
            <a:avLst/>
          </a:prstGeom>
        </p:spPr>
      </p:pic>
    </p:spTree>
    <p:extLst>
      <p:ext uri="{BB962C8B-B14F-4D97-AF65-F5344CB8AC3E}">
        <p14:creationId xmlns:p14="http://schemas.microsoft.com/office/powerpoint/2010/main" val="2603869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cstate="print">
            <a:grayscl/>
            <a:extLst>
              <a:ext uri="{28A0092B-C50C-407E-A947-70E740481C1C}">
                <a14:useLocalDpi xmlns:a14="http://schemas.microsoft.com/office/drawing/2010/main" val="0"/>
              </a:ext>
            </a:extLst>
          </a:blip>
          <a:srcRect l="13846" r="23155"/>
          <a:stretch/>
        </p:blipFill>
        <p:spPr>
          <a:xfrm>
            <a:off x="4439815" y="21769"/>
            <a:ext cx="6552729" cy="6923399"/>
          </a:xfrm>
          <a:prstGeom prst="rect">
            <a:avLst/>
          </a:prstGeom>
        </p:spPr>
      </p:pic>
      <p:pic>
        <p:nvPicPr>
          <p:cNvPr id="4" name="Afbeelding 3"/>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3436" y="-1"/>
            <a:ext cx="4515260" cy="6923399"/>
          </a:xfrm>
          <a:prstGeom prst="rect">
            <a:avLst/>
          </a:prstGeom>
        </p:spPr>
      </p:pic>
    </p:spTree>
    <p:extLst>
      <p:ext uri="{BB962C8B-B14F-4D97-AF65-F5344CB8AC3E}">
        <p14:creationId xmlns:p14="http://schemas.microsoft.com/office/powerpoint/2010/main" val="4252561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0"/>
            <a:ext cx="10992544" cy="7543061"/>
          </a:xfrm>
          <a:prstGeom prst="rect">
            <a:avLst/>
          </a:prstGeom>
        </p:spPr>
      </p:pic>
    </p:spTree>
    <p:extLst>
      <p:ext uri="{BB962C8B-B14F-4D97-AF65-F5344CB8AC3E}">
        <p14:creationId xmlns:p14="http://schemas.microsoft.com/office/powerpoint/2010/main" val="4055519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86913" y="-68585"/>
            <a:ext cx="11479457" cy="7097985"/>
          </a:xfrm>
          <a:prstGeom prst="rect">
            <a:avLst/>
          </a:prstGeom>
        </p:spPr>
      </p:pic>
    </p:spTree>
    <p:extLst>
      <p:ext uri="{BB962C8B-B14F-4D97-AF65-F5344CB8AC3E}">
        <p14:creationId xmlns:p14="http://schemas.microsoft.com/office/powerpoint/2010/main" val="84160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127448" y="1484784"/>
            <a:ext cx="9228856" cy="2585323"/>
          </a:xfrm>
          <a:prstGeom prst="rect">
            <a:avLst/>
          </a:prstGeom>
        </p:spPr>
        <p:txBody>
          <a:bodyPr wrap="square">
            <a:spAutoFit/>
          </a:bodyPr>
          <a:lstStyle/>
          <a:p>
            <a:r>
              <a:rPr lang="en-US" b="1" dirty="0">
                <a:solidFill>
                  <a:srgbClr val="000000"/>
                </a:solidFill>
              </a:rPr>
              <a:t>technology</a:t>
            </a:r>
          </a:p>
          <a:p>
            <a:r>
              <a:rPr lang="en-US" dirty="0" err="1">
                <a:solidFill>
                  <a:srgbClr val="000000"/>
                </a:solidFill>
              </a:rPr>
              <a:t>tɛkˈnɒlədʒi</a:t>
            </a:r>
            <a:r>
              <a:rPr lang="en-US" dirty="0">
                <a:solidFill>
                  <a:srgbClr val="000000"/>
                </a:solidFill>
              </a:rPr>
              <a:t>/</a:t>
            </a:r>
          </a:p>
          <a:p>
            <a:r>
              <a:rPr lang="en-US" i="1" dirty="0">
                <a:solidFill>
                  <a:srgbClr val="000000"/>
                </a:solidFill>
              </a:rPr>
              <a:t>noun</a:t>
            </a:r>
            <a:endParaRPr lang="en-US" dirty="0">
              <a:solidFill>
                <a:srgbClr val="000000"/>
              </a:solidFill>
            </a:endParaRPr>
          </a:p>
          <a:p>
            <a:r>
              <a:rPr lang="en-US" dirty="0">
                <a:solidFill>
                  <a:srgbClr val="000000"/>
                </a:solidFill>
              </a:rPr>
              <a:t>noun: </a:t>
            </a:r>
            <a:r>
              <a:rPr lang="en-US" b="1" dirty="0">
                <a:solidFill>
                  <a:srgbClr val="000000"/>
                </a:solidFill>
              </a:rPr>
              <a:t>technology</a:t>
            </a:r>
            <a:r>
              <a:rPr lang="en-US" dirty="0">
                <a:solidFill>
                  <a:srgbClr val="000000"/>
                </a:solidFill>
              </a:rPr>
              <a:t>; plural noun: </a:t>
            </a:r>
            <a:r>
              <a:rPr lang="en-US" b="1" dirty="0">
                <a:solidFill>
                  <a:srgbClr val="000000"/>
                </a:solidFill>
              </a:rPr>
              <a:t>technologies</a:t>
            </a:r>
            <a:endParaRPr lang="en-US" dirty="0">
              <a:solidFill>
                <a:srgbClr val="000000"/>
              </a:solidFill>
            </a:endParaRPr>
          </a:p>
          <a:p>
            <a:pPr>
              <a:buFont typeface="+mj-lt"/>
              <a:buAutoNum type="arabicPeriod"/>
            </a:pPr>
            <a:r>
              <a:rPr lang="en-US" dirty="0">
                <a:solidFill>
                  <a:srgbClr val="000000"/>
                </a:solidFill>
              </a:rPr>
              <a:t>the application of scientific knowledge for practical purposes, especially in industry.</a:t>
            </a:r>
          </a:p>
          <a:p>
            <a:pPr>
              <a:buFont typeface="+mj-lt"/>
              <a:buAutoNum type="arabicPeriod"/>
            </a:pPr>
            <a:r>
              <a:rPr lang="en-US" dirty="0">
                <a:solidFill>
                  <a:srgbClr val="000000"/>
                </a:solidFill>
              </a:rPr>
              <a:t>"advances in computer technology"</a:t>
            </a:r>
          </a:p>
          <a:p>
            <a:pPr>
              <a:buFont typeface="+mj-lt"/>
              <a:buAutoNum type="arabicPeriod"/>
            </a:pPr>
            <a:r>
              <a:rPr lang="en-US" dirty="0">
                <a:solidFill>
                  <a:srgbClr val="000000"/>
                </a:solidFill>
              </a:rPr>
              <a:t>machinery and devices developed from scientific knowledge.</a:t>
            </a:r>
          </a:p>
          <a:p>
            <a:pPr>
              <a:buFont typeface="+mj-lt"/>
              <a:buAutoNum type="arabicPeriod"/>
            </a:pPr>
            <a:r>
              <a:rPr lang="en-US" dirty="0">
                <a:solidFill>
                  <a:srgbClr val="000000"/>
                </a:solidFill>
              </a:rPr>
              <a:t>"it will reduce the industry's ability to spend money on new technology"</a:t>
            </a:r>
          </a:p>
          <a:p>
            <a:pPr>
              <a:buFont typeface="+mj-lt"/>
              <a:buAutoNum type="arabicPeriod"/>
            </a:pPr>
            <a:r>
              <a:rPr lang="en-US" dirty="0">
                <a:solidFill>
                  <a:srgbClr val="000000"/>
                </a:solidFill>
              </a:rPr>
              <a:t>the branch of knowledge dealing with engineering or applied sciences.</a:t>
            </a:r>
            <a:endParaRPr lang="en-US" b="0" dirty="0">
              <a:solidFill>
                <a:srgbClr val="000000"/>
              </a:solidFill>
              <a:effectLst/>
            </a:endParaRPr>
          </a:p>
        </p:txBody>
      </p:sp>
    </p:spTree>
    <p:extLst>
      <p:ext uri="{BB962C8B-B14F-4D97-AF65-F5344CB8AC3E}">
        <p14:creationId xmlns:p14="http://schemas.microsoft.com/office/powerpoint/2010/main" val="379462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00"/>
            <a:ext cx="10992544" cy="10920536"/>
          </a:xfrm>
          <a:prstGeom prst="rect">
            <a:avLst/>
          </a:prstGeom>
        </p:spPr>
      </p:pic>
      <p:sp>
        <p:nvSpPr>
          <p:cNvPr id="5" name="Rectangle 4"/>
          <p:cNvSpPr/>
          <p:nvPr/>
        </p:nvSpPr>
        <p:spPr>
          <a:xfrm>
            <a:off x="5951984" y="188640"/>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FOTO KOERT VAN MENSVOORT OP SINGULARITY U</a:t>
            </a:r>
            <a:endParaRPr lang="nl-NL" sz="800" b="1" dirty="0"/>
          </a:p>
        </p:txBody>
      </p:sp>
    </p:spTree>
    <p:extLst>
      <p:ext uri="{BB962C8B-B14F-4D97-AF65-F5344CB8AC3E}">
        <p14:creationId xmlns:p14="http://schemas.microsoft.com/office/powerpoint/2010/main" val="412249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rotWithShape="1">
          <a:blip r:embed="rId3">
            <a:grayscl/>
          </a:blip>
          <a:srcRect l="12367" t="9641" r="12920" b="6689"/>
          <a:stretch/>
        </p:blipFill>
        <p:spPr>
          <a:xfrm>
            <a:off x="-24680" y="0"/>
            <a:ext cx="11049976" cy="6957392"/>
          </a:xfrm>
          <a:prstGeom prst="rect">
            <a:avLst/>
          </a:prstGeom>
        </p:spPr>
      </p:pic>
      <p:sp>
        <p:nvSpPr>
          <p:cNvPr id="5" name="Rectangle 4"/>
          <p:cNvSpPr/>
          <p:nvPr/>
        </p:nvSpPr>
        <p:spPr>
          <a:xfrm>
            <a:off x="5951984" y="188640"/>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SCREENSHOT VAN WWW.MENSVOORT.COM</a:t>
            </a:r>
            <a:endParaRPr lang="nl-NL" sz="800" b="1" dirty="0"/>
          </a:p>
        </p:txBody>
      </p:sp>
    </p:spTree>
    <p:extLst>
      <p:ext uri="{BB962C8B-B14F-4D97-AF65-F5344CB8AC3E}">
        <p14:creationId xmlns:p14="http://schemas.microsoft.com/office/powerpoint/2010/main" val="117737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fbeeldingsresultaat voor pyramid of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7471"/>
            <a:ext cx="10992544" cy="767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89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fbeeldingsresultaat voor pyramid of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7471"/>
            <a:ext cx="10992544" cy="767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682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2192</Words>
  <Application>Microsoft Office PowerPoint</Application>
  <PresentationFormat>Breedbeeld</PresentationFormat>
  <Paragraphs>161</Paragraphs>
  <Slides>22</Slides>
  <Notes>19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22</vt:i4>
      </vt:variant>
    </vt:vector>
  </HeadingPairs>
  <TitlesOfParts>
    <vt:vector size="25" baseType="lpstr">
      <vt:lpstr>Arial</vt:lpstr>
      <vt:lpstr>Calibri</vt:lpstr>
      <vt:lpstr>Office Theme</vt:lpstr>
      <vt:lpstr>Workshop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Vorst,Rens M.C.M. van der</dc:creator>
  <cp:lastModifiedBy>Vorst,Rens M.C.M. van der</cp:lastModifiedBy>
  <cp:revision>69</cp:revision>
  <dcterms:created xsi:type="dcterms:W3CDTF">2017-11-14T15:07:40Z</dcterms:created>
  <dcterms:modified xsi:type="dcterms:W3CDTF">2019-02-22T10:52:22Z</dcterms:modified>
</cp:coreProperties>
</file>