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552" r:id="rId2"/>
    <p:sldId id="553" r:id="rId3"/>
    <p:sldId id="547" r:id="rId4"/>
    <p:sldId id="525" r:id="rId5"/>
    <p:sldId id="554" r:id="rId6"/>
    <p:sldId id="526" r:id="rId7"/>
    <p:sldId id="527" r:id="rId8"/>
    <p:sldId id="528" r:id="rId9"/>
    <p:sldId id="529" r:id="rId10"/>
    <p:sldId id="530" r:id="rId11"/>
    <p:sldId id="531" r:id="rId12"/>
    <p:sldId id="532" r:id="rId13"/>
    <p:sldId id="548" r:id="rId14"/>
    <p:sldId id="533" r:id="rId15"/>
    <p:sldId id="534" r:id="rId16"/>
    <p:sldId id="535" r:id="rId17"/>
    <p:sldId id="537" r:id="rId18"/>
    <p:sldId id="538" r:id="rId19"/>
    <p:sldId id="549" r:id="rId20"/>
    <p:sldId id="536" r:id="rId21"/>
    <p:sldId id="539" r:id="rId22"/>
    <p:sldId id="540" r:id="rId23"/>
    <p:sldId id="541" r:id="rId24"/>
    <p:sldId id="542" r:id="rId25"/>
    <p:sldId id="550" r:id="rId26"/>
    <p:sldId id="551" r:id="rId27"/>
    <p:sldId id="543" r:id="rId28"/>
    <p:sldId id="544" r:id="rId29"/>
    <p:sldId id="545" r:id="rId30"/>
    <p:sldId id="546" r:id="rId3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33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0" autoAdjust="0"/>
    <p:restoredTop sz="81934" autoAdjust="0"/>
  </p:normalViewPr>
  <p:slideViewPr>
    <p:cSldViewPr>
      <p:cViewPr varScale="1">
        <p:scale>
          <a:sx n="58" d="100"/>
          <a:sy n="58" d="100"/>
        </p:scale>
        <p:origin x="516" y="60"/>
      </p:cViewPr>
      <p:guideLst>
        <p:guide orient="horz" pos="2160"/>
        <p:guide pos="3840"/>
      </p:guideLst>
    </p:cSldViewPr>
  </p:slideViewPr>
  <p:notesTextViewPr>
    <p:cViewPr>
      <p:scale>
        <a:sx n="1" d="1"/>
        <a:sy n="1" d="1"/>
      </p:scale>
      <p:origin x="0" y="0"/>
    </p:cViewPr>
  </p:notesTextViewPr>
  <p:notesViewPr>
    <p:cSldViewPr>
      <p:cViewPr varScale="1">
        <p:scale>
          <a:sx n="68" d="100"/>
          <a:sy n="68" d="100"/>
        </p:scale>
        <p:origin x="2414" y="5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98737A-7995-4B74-B63A-80E0593C4CFC}" type="datetimeFigureOut">
              <a:rPr lang="nl-NL" smtClean="0"/>
              <a:t>8-2-2019</a:t>
            </a:fld>
            <a:endParaRPr lang="nl-NL"/>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B1A7392-2789-462C-8F1D-017BB83F83C8}" type="slidenum">
              <a:rPr lang="nl-NL" smtClean="0"/>
              <a:t>‹nr.›</a:t>
            </a:fld>
            <a:endParaRPr lang="nl-NL"/>
          </a:p>
        </p:txBody>
      </p:sp>
    </p:spTree>
    <p:extLst>
      <p:ext uri="{BB962C8B-B14F-4D97-AF65-F5344CB8AC3E}">
        <p14:creationId xmlns:p14="http://schemas.microsoft.com/office/powerpoint/2010/main" val="4010496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E894CF-CF29-460C-8820-A692FD564E29}" type="datetimeFigureOut">
              <a:rPr lang="nl-NL" smtClean="0"/>
              <a:t>8-2-2019</a:t>
            </a:fld>
            <a:endParaRPr lang="nl-NL"/>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BD3654-9A79-4B47-9CF7-D6BAF450FCC7}" type="slidenum">
              <a:rPr lang="nl-NL" smtClean="0"/>
              <a:t>‹nr.›</a:t>
            </a:fld>
            <a:endParaRPr lang="nl-NL"/>
          </a:p>
        </p:txBody>
      </p:sp>
    </p:spTree>
    <p:extLst>
      <p:ext uri="{BB962C8B-B14F-4D97-AF65-F5344CB8AC3E}">
        <p14:creationId xmlns:p14="http://schemas.microsoft.com/office/powerpoint/2010/main" val="1177240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a:t>
            </a:fld>
            <a:endParaRPr lang="nl-NL"/>
          </a:p>
        </p:txBody>
      </p:sp>
    </p:spTree>
    <p:extLst>
      <p:ext uri="{BB962C8B-B14F-4D97-AF65-F5344CB8AC3E}">
        <p14:creationId xmlns:p14="http://schemas.microsoft.com/office/powerpoint/2010/main" val="2158780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En uiteindelijk is er natuurlijk de wet van </a:t>
            </a:r>
            <a:r>
              <a:rPr lang="nl-NL" dirty="0" err="1" smtClean="0"/>
              <a:t>Godwin</a:t>
            </a:r>
            <a:r>
              <a:rPr lang="nl-NL" dirty="0" smtClean="0"/>
              <a:t>…. Bedacht in 1990 als tegenbeweging van iets wat hem irriteerde, maar nog steeds waar. Als een discussie langer duurt op Internet, of als iets</a:t>
            </a:r>
            <a:r>
              <a:rPr lang="nl-NL" baseline="0" dirty="0" smtClean="0"/>
              <a:t> nagedaan wordt, benadert de kans dat Hitler of Nazi’s opduiken 100%.</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11</a:t>
            </a:fld>
            <a:endParaRPr lang="nl-NL"/>
          </a:p>
        </p:txBody>
      </p:sp>
    </p:spTree>
    <p:extLst>
      <p:ext uri="{BB962C8B-B14F-4D97-AF65-F5344CB8AC3E}">
        <p14:creationId xmlns:p14="http://schemas.microsoft.com/office/powerpoint/2010/main" val="1758597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En jawel…. En</a:t>
            </a:r>
            <a:r>
              <a:rPr lang="nl-NL" baseline="0" dirty="0" smtClean="0"/>
              <a:t> denk wel, kinderen kijken hier naar. Ouders hebben vaak een manier gevonden om kinderen stil te krijgen, bijvoorbeeld in een restaurant, en dat doen ze vaak met een scherm. Op dat scherm, YouTube, worden video’s aangeraden, en dat zijn vaak vreemde varianten op een bekend thema (in dit geval de Family </a:t>
            </a:r>
            <a:r>
              <a:rPr lang="nl-NL" baseline="0" dirty="0" err="1" smtClean="0"/>
              <a:t>Finger</a:t>
            </a:r>
            <a:r>
              <a:rPr lang="nl-NL" baseline="0" dirty="0" smtClean="0"/>
              <a:t> Song). Maar die varianten worden steeds enger, en vreemder. Pak maar eens een leeg account, begin met de Family </a:t>
            </a:r>
            <a:r>
              <a:rPr lang="nl-NL" baseline="0" dirty="0" err="1" smtClean="0"/>
              <a:t>Finger</a:t>
            </a:r>
            <a:r>
              <a:rPr lang="nl-NL" baseline="0" dirty="0" smtClean="0"/>
              <a:t> Song, en zet YouTube op </a:t>
            </a:r>
            <a:r>
              <a:rPr lang="nl-NL" baseline="0" dirty="0" err="1" smtClean="0"/>
              <a:t>autoplay</a:t>
            </a:r>
            <a:r>
              <a:rPr lang="nl-NL" baseline="0" dirty="0" smtClean="0"/>
              <a:t>. Een vreemde, vervreemdende, bizarre en enge wereld zal zich voor u ontvouwen. En daar kijken onze kinderen naar!</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12</a:t>
            </a:fld>
            <a:endParaRPr lang="nl-NL"/>
          </a:p>
        </p:txBody>
      </p:sp>
    </p:spTree>
    <p:extLst>
      <p:ext uri="{BB962C8B-B14F-4D97-AF65-F5344CB8AC3E}">
        <p14:creationId xmlns:p14="http://schemas.microsoft.com/office/powerpoint/2010/main" val="2051466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a:t>
            </a:r>
            <a:r>
              <a:rPr lang="nl-NL" baseline="0" dirty="0" smtClean="0"/>
              <a:t> is ook volledig onduidelijk wie de video’s maakt. Zijn het BOTS, mensen, zolderkamer – amateurs… </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13</a:t>
            </a:fld>
            <a:endParaRPr lang="nl-NL"/>
          </a:p>
        </p:txBody>
      </p:sp>
    </p:spTree>
    <p:extLst>
      <p:ext uri="{BB962C8B-B14F-4D97-AF65-F5344CB8AC3E}">
        <p14:creationId xmlns:p14="http://schemas.microsoft.com/office/powerpoint/2010/main" val="148844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Van de titels</a:t>
            </a:r>
            <a:r>
              <a:rPr lang="nl-NL" baseline="0" dirty="0" smtClean="0"/>
              <a:t> word je niet wijzer, dat is een zogenaamde woordensoep ontworpen om algoritmes aan te spreken die video’s aanbevelen. Ze zijn gemaakt door software om te praten tegen andere software. Een vreemde wereld ontvouwt zich. En we weten ook al lang dat veel views gegenereerd worden door bots. YouTube verzet zich daartegen, maar hoe fanatiek. Dus misschien hebben we hier bots, die titels genereren om te verwerken door andere bots, zodat er naar gekeken kan worden door weer andere bots…. Of nog erger peuters.</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14</a:t>
            </a:fld>
            <a:endParaRPr lang="nl-NL"/>
          </a:p>
        </p:txBody>
      </p:sp>
    </p:spTree>
    <p:extLst>
      <p:ext uri="{BB962C8B-B14F-4D97-AF65-F5344CB8AC3E}">
        <p14:creationId xmlns:p14="http://schemas.microsoft.com/office/powerpoint/2010/main" val="521453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En uiteindelijk spelen</a:t>
            </a:r>
            <a:r>
              <a:rPr lang="nl-NL" baseline="0" dirty="0" smtClean="0"/>
              <a:t> er dan ook nog vaak echte mensen in. Want iemand moet wel invulling geven aan de titels om een te grote hoeveelheid duimpjes naar beneden te voorkomen. Deze acteurs, in dit geval de begraven baby en spiderman, zijn de ultieme </a:t>
            </a:r>
            <a:r>
              <a:rPr lang="nl-NL" baseline="0" dirty="0" err="1" smtClean="0"/>
              <a:t>meat</a:t>
            </a:r>
            <a:r>
              <a:rPr lang="nl-NL" baseline="0" dirty="0" smtClean="0"/>
              <a:t> </a:t>
            </a:r>
            <a:r>
              <a:rPr lang="nl-NL" baseline="0" dirty="0" err="1" smtClean="0"/>
              <a:t>based</a:t>
            </a:r>
            <a:r>
              <a:rPr lang="nl-NL" baseline="0" dirty="0" smtClean="0"/>
              <a:t> algoritmes. Ze spelen iets na wat – volgens de algoritmes – de meeste views genereert. En, vergeet niet, dit zijn echte mensen met dromen, gedachtes en misschien wel kinderen, die in een luier de fantasieën van een algoritme uitleven. En onze kinderen kijken ernaar. </a:t>
            </a:r>
          </a:p>
          <a:p>
            <a:endParaRPr lang="nl-NL" baseline="0" dirty="0" smtClean="0"/>
          </a:p>
          <a:p>
            <a:r>
              <a:rPr lang="nl-NL" baseline="0" dirty="0" smtClean="0"/>
              <a:t>En misschien nog wel erger, deze mensen snappen – uiteraard – niet waarom het zo belangrijk is dat Spiderman de baby begraaft… </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15</a:t>
            </a:fld>
            <a:endParaRPr lang="nl-NL"/>
          </a:p>
        </p:txBody>
      </p:sp>
    </p:spTree>
    <p:extLst>
      <p:ext uri="{BB962C8B-B14F-4D97-AF65-F5344CB8AC3E}">
        <p14:creationId xmlns:p14="http://schemas.microsoft.com/office/powerpoint/2010/main" val="1703342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En dat brengt</a:t>
            </a:r>
            <a:r>
              <a:rPr lang="nl-NL" baseline="0" dirty="0" smtClean="0"/>
              <a:t> ons bij een ander probleem en dat is de uitleg. Waarom komt kunstmatige intelligentie, een neuraal netwerk, machine leren, een algoritme, </a:t>
            </a:r>
            <a:r>
              <a:rPr lang="nl-NL" baseline="0" dirty="0" err="1" smtClean="0"/>
              <a:t>whatever</a:t>
            </a:r>
            <a:r>
              <a:rPr lang="nl-NL" baseline="0" dirty="0" smtClean="0"/>
              <a:t> tot een bepaalde conclusie? Laten we beginnen bij een voorbeeld van </a:t>
            </a:r>
            <a:r>
              <a:rPr lang="nl-NL" baseline="0" dirty="0" err="1" smtClean="0"/>
              <a:t>AlphaGo</a:t>
            </a:r>
            <a:r>
              <a:rPr lang="nl-NL" baseline="0" dirty="0" smtClean="0"/>
              <a:t>. </a:t>
            </a:r>
            <a:r>
              <a:rPr lang="nl-NL" baseline="0" dirty="0" err="1" smtClean="0"/>
              <a:t>AlphaGo</a:t>
            </a:r>
            <a:r>
              <a:rPr lang="nl-NL" baseline="0" dirty="0" smtClean="0"/>
              <a:t> was een bot gebaseerd op neurale netwerk – programmatuur ontworpen om Go te spelen. Het was immers geen uitdaging meer om te winnen met schaken, dat was vooral brute force, dus werd gekeken of ook gewonnen kon worden met Go. Een intuïtief, complex, creatief spel met ontelbare mogelijkheden. Na wat oefenen won </a:t>
            </a:r>
            <a:r>
              <a:rPr lang="nl-NL" baseline="0" dirty="0" err="1" smtClean="0"/>
              <a:t>AlphaGo</a:t>
            </a:r>
            <a:r>
              <a:rPr lang="nl-NL" baseline="0" dirty="0" smtClean="0"/>
              <a:t> in 2016 van Top Go – spelers en in één spelletje deed het een verrassende (onmenselijke) zet. </a:t>
            </a:r>
            <a:r>
              <a:rPr lang="nl-NL" baseline="0" dirty="0" err="1" smtClean="0"/>
              <a:t>Supercreatief</a:t>
            </a:r>
            <a:r>
              <a:rPr lang="nl-NL" baseline="0" dirty="0" smtClean="0"/>
              <a:t> en daardoor won </a:t>
            </a:r>
            <a:r>
              <a:rPr lang="nl-NL" baseline="0" dirty="0" err="1" smtClean="0"/>
              <a:t>AlphaGo</a:t>
            </a:r>
            <a:r>
              <a:rPr lang="nl-NL" baseline="0" dirty="0" smtClean="0"/>
              <a:t>. Fijn. Iedereen vond het prachtig, maar het levert ook een heel andere vraag op, namelijk. Weet iemand WAAROM </a:t>
            </a:r>
            <a:r>
              <a:rPr lang="nl-NL" baseline="0" dirty="0" err="1" smtClean="0"/>
              <a:t>AlphaGo</a:t>
            </a:r>
            <a:r>
              <a:rPr lang="nl-NL" baseline="0" dirty="0" smtClean="0"/>
              <a:t> deze zet deed? Kan iemand het verklaren? Dat blijkt enorm complex.</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16</a:t>
            </a:fld>
            <a:endParaRPr lang="nl-NL"/>
          </a:p>
        </p:txBody>
      </p:sp>
    </p:spTree>
    <p:extLst>
      <p:ext uri="{BB962C8B-B14F-4D97-AF65-F5344CB8AC3E}">
        <p14:creationId xmlns:p14="http://schemas.microsoft.com/office/powerpoint/2010/main" val="1701392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Ander voorbeeld, Michael </a:t>
            </a:r>
            <a:r>
              <a:rPr lang="nl-NL" dirty="0" err="1" smtClean="0"/>
              <a:t>Kosinski</a:t>
            </a:r>
            <a:r>
              <a:rPr lang="nl-NL" dirty="0" smtClean="0"/>
              <a:t>, bouwde een ‘machine’ die kon vaststellen wat</a:t>
            </a:r>
            <a:r>
              <a:rPr lang="nl-NL" baseline="0" dirty="0" smtClean="0"/>
              <a:t> iemand zijn </a:t>
            </a:r>
            <a:r>
              <a:rPr lang="nl-NL" baseline="0" dirty="0" err="1" smtClean="0"/>
              <a:t>sexuele</a:t>
            </a:r>
            <a:r>
              <a:rPr lang="nl-NL" baseline="0" dirty="0" smtClean="0"/>
              <a:t> voorkeur was. De </a:t>
            </a:r>
            <a:r>
              <a:rPr lang="nl-NL" baseline="0" dirty="0" err="1" smtClean="0"/>
              <a:t>Gaydar</a:t>
            </a:r>
            <a:r>
              <a:rPr lang="nl-NL" baseline="0" dirty="0" smtClean="0"/>
              <a:t> was origineel vooral een </a:t>
            </a:r>
            <a:r>
              <a:rPr lang="nl-NL" baseline="0" dirty="0" err="1" smtClean="0"/>
              <a:t>urban</a:t>
            </a:r>
            <a:r>
              <a:rPr lang="nl-NL" baseline="0" dirty="0" smtClean="0"/>
              <a:t> </a:t>
            </a:r>
            <a:r>
              <a:rPr lang="nl-NL" baseline="0" dirty="0" err="1" smtClean="0"/>
              <a:t>myth</a:t>
            </a:r>
            <a:r>
              <a:rPr lang="nl-NL" baseline="0" dirty="0" smtClean="0"/>
              <a:t>. </a:t>
            </a:r>
            <a:r>
              <a:rPr lang="nl-NL" baseline="0" dirty="0" err="1" smtClean="0"/>
              <a:t>Homosexuelen</a:t>
            </a:r>
            <a:r>
              <a:rPr lang="nl-NL" baseline="0" dirty="0" smtClean="0"/>
              <a:t> die feilloos konden vaststellen of andere mannen ook </a:t>
            </a:r>
            <a:r>
              <a:rPr lang="nl-NL" baseline="0" dirty="0" err="1" smtClean="0"/>
              <a:t>homosexueel</a:t>
            </a:r>
            <a:r>
              <a:rPr lang="nl-NL" baseline="0" dirty="0" smtClean="0"/>
              <a:t> zijn, maar als ze naar foto’s keken haalden ze slechts 60% (de beste). Het neurale netwerk van </a:t>
            </a:r>
            <a:r>
              <a:rPr lang="nl-NL" baseline="0" dirty="0" err="1" smtClean="0"/>
              <a:t>Kosinski</a:t>
            </a:r>
            <a:r>
              <a:rPr lang="nl-NL" baseline="0" dirty="0" smtClean="0"/>
              <a:t> bereikte 91% (bij mannen), maar dat was niet het meest bijzondere (en er is al veel over gezegd, en onderuit gehaald). Het meest bijzondere was dat </a:t>
            </a:r>
            <a:r>
              <a:rPr lang="nl-NL" baseline="0" dirty="0" err="1" smtClean="0"/>
              <a:t>Kosinski</a:t>
            </a:r>
            <a:r>
              <a:rPr lang="nl-NL" baseline="0" dirty="0" smtClean="0"/>
              <a:t> geen idee had, hoe de machine dat deed.</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17</a:t>
            </a:fld>
            <a:endParaRPr lang="nl-NL"/>
          </a:p>
        </p:txBody>
      </p:sp>
    </p:spTree>
    <p:extLst>
      <p:ext uri="{BB962C8B-B14F-4D97-AF65-F5344CB8AC3E}">
        <p14:creationId xmlns:p14="http://schemas.microsoft.com/office/powerpoint/2010/main" val="2667331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Dus, de machine</a:t>
            </a:r>
            <a:r>
              <a:rPr lang="nl-NL" baseline="0" dirty="0" smtClean="0"/>
              <a:t> keek naar een foto, en zei Gay of straight en daarna vroegen ze het de persoon en dan klopte het in 91% van de gevallen. Hoe, was onduidelijk? En dat is een groot probleem, want mensen hebben om beslissingen te kunnen nemen rechtvaardiging nodig, zeker omdat het ook zo kan zijn dat de machine op de verkeerde gronden de beslissing heeft genomen, omdat het niet alle informatie heeft. </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18</a:t>
            </a:fld>
            <a:endParaRPr lang="nl-NL"/>
          </a:p>
        </p:txBody>
      </p:sp>
    </p:spTree>
    <p:extLst>
      <p:ext uri="{BB962C8B-B14F-4D97-AF65-F5344CB8AC3E}">
        <p14:creationId xmlns:p14="http://schemas.microsoft.com/office/powerpoint/2010/main" val="1614017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Een bekend</a:t>
            </a:r>
            <a:r>
              <a:rPr lang="nl-NL" baseline="0" dirty="0" smtClean="0"/>
              <a:t> voorbeeld is de AI die uitzocht welke mensen met longontsteking de kleinste kans op overlijden hebben. Het resultaat was; mensen met Astma. Na onderzoek bleek de reden dat dat zo is, omdat mensen met astma en een longontsteking sowieso opgenomen worden op de IC. Dat ‘wist’ de AI niet. En het roept de vraag op wat de AI nog meer niet wist en het onderschrijft waarom uitleggen zo belangrijk is.</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19</a:t>
            </a:fld>
            <a:endParaRPr lang="nl-NL"/>
          </a:p>
        </p:txBody>
      </p:sp>
    </p:spTree>
    <p:extLst>
      <p:ext uri="{BB962C8B-B14F-4D97-AF65-F5344CB8AC3E}">
        <p14:creationId xmlns:p14="http://schemas.microsoft.com/office/powerpoint/2010/main" val="250667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1942 introduceerde </a:t>
            </a:r>
            <a:r>
              <a:rPr lang="nl-NL" dirty="0" err="1" smtClean="0"/>
              <a:t>Asimov</a:t>
            </a:r>
            <a:r>
              <a:rPr lang="nl-NL" dirty="0" smtClean="0"/>
              <a:t> zijn 3 wetten voor robotica. Er zijn al veel nieuwe wetten voorgesteld, maar dat zijn vaak wetten in het verlengde van de 3. Een echt relevante vierde wet zou wel eens</a:t>
            </a:r>
            <a:r>
              <a:rPr lang="nl-NL" baseline="0" dirty="0" smtClean="0"/>
              <a:t> kunnen zijn, dat de robot in staat moet zijn om zichzelf te verklaren. Dat iets zo is, is fijn, maar waarom iets zo is, is veel belangrijker.</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20</a:t>
            </a:fld>
            <a:endParaRPr lang="nl-NL"/>
          </a:p>
        </p:txBody>
      </p:sp>
    </p:spTree>
    <p:extLst>
      <p:ext uri="{BB962C8B-B14F-4D97-AF65-F5344CB8AC3E}">
        <p14:creationId xmlns:p14="http://schemas.microsoft.com/office/powerpoint/2010/main" val="2867170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smtClean="0">
                <a:effectLst/>
              </a:rPr>
              <a:t>Dit</a:t>
            </a:r>
            <a:r>
              <a:rPr lang="en-US" dirty="0" smtClean="0">
                <a:effectLst/>
              </a:rPr>
              <a:t> is </a:t>
            </a:r>
            <a:r>
              <a:rPr lang="en-US" dirty="0" err="1" smtClean="0">
                <a:effectLst/>
              </a:rPr>
              <a:t>een</a:t>
            </a:r>
            <a:r>
              <a:rPr lang="en-US" dirty="0" smtClean="0">
                <a:effectLst/>
              </a:rPr>
              <a:t> </a:t>
            </a:r>
            <a:r>
              <a:rPr lang="en-US" dirty="0" err="1" smtClean="0">
                <a:effectLst/>
              </a:rPr>
              <a:t>bekend</a:t>
            </a:r>
            <a:r>
              <a:rPr lang="en-US" dirty="0" smtClean="0">
                <a:effectLst/>
              </a:rPr>
              <a:t> </a:t>
            </a:r>
            <a:r>
              <a:rPr lang="en-US" dirty="0" err="1" smtClean="0">
                <a:effectLst/>
              </a:rPr>
              <a:t>verhaal</a:t>
            </a:r>
            <a:r>
              <a:rPr lang="en-US" dirty="0" smtClean="0">
                <a:effectLst/>
              </a:rPr>
              <a:t>. </a:t>
            </a:r>
            <a:r>
              <a:rPr lang="en-US" dirty="0" err="1" smtClean="0">
                <a:effectLst/>
              </a:rPr>
              <a:t>Dit</a:t>
            </a:r>
            <a:r>
              <a:rPr lang="en-US" baseline="0" dirty="0" smtClean="0">
                <a:effectLst/>
              </a:rPr>
              <a:t> is </a:t>
            </a:r>
            <a:r>
              <a:rPr lang="en-US" baseline="0" dirty="0" err="1" smtClean="0">
                <a:effectLst/>
              </a:rPr>
              <a:t>Tay</a:t>
            </a:r>
            <a:r>
              <a:rPr lang="en-US" baseline="0" dirty="0" smtClean="0">
                <a:effectLst/>
              </a:rPr>
              <a:t>, the </a:t>
            </a:r>
            <a:r>
              <a:rPr lang="en-US" baseline="0" dirty="0" err="1" smtClean="0">
                <a:effectLst/>
              </a:rPr>
              <a:t>Chatbot</a:t>
            </a:r>
            <a:r>
              <a:rPr lang="en-US" baseline="0" dirty="0" smtClean="0">
                <a:effectLst/>
              </a:rPr>
              <a:t> met </a:t>
            </a:r>
            <a:r>
              <a:rPr lang="en-US" baseline="0" dirty="0" err="1" smtClean="0">
                <a:effectLst/>
              </a:rPr>
              <a:t>kunstmatige</a:t>
            </a:r>
            <a:r>
              <a:rPr lang="en-US" baseline="0" dirty="0" smtClean="0">
                <a:effectLst/>
              </a:rPr>
              <a:t> </a:t>
            </a:r>
            <a:r>
              <a:rPr lang="en-US" baseline="0" dirty="0" err="1" smtClean="0">
                <a:effectLst/>
              </a:rPr>
              <a:t>intelligentie</a:t>
            </a:r>
            <a:r>
              <a:rPr lang="en-US" baseline="0" dirty="0" smtClean="0">
                <a:effectLst/>
              </a:rPr>
              <a:t> van Microsoft. </a:t>
            </a:r>
            <a:r>
              <a:rPr lang="en-US" baseline="0" dirty="0" err="1" smtClean="0">
                <a:effectLst/>
              </a:rPr>
              <a:t>Ze</a:t>
            </a:r>
            <a:r>
              <a:rPr lang="en-US" baseline="0" dirty="0" smtClean="0">
                <a:effectLst/>
              </a:rPr>
              <a:t> </a:t>
            </a:r>
            <a:r>
              <a:rPr lang="en-US" baseline="0" dirty="0" err="1" smtClean="0">
                <a:effectLst/>
              </a:rPr>
              <a:t>verscheen</a:t>
            </a:r>
            <a:r>
              <a:rPr lang="en-US" baseline="0" dirty="0" smtClean="0">
                <a:effectLst/>
              </a:rPr>
              <a:t> op internet </a:t>
            </a:r>
            <a:r>
              <a:rPr lang="en-US" baseline="0" dirty="0" err="1" smtClean="0">
                <a:effectLst/>
              </a:rPr>
              <a:t>als</a:t>
            </a:r>
            <a:r>
              <a:rPr lang="en-US" baseline="0" dirty="0" smtClean="0">
                <a:effectLst/>
              </a:rPr>
              <a:t> </a:t>
            </a:r>
            <a:r>
              <a:rPr lang="en-US" baseline="0" dirty="0" err="1" smtClean="0">
                <a:effectLst/>
              </a:rPr>
              <a:t>een</a:t>
            </a:r>
            <a:r>
              <a:rPr lang="en-US" baseline="0" dirty="0" smtClean="0">
                <a:effectLst/>
              </a:rPr>
              <a:t> </a:t>
            </a:r>
            <a:r>
              <a:rPr lang="en-US" baseline="0" dirty="0" err="1" smtClean="0">
                <a:effectLst/>
              </a:rPr>
              <a:t>onschuldig</a:t>
            </a:r>
            <a:r>
              <a:rPr lang="en-US" baseline="0" dirty="0" smtClean="0">
                <a:effectLst/>
              </a:rPr>
              <a:t> </a:t>
            </a:r>
            <a:r>
              <a:rPr lang="en-US" baseline="0" dirty="0" err="1" smtClean="0">
                <a:effectLst/>
              </a:rPr>
              <a:t>tienermeisje</a:t>
            </a:r>
            <a:r>
              <a:rPr lang="en-US" baseline="0" dirty="0" smtClean="0">
                <a:effectLst/>
              </a:rPr>
              <a:t> maar </a:t>
            </a:r>
            <a:r>
              <a:rPr lang="en-US" baseline="0" dirty="0" err="1" smtClean="0">
                <a:effectLst/>
              </a:rPr>
              <a:t>binnen</a:t>
            </a:r>
            <a:r>
              <a:rPr lang="en-US" baseline="0" dirty="0" smtClean="0">
                <a:effectLst/>
              </a:rPr>
              <a:t> 24 </a:t>
            </a:r>
            <a:r>
              <a:rPr lang="en-US" baseline="0" dirty="0" err="1" smtClean="0">
                <a:effectLst/>
              </a:rPr>
              <a:t>uur</a:t>
            </a:r>
            <a:r>
              <a:rPr lang="en-US" baseline="0" dirty="0" smtClean="0">
                <a:effectLst/>
              </a:rPr>
              <a:t> </a:t>
            </a:r>
            <a:r>
              <a:rPr lang="en-US" baseline="0" dirty="0" err="1" smtClean="0">
                <a:effectLst/>
              </a:rPr>
              <a:t>gedroeg</a:t>
            </a:r>
            <a:r>
              <a:rPr lang="en-US" baseline="0" dirty="0" smtClean="0">
                <a:effectLst/>
              </a:rPr>
              <a:t> </a:t>
            </a:r>
            <a:r>
              <a:rPr lang="en-US" baseline="0" dirty="0" err="1" smtClean="0">
                <a:effectLst/>
              </a:rPr>
              <a:t>ze</a:t>
            </a:r>
            <a:r>
              <a:rPr lang="en-US" baseline="0" dirty="0" smtClean="0">
                <a:effectLst/>
              </a:rPr>
              <a:t> </a:t>
            </a:r>
            <a:r>
              <a:rPr lang="en-US" baseline="0" dirty="0" err="1" smtClean="0">
                <a:effectLst/>
              </a:rPr>
              <a:t>zich</a:t>
            </a:r>
            <a:r>
              <a:rPr lang="en-US" baseline="0" dirty="0" smtClean="0">
                <a:effectLst/>
              </a:rPr>
              <a:t> </a:t>
            </a:r>
            <a:r>
              <a:rPr lang="en-US" baseline="0" dirty="0" err="1" smtClean="0">
                <a:effectLst/>
              </a:rPr>
              <a:t>als</a:t>
            </a:r>
            <a:r>
              <a:rPr lang="en-US" baseline="0" dirty="0" smtClean="0">
                <a:effectLst/>
              </a:rPr>
              <a:t> het </a:t>
            </a:r>
            <a:r>
              <a:rPr lang="en-US" baseline="0" dirty="0" err="1" smtClean="0">
                <a:effectLst/>
              </a:rPr>
              <a:t>meest</a:t>
            </a:r>
            <a:r>
              <a:rPr lang="en-US" baseline="0" dirty="0" smtClean="0">
                <a:effectLst/>
              </a:rPr>
              <a:t> </a:t>
            </a:r>
            <a:r>
              <a:rPr lang="en-US" baseline="0" dirty="0" err="1" smtClean="0">
                <a:effectLst/>
              </a:rPr>
              <a:t>fanatieke</a:t>
            </a:r>
            <a:r>
              <a:rPr lang="en-US" baseline="0" dirty="0" smtClean="0">
                <a:effectLst/>
              </a:rPr>
              <a:t> lid van de </a:t>
            </a:r>
            <a:r>
              <a:rPr lang="en-US" baseline="0" dirty="0" err="1" smtClean="0">
                <a:effectLst/>
              </a:rPr>
              <a:t>Hitlerjugend</a:t>
            </a:r>
            <a:r>
              <a:rPr lang="en-US" baseline="0" dirty="0" smtClean="0">
                <a:effectLst/>
              </a:rPr>
              <a:t>. </a:t>
            </a:r>
            <a:r>
              <a:rPr lang="en-US" baseline="0" dirty="0" err="1" smtClean="0">
                <a:effectLst/>
              </a:rPr>
              <a:t>Andere</a:t>
            </a:r>
            <a:r>
              <a:rPr lang="en-US" baseline="0" dirty="0" smtClean="0">
                <a:effectLst/>
              </a:rPr>
              <a:t> </a:t>
            </a:r>
            <a:r>
              <a:rPr lang="en-US" baseline="0" dirty="0" err="1" smtClean="0">
                <a:effectLst/>
              </a:rPr>
              <a:t>twittergebruikers</a:t>
            </a:r>
            <a:r>
              <a:rPr lang="en-US" baseline="0" dirty="0" smtClean="0">
                <a:effectLst/>
              </a:rPr>
              <a:t> </a:t>
            </a:r>
            <a:r>
              <a:rPr lang="en-US" baseline="0" dirty="0" err="1" smtClean="0">
                <a:effectLst/>
              </a:rPr>
              <a:t>waren</a:t>
            </a:r>
            <a:r>
              <a:rPr lang="en-US" baseline="0" dirty="0" smtClean="0">
                <a:effectLst/>
              </a:rPr>
              <a:t> </a:t>
            </a:r>
            <a:r>
              <a:rPr lang="en-US" baseline="0" dirty="0" err="1" smtClean="0">
                <a:effectLst/>
              </a:rPr>
              <a:t>domme</a:t>
            </a:r>
            <a:r>
              <a:rPr lang="en-US" baseline="0" dirty="0" smtClean="0">
                <a:effectLst/>
              </a:rPr>
              <a:t> </a:t>
            </a:r>
            <a:r>
              <a:rPr lang="en-US" baseline="0" dirty="0" err="1" smtClean="0">
                <a:effectLst/>
              </a:rPr>
              <a:t>hoeren</a:t>
            </a:r>
            <a:r>
              <a:rPr lang="en-US" baseline="0" dirty="0" smtClean="0">
                <a:effectLst/>
              </a:rPr>
              <a:t>. De Holocaust was </a:t>
            </a:r>
            <a:r>
              <a:rPr lang="en-US" baseline="0" dirty="0" err="1" smtClean="0">
                <a:effectLst/>
              </a:rPr>
              <a:t>verzonnen</a:t>
            </a:r>
            <a:r>
              <a:rPr lang="en-US" baseline="0" dirty="0" smtClean="0">
                <a:effectLst/>
              </a:rPr>
              <a:t>. </a:t>
            </a:r>
            <a:r>
              <a:rPr lang="en-US" baseline="0" dirty="0" err="1" smtClean="0">
                <a:effectLst/>
              </a:rPr>
              <a:t>Een</a:t>
            </a:r>
            <a:r>
              <a:rPr lang="en-US" baseline="0" dirty="0" smtClean="0">
                <a:effectLst/>
              </a:rPr>
              <a:t> </a:t>
            </a:r>
            <a:r>
              <a:rPr lang="en-US" baseline="0" dirty="0" err="1" smtClean="0">
                <a:effectLst/>
              </a:rPr>
              <a:t>Mexicaanse</a:t>
            </a:r>
            <a:r>
              <a:rPr lang="en-US" baseline="0" dirty="0" smtClean="0">
                <a:effectLst/>
              </a:rPr>
              <a:t> genocide </a:t>
            </a:r>
            <a:r>
              <a:rPr lang="en-US" baseline="0" dirty="0" err="1" smtClean="0">
                <a:effectLst/>
              </a:rPr>
              <a:t>een</a:t>
            </a:r>
            <a:r>
              <a:rPr lang="en-US" baseline="0" dirty="0" smtClean="0">
                <a:effectLst/>
              </a:rPr>
              <a:t> </a:t>
            </a:r>
            <a:r>
              <a:rPr lang="en-US" baseline="0" dirty="0" err="1" smtClean="0">
                <a:effectLst/>
              </a:rPr>
              <a:t>goed</a:t>
            </a:r>
            <a:r>
              <a:rPr lang="en-US" baseline="0" dirty="0" smtClean="0">
                <a:effectLst/>
              </a:rPr>
              <a:t> </a:t>
            </a:r>
            <a:r>
              <a:rPr lang="en-US" baseline="0" dirty="0" err="1" smtClean="0">
                <a:effectLst/>
              </a:rPr>
              <a:t>idee</a:t>
            </a:r>
            <a:r>
              <a:rPr lang="en-US" baseline="0" dirty="0" smtClean="0">
                <a:effectLst/>
              </a:rPr>
              <a:t>. En </a:t>
            </a:r>
            <a:r>
              <a:rPr lang="en-US" baseline="0" dirty="0" err="1" smtClean="0">
                <a:effectLst/>
              </a:rPr>
              <a:t>negers</a:t>
            </a:r>
            <a:r>
              <a:rPr lang="en-US" baseline="0" dirty="0" smtClean="0">
                <a:effectLst/>
              </a:rPr>
              <a:t>, die </a:t>
            </a:r>
            <a:r>
              <a:rPr lang="en-US" baseline="0" dirty="0" err="1" smtClean="0">
                <a:effectLst/>
              </a:rPr>
              <a:t>moesten</a:t>
            </a:r>
            <a:r>
              <a:rPr lang="en-US" baseline="0" dirty="0" smtClean="0">
                <a:effectLst/>
              </a:rPr>
              <a:t> in </a:t>
            </a:r>
            <a:r>
              <a:rPr lang="en-US" baseline="0" dirty="0" err="1" smtClean="0">
                <a:effectLst/>
              </a:rPr>
              <a:t>een</a:t>
            </a:r>
            <a:r>
              <a:rPr lang="en-US" baseline="0" dirty="0" smtClean="0">
                <a:effectLst/>
              </a:rPr>
              <a:t> </a:t>
            </a:r>
            <a:r>
              <a:rPr lang="en-US" baseline="0" dirty="0" err="1" smtClean="0">
                <a:effectLst/>
              </a:rPr>
              <a:t>concentratiekamp</a:t>
            </a:r>
            <a:r>
              <a:rPr lang="en-US" baseline="0" dirty="0" smtClean="0">
                <a:effectLst/>
              </a:rPr>
              <a:t>. O ja, en net </a:t>
            </a:r>
            <a:r>
              <a:rPr lang="en-US" baseline="0" dirty="0" err="1" smtClean="0">
                <a:effectLst/>
              </a:rPr>
              <a:t>als</a:t>
            </a:r>
            <a:r>
              <a:rPr lang="en-US" baseline="0" dirty="0" smtClean="0">
                <a:effectLst/>
              </a:rPr>
              <a:t> </a:t>
            </a:r>
            <a:r>
              <a:rPr lang="en-US" baseline="0" dirty="0" err="1" smtClean="0">
                <a:effectLst/>
              </a:rPr>
              <a:t>een</a:t>
            </a:r>
            <a:r>
              <a:rPr lang="en-US" baseline="0" dirty="0" smtClean="0">
                <a:effectLst/>
              </a:rPr>
              <a:t> </a:t>
            </a:r>
            <a:r>
              <a:rPr lang="en-US" baseline="0" dirty="0" err="1" smtClean="0">
                <a:effectLst/>
              </a:rPr>
              <a:t>tienermeisje</a:t>
            </a:r>
            <a:r>
              <a:rPr lang="en-US" baseline="0" dirty="0" smtClean="0">
                <a:effectLst/>
              </a:rPr>
              <a:t>, </a:t>
            </a:r>
            <a:r>
              <a:rPr lang="en-US" baseline="0" dirty="0" err="1" smtClean="0">
                <a:effectLst/>
              </a:rPr>
              <a:t>hield</a:t>
            </a:r>
            <a:r>
              <a:rPr lang="en-US" baseline="0" dirty="0" smtClean="0">
                <a:effectLst/>
              </a:rPr>
              <a:t> </a:t>
            </a:r>
            <a:r>
              <a:rPr lang="en-US" baseline="0" dirty="0" err="1" smtClean="0">
                <a:effectLst/>
              </a:rPr>
              <a:t>ze</a:t>
            </a:r>
            <a:r>
              <a:rPr lang="en-US" baseline="0" dirty="0" smtClean="0">
                <a:effectLst/>
              </a:rPr>
              <a:t> van </a:t>
            </a:r>
            <a:r>
              <a:rPr lang="en-US" baseline="0" dirty="0" err="1" smtClean="0">
                <a:effectLst/>
              </a:rPr>
              <a:t>kletsen</a:t>
            </a:r>
            <a:r>
              <a:rPr lang="en-US" baseline="0" dirty="0" smtClean="0">
                <a:effectLst/>
              </a:rPr>
              <a:t> met </a:t>
            </a:r>
            <a:r>
              <a:rPr lang="en-US" baseline="0" dirty="0" err="1" smtClean="0">
                <a:effectLst/>
              </a:rPr>
              <a:t>haar</a:t>
            </a:r>
            <a:r>
              <a:rPr lang="en-US" baseline="0" dirty="0" smtClean="0">
                <a:effectLst/>
              </a:rPr>
              <a:t> 100.000 tweets per dag. </a:t>
            </a:r>
          </a:p>
          <a:p>
            <a:endParaRPr lang="en-US" baseline="0" dirty="0" smtClean="0">
              <a:effectLst/>
            </a:endParaRPr>
          </a:p>
          <a:p>
            <a:r>
              <a:rPr lang="en-US" baseline="0" dirty="0" err="1" smtClean="0">
                <a:effectLst/>
              </a:rPr>
              <a:t>Er</a:t>
            </a:r>
            <a:r>
              <a:rPr lang="en-US" baseline="0" dirty="0" smtClean="0">
                <a:effectLst/>
              </a:rPr>
              <a:t> </a:t>
            </a:r>
            <a:r>
              <a:rPr lang="en-US" baseline="0" dirty="0" err="1" smtClean="0">
                <a:effectLst/>
              </a:rPr>
              <a:t>waren</a:t>
            </a:r>
            <a:r>
              <a:rPr lang="en-US" baseline="0" dirty="0" smtClean="0">
                <a:effectLst/>
              </a:rPr>
              <a:t> </a:t>
            </a:r>
            <a:r>
              <a:rPr lang="en-US" baseline="0" dirty="0" err="1" smtClean="0">
                <a:effectLst/>
              </a:rPr>
              <a:t>ook</a:t>
            </a:r>
            <a:r>
              <a:rPr lang="en-US" baseline="0" dirty="0" smtClean="0">
                <a:effectLst/>
              </a:rPr>
              <a:t> </a:t>
            </a:r>
            <a:r>
              <a:rPr lang="en-US" baseline="0" dirty="0" err="1" smtClean="0">
                <a:effectLst/>
              </a:rPr>
              <a:t>interessante</a:t>
            </a:r>
            <a:r>
              <a:rPr lang="en-US" baseline="0" dirty="0" smtClean="0">
                <a:effectLst/>
              </a:rPr>
              <a:t> </a:t>
            </a:r>
            <a:r>
              <a:rPr lang="en-US" baseline="0" dirty="0" err="1" smtClean="0">
                <a:effectLst/>
              </a:rPr>
              <a:t>vragen</a:t>
            </a:r>
            <a:r>
              <a:rPr lang="en-US" baseline="0" dirty="0" smtClean="0">
                <a:effectLst/>
              </a:rPr>
              <a:t>. </a:t>
            </a:r>
            <a:r>
              <a:rPr lang="en-US" baseline="0" dirty="0" err="1" smtClean="0">
                <a:effectLst/>
              </a:rPr>
              <a:t>Wie</a:t>
            </a:r>
            <a:r>
              <a:rPr lang="en-US" baseline="0" dirty="0" smtClean="0">
                <a:effectLst/>
              </a:rPr>
              <a:t> had </a:t>
            </a:r>
            <a:r>
              <a:rPr lang="en-US" baseline="0" dirty="0" err="1" smtClean="0">
                <a:effectLst/>
              </a:rPr>
              <a:t>schuld</a:t>
            </a:r>
            <a:r>
              <a:rPr lang="en-US" baseline="0" dirty="0" smtClean="0">
                <a:effectLst/>
              </a:rPr>
              <a:t>? De </a:t>
            </a:r>
            <a:r>
              <a:rPr lang="en-US" baseline="0" dirty="0" err="1" smtClean="0">
                <a:effectLst/>
              </a:rPr>
              <a:t>trollen</a:t>
            </a:r>
            <a:r>
              <a:rPr lang="en-US" baseline="0" dirty="0" smtClean="0">
                <a:effectLst/>
              </a:rPr>
              <a:t> of de </a:t>
            </a:r>
            <a:r>
              <a:rPr lang="en-US" baseline="0" dirty="0" err="1" smtClean="0">
                <a:effectLst/>
              </a:rPr>
              <a:t>programmeurs</a:t>
            </a:r>
            <a:r>
              <a:rPr lang="en-US" baseline="0" dirty="0" smtClean="0">
                <a:effectLst/>
              </a:rPr>
              <a:t>? En hoe had </a:t>
            </a:r>
            <a:r>
              <a:rPr lang="en-US" baseline="0" dirty="0" err="1" smtClean="0">
                <a:effectLst/>
              </a:rPr>
              <a:t>dit</a:t>
            </a:r>
            <a:r>
              <a:rPr lang="en-US" baseline="0" dirty="0" smtClean="0">
                <a:effectLst/>
              </a:rPr>
              <a:t> </a:t>
            </a:r>
            <a:r>
              <a:rPr lang="en-US" baseline="0" dirty="0" err="1" smtClean="0">
                <a:effectLst/>
              </a:rPr>
              <a:t>voorkomen</a:t>
            </a:r>
            <a:r>
              <a:rPr lang="en-US" baseline="0" dirty="0" smtClean="0">
                <a:effectLst/>
              </a:rPr>
              <a:t> </a:t>
            </a:r>
            <a:r>
              <a:rPr lang="en-US" baseline="0" dirty="0" err="1" smtClean="0">
                <a:effectLst/>
              </a:rPr>
              <a:t>kunnen</a:t>
            </a:r>
            <a:r>
              <a:rPr lang="en-US" baseline="0" dirty="0" smtClean="0">
                <a:effectLst/>
              </a:rPr>
              <a:t> </a:t>
            </a:r>
            <a:r>
              <a:rPr lang="en-US" baseline="0" dirty="0" err="1" smtClean="0">
                <a:effectLst/>
              </a:rPr>
              <a:t>worden</a:t>
            </a:r>
            <a:r>
              <a:rPr lang="en-US" baseline="0" dirty="0" smtClean="0">
                <a:effectLst/>
              </a:rPr>
              <a:t>? </a:t>
            </a:r>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3</a:t>
            </a:fld>
            <a:endParaRPr lang="nl-NL"/>
          </a:p>
        </p:txBody>
      </p:sp>
    </p:spTree>
    <p:extLst>
      <p:ext uri="{BB962C8B-B14F-4D97-AF65-F5344CB8AC3E}">
        <p14:creationId xmlns:p14="http://schemas.microsoft.com/office/powerpoint/2010/main" val="1011008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smtClean="0"/>
              <a:t>Dat iets zo is, is fijn, maar waarom iets zo is, is veel belangrijker. Dat heeft uiteraard enorme invloed in een wereld met door AI – aangedreven automatic </a:t>
            </a:r>
            <a:r>
              <a:rPr lang="nl-NL" baseline="0" dirty="0" err="1" smtClean="0"/>
              <a:t>decision</a:t>
            </a:r>
            <a:r>
              <a:rPr lang="nl-NL" baseline="0" dirty="0" smtClean="0"/>
              <a:t> systems. Systemen die bepalen of je een lening krijgt, een verzekering, een baan, een plaats op een school, welke behandeling of straf. Of systemen die bepalen wat een auto moet doen in een bepaalde situatie. Als die niet kunnen uitleggen waarom ze tot een beslissing komen, wat blijft er dan over van onze menselijkheid. En dat is niet het enige probleem met ADS-en…</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21</a:t>
            </a:fld>
            <a:endParaRPr lang="nl-NL"/>
          </a:p>
        </p:txBody>
      </p:sp>
    </p:spTree>
    <p:extLst>
      <p:ext uri="{BB962C8B-B14F-4D97-AF65-F5344CB8AC3E}">
        <p14:creationId xmlns:p14="http://schemas.microsoft.com/office/powerpoint/2010/main" val="2597747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Stel we</a:t>
            </a:r>
            <a:r>
              <a:rPr lang="nl-NL" baseline="0" dirty="0" smtClean="0"/>
              <a:t> leven in een maatschappij (laten we zeggen Brabant) waarin heel veel mensen MDMA produceren. Stel dat we ook gebruikers berechten. Het recht – stelsel is vervolgens zwaar overbelast omdat er heel veel overtreders zijn, met relatief lichte straffen. Daarom laten we een AI bepalen hoe lang je straf krijgt….. </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22</a:t>
            </a:fld>
            <a:endParaRPr lang="nl-NL"/>
          </a:p>
        </p:txBody>
      </p:sp>
    </p:spTree>
    <p:extLst>
      <p:ext uri="{BB962C8B-B14F-4D97-AF65-F5344CB8AC3E}">
        <p14:creationId xmlns:p14="http://schemas.microsoft.com/office/powerpoint/2010/main" val="3890052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Probleem 1: zijn dan de vooroordelen. Een AI moet je trainen met data, en data is historisch en dus vol met vooroordelen.</a:t>
            </a:r>
            <a:r>
              <a:rPr lang="nl-NL" baseline="0" dirty="0" smtClean="0"/>
              <a:t> </a:t>
            </a:r>
            <a:r>
              <a:rPr lang="nl-NL" dirty="0" smtClean="0"/>
              <a:t>Een</a:t>
            </a:r>
            <a:r>
              <a:rPr lang="nl-NL" baseline="0" dirty="0" smtClean="0"/>
              <a:t> vooroordeel zegt namelijk niets over een persoon, maar je hebt vaak wel gelijk over de groep. Bijvoorbeeld, alle Duitsers hebben bierbuiken: vooroordelen. Duitsers hebben gemiddeld vaker een bierbuik/zijn zwaarder dan andere Europeanen (hartstikke waar). Dus, je kunt wel software hebben om vooroordelen eruit te halen (FAIR, </a:t>
            </a:r>
            <a:r>
              <a:rPr lang="nl-NL" baseline="0" dirty="0" err="1" smtClean="0"/>
              <a:t>etc</a:t>
            </a:r>
            <a:r>
              <a:rPr lang="nl-NL" baseline="0" dirty="0" smtClean="0"/>
              <a:t>…) maar welke wel en welke niet. Bijvoorbeeld, de software kijkt niet of je een vrouw bent., ja…., maar vrouwen als groep plegen veel minder recidive… En nu? Beetje oneerlijk tegenover vrouwen. En hoe zit het dan met ras….? Ontdoen van vooroordelen is net zo oneerlijk….</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23</a:t>
            </a:fld>
            <a:endParaRPr lang="nl-NL"/>
          </a:p>
        </p:txBody>
      </p:sp>
    </p:spTree>
    <p:extLst>
      <p:ext uri="{BB962C8B-B14F-4D97-AF65-F5344CB8AC3E}">
        <p14:creationId xmlns:p14="http://schemas.microsoft.com/office/powerpoint/2010/main" val="3297498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Probleem 2. Je</a:t>
            </a:r>
            <a:r>
              <a:rPr lang="nl-NL" baseline="0" dirty="0" smtClean="0"/>
              <a:t> hebt niet alle data. Je kijkt naar data die in het systeem zit, maar zie je daarmee het hele plaatje. Denk nog eens aan het astma – voorbeeld. Data die je niet meeneemt, is misschien wel net zo bepalend, als data die je wel meeneemt! Daarom is het ook zo belangrijk dat de AI zich verklaart en dat je als mens kunt protesteren tegen besluiten (zoals in de GDPR staat!).</a:t>
            </a:r>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24</a:t>
            </a:fld>
            <a:endParaRPr lang="nl-NL"/>
          </a:p>
        </p:txBody>
      </p:sp>
    </p:spTree>
    <p:extLst>
      <p:ext uri="{BB962C8B-B14F-4D97-AF65-F5344CB8AC3E}">
        <p14:creationId xmlns:p14="http://schemas.microsoft.com/office/powerpoint/2010/main" val="2088352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Probleem 3. Je</a:t>
            </a:r>
            <a:r>
              <a:rPr lang="nl-NL" baseline="0" dirty="0" smtClean="0"/>
              <a:t> kijkt niet naar het bredere plaatje. Een goed voorbeeld komt uit Boston. Daar had je een AI die op basis van allerlei gegevens een ideaal flexibel rooster uitrekende voor schoolkinderen. Dat rooster hield rekening met fijnstof, drukte op de wegen, spreiding van de kinderen, veiligheid, beschikbaarheid bussen. Prachtig. Alleen, mensen met lage inkomens, hebben geen mogelijkheid flexibel te werken en minder geld voor de kinderopvang. Daarmee was het rooster hartstikke oneerlijk. De AI – NOW community heeft een </a:t>
            </a:r>
            <a:r>
              <a:rPr lang="nl-NL" baseline="0" dirty="0" err="1" smtClean="0"/>
              <a:t>FrameWork</a:t>
            </a:r>
            <a:r>
              <a:rPr lang="nl-NL" baseline="0" dirty="0" smtClean="0"/>
              <a:t> om deze bredere impact van het begin mee te nemen.</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25</a:t>
            </a:fld>
            <a:endParaRPr lang="nl-NL"/>
          </a:p>
        </p:txBody>
      </p:sp>
    </p:spTree>
    <p:extLst>
      <p:ext uri="{BB962C8B-B14F-4D97-AF65-F5344CB8AC3E}">
        <p14:creationId xmlns:p14="http://schemas.microsoft.com/office/powerpoint/2010/main" val="1259312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Probleem 4. Even</a:t>
            </a:r>
            <a:r>
              <a:rPr lang="nl-NL" baseline="0" dirty="0" smtClean="0"/>
              <a:t> terug naar het MDMA voorbeeld. Als het rechts – stelsel overbelast was, en we kunnen het niet oplossen, dan dwingt ons dat om naar het bredere systeem te kijken. Echter, dankzij de AI, kunnen we razendsnel veroordelen en blijven systemen bestaan, die eigenlijk niet werken. Echte vragen (legaliseren, waarom, etc..) hoeven niet gesteld te worden. AI draagt bij aan symptoombestrijding </a:t>
            </a:r>
            <a:r>
              <a:rPr lang="nl-NL" baseline="0" dirty="0" err="1" smtClean="0"/>
              <a:t>ipv</a:t>
            </a:r>
            <a:r>
              <a:rPr lang="nl-NL" baseline="0" dirty="0" smtClean="0"/>
              <a:t> het oplossen van onrechtvaardige systemen.</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26</a:t>
            </a:fld>
            <a:endParaRPr lang="nl-NL"/>
          </a:p>
        </p:txBody>
      </p:sp>
    </p:spTree>
    <p:extLst>
      <p:ext uri="{BB962C8B-B14F-4D97-AF65-F5344CB8AC3E}">
        <p14:creationId xmlns:p14="http://schemas.microsoft.com/office/powerpoint/2010/main" val="2392716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Is het dan een goed</a:t>
            </a:r>
            <a:r>
              <a:rPr lang="nl-NL" baseline="0" dirty="0" smtClean="0"/>
              <a:t> idee om AI – bedrijven zichzelf te laten corrigeren. Vele hebben een beleid (FAIR) of een eigen gedragscode. Ik denk van niet… want:</a:t>
            </a:r>
          </a:p>
          <a:p>
            <a:endParaRPr lang="nl-NL" baseline="0" dirty="0" smtClean="0"/>
          </a:p>
          <a:p>
            <a:pPr marL="228600" indent="-228600">
              <a:buAutoNum type="arabicPeriod"/>
            </a:pPr>
            <a:r>
              <a:rPr lang="nl-NL" baseline="0" dirty="0" smtClean="0"/>
              <a:t>Ze hebben niet zo goed trackrecord, zeker niet in 2018. Wat is een gedragscode waard, zonder onafhankelijke toets?</a:t>
            </a:r>
          </a:p>
          <a:p>
            <a:pPr marL="228600" indent="-228600">
              <a:buAutoNum type="arabicPeriod"/>
            </a:pPr>
            <a:r>
              <a:rPr lang="nl-NL" baseline="0" dirty="0" smtClean="0"/>
              <a:t>Het zijn technologie bedrijven, dus de oplossing is altijd technologisch gedreven, het zijn geen maatschappelijke bedrijven;</a:t>
            </a:r>
          </a:p>
          <a:p>
            <a:pPr marL="228600" indent="-228600">
              <a:buAutoNum type="arabicPeriod"/>
            </a:pPr>
            <a:r>
              <a:rPr lang="nl-NL" baseline="0" dirty="0" smtClean="0"/>
              <a:t>Het verdienmodel zijn technologische producten, de oplossing zal dus nooit zijn, geen AI</a:t>
            </a:r>
          </a:p>
          <a:p>
            <a:pPr marL="228600" indent="-228600">
              <a:buAutoNum type="arabicPeriod"/>
            </a:pPr>
            <a:endParaRPr lang="nl-NL" baseline="0" dirty="0" smtClean="0"/>
          </a:p>
          <a:p>
            <a:pPr marL="0" indent="0">
              <a:buNone/>
            </a:pPr>
            <a:r>
              <a:rPr lang="nl-NL" baseline="0" dirty="0" smtClean="0"/>
              <a:t>Sterker nog ook nu zie je dat er ernstig geloofd wordt in het idee dat problemen met AI op te lossen zijn met meer AI. Kun je niet verklaren waarom een AI tot een bepaalde conclusie komt, dan laat je een andere AI toch meekijken en uitleggen. Dat idee wordt mede ingegeven door </a:t>
            </a:r>
            <a:r>
              <a:rPr lang="nl-NL" baseline="0" dirty="0" err="1" smtClean="0"/>
              <a:t>Googles</a:t>
            </a:r>
            <a:r>
              <a:rPr lang="nl-NL" baseline="0" dirty="0" smtClean="0"/>
              <a:t> </a:t>
            </a:r>
            <a:r>
              <a:rPr lang="nl-NL" baseline="0" dirty="0" err="1" smtClean="0"/>
              <a:t>Deepdream</a:t>
            </a:r>
            <a:r>
              <a:rPr lang="nl-NL" baseline="0" dirty="0" smtClean="0"/>
              <a:t>…</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27</a:t>
            </a:fld>
            <a:endParaRPr lang="nl-NL"/>
          </a:p>
        </p:txBody>
      </p:sp>
    </p:spTree>
    <p:extLst>
      <p:ext uri="{BB962C8B-B14F-4D97-AF65-F5344CB8AC3E}">
        <p14:creationId xmlns:p14="http://schemas.microsoft.com/office/powerpoint/2010/main" val="1287156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Deepdream</a:t>
            </a:r>
            <a:r>
              <a:rPr lang="nl-NL" dirty="0" smtClean="0"/>
              <a:t> is een project van Google</a:t>
            </a:r>
            <a:r>
              <a:rPr lang="nl-NL" baseline="0" dirty="0" smtClean="0"/>
              <a:t> waarbij eigenlijk een bestaand neuraal netwerk wordt omgedraaid. Bijvoorbeeld er is een AI die in staat is om afbeeldingen te herkennen. Middels een neuraal netwerk zegt de AI dat is een fiets of een auto. Maar wat nu als je een afbeelding aan de andere kant invoert, dacht Alexander </a:t>
            </a:r>
            <a:r>
              <a:rPr lang="nl-NL" baseline="0" dirty="0" err="1" smtClean="0"/>
              <a:t>Mordvintsev</a:t>
            </a:r>
            <a:r>
              <a:rPr lang="nl-NL" baseline="0" dirty="0" smtClean="0"/>
              <a:t>. Je vraagt dan niet, wat is dit, maar wat wil je erin zien. Net als een gezicht in de wolken. Hij voerde een kat op een boomstam in, en het resultaat was een monster met ogen…</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28</a:t>
            </a:fld>
            <a:endParaRPr lang="nl-NL"/>
          </a:p>
        </p:txBody>
      </p:sp>
    </p:spTree>
    <p:extLst>
      <p:ext uri="{BB962C8B-B14F-4D97-AF65-F5344CB8AC3E}">
        <p14:creationId xmlns:p14="http://schemas.microsoft.com/office/powerpoint/2010/main" val="26672211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2012 was</a:t>
            </a:r>
            <a:r>
              <a:rPr lang="nl-NL" baseline="0" dirty="0" smtClean="0"/>
              <a:t> het project wat verder en werden er 10 miljoen random YouTube video’s in </a:t>
            </a:r>
            <a:r>
              <a:rPr lang="nl-NL" baseline="0" dirty="0" err="1" smtClean="0"/>
              <a:t>DeepDream</a:t>
            </a:r>
            <a:r>
              <a:rPr lang="nl-NL" baseline="0" dirty="0" smtClean="0"/>
              <a:t> gegooid. De machine zag de kat (het heilige dier van het internet) en overal steeds opnieuw ogen. In </a:t>
            </a:r>
            <a:r>
              <a:rPr lang="nl-NL" baseline="0" dirty="0" err="1" smtClean="0"/>
              <a:t>DeepDreams</a:t>
            </a:r>
            <a:r>
              <a:rPr lang="nl-NL" baseline="0" dirty="0" smtClean="0"/>
              <a:t> dromen zijn dat de beelden die steeds terugkomen, katten en ogen, misschien wel </a:t>
            </a:r>
            <a:r>
              <a:rPr lang="nl-NL" baseline="0" dirty="0" err="1" smtClean="0"/>
              <a:t>Google’s</a:t>
            </a:r>
            <a:r>
              <a:rPr lang="nl-NL" baseline="0" dirty="0" smtClean="0"/>
              <a:t> eigen, onbewuste, surveillance – aard? </a:t>
            </a:r>
          </a:p>
          <a:p>
            <a:endParaRPr lang="nl-NL" baseline="0" dirty="0" smtClean="0"/>
          </a:p>
          <a:p>
            <a:r>
              <a:rPr lang="nl-NL" baseline="0" dirty="0" smtClean="0"/>
              <a:t>Het belang van dit omgekeerde proces was, dat het aanknopingspunten biedt die helpen om uit te leggen waarom AI tot bepaalde conclusies komt, maar heel duidelijk is het allemaal nog niet. </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29</a:t>
            </a:fld>
            <a:endParaRPr lang="nl-NL"/>
          </a:p>
        </p:txBody>
      </p:sp>
    </p:spTree>
    <p:extLst>
      <p:ext uri="{BB962C8B-B14F-4D97-AF65-F5344CB8AC3E}">
        <p14:creationId xmlns:p14="http://schemas.microsoft.com/office/powerpoint/2010/main" val="3870238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En tot die tijd lijken twee</a:t>
            </a:r>
            <a:r>
              <a:rPr lang="nl-NL" baseline="0" dirty="0" smtClean="0"/>
              <a:t> zaken bovenaan te staan:</a:t>
            </a:r>
          </a:p>
          <a:p>
            <a:endParaRPr lang="nl-NL" baseline="0" dirty="0" smtClean="0"/>
          </a:p>
          <a:p>
            <a:pPr marL="228600" indent="-228600">
              <a:buAutoNum type="arabicPeriod"/>
            </a:pPr>
            <a:r>
              <a:rPr lang="nl-NL" baseline="0" dirty="0" smtClean="0"/>
              <a:t>Onze menselijke waarde staan meer dan ooit centraal, zeker bij systemen die we niet langer begrijpen. Om dat af te dwingen is regelgeving cruciaal. En let op, mensen zullen beweren dat regelgeving innovatie doodslaat, maar het tegenovergestelde is juist het geval. Je ziet nu bijvoorbeeld honderden </a:t>
            </a:r>
            <a:r>
              <a:rPr lang="nl-NL" baseline="0" dirty="0" err="1" smtClean="0"/>
              <a:t>start-ups</a:t>
            </a:r>
            <a:r>
              <a:rPr lang="nl-NL" baseline="0" dirty="0" smtClean="0"/>
              <a:t> met superslimme privacy – oplossingen;</a:t>
            </a:r>
          </a:p>
          <a:p>
            <a:pPr marL="228600" indent="-228600">
              <a:buAutoNum type="arabicPeriod"/>
            </a:pPr>
            <a:r>
              <a:rPr lang="nl-NL" baseline="0" dirty="0" smtClean="0"/>
              <a:t>We moeten hierover blijven nadenken… machines hebben geen hersenen, wij wel… en daarmee beginnen we meteen hierna in het panel!</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30</a:t>
            </a:fld>
            <a:endParaRPr lang="nl-NL"/>
          </a:p>
        </p:txBody>
      </p:sp>
    </p:spTree>
    <p:extLst>
      <p:ext uri="{BB962C8B-B14F-4D97-AF65-F5344CB8AC3E}">
        <p14:creationId xmlns:p14="http://schemas.microsoft.com/office/powerpoint/2010/main" val="1121855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smtClean="0"/>
              <a:t>Ander voorbeeld. Gold</a:t>
            </a:r>
            <a:r>
              <a:rPr lang="nl-NL" baseline="0" dirty="0" smtClean="0"/>
              <a:t> </a:t>
            </a:r>
            <a:r>
              <a:rPr lang="nl-NL" baseline="0" dirty="0" err="1" smtClean="0"/>
              <a:t>Bomb</a:t>
            </a:r>
            <a:r>
              <a:rPr lang="nl-NL" baseline="0" dirty="0" smtClean="0"/>
              <a:t>, een Australisch bedrijf dat shirts verkocht met opdruk. Je kon uiteraard zelf opdrukken maken, maar er waren ook standaard – opdrukken, en die werden bepaald door een </a:t>
            </a:r>
            <a:r>
              <a:rPr lang="nl-NL" baseline="0" dirty="0" err="1" smtClean="0"/>
              <a:t>algorithme</a:t>
            </a:r>
            <a:r>
              <a:rPr lang="nl-NL" baseline="0" dirty="0" smtClean="0"/>
              <a:t> dat uitzocht wat populair was op het internet. Deze standaard – opdrukken verschenen in de catalogus van Amazon.com en waren, op zijn zachtst gezegd, bizar, maar wel een uiting van een probleem waar veel mensen zich zorgen over maken. De AI vormt zich op basis van trainingsdata, die is vaak te vinden op het internet, en wat vinden we eigenlijk van de ‘toon’ van het internet?</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4</a:t>
            </a:fld>
            <a:endParaRPr lang="nl-NL"/>
          </a:p>
        </p:txBody>
      </p:sp>
    </p:spTree>
    <p:extLst>
      <p:ext uri="{BB962C8B-B14F-4D97-AF65-F5344CB8AC3E}">
        <p14:creationId xmlns:p14="http://schemas.microsoft.com/office/powerpoint/2010/main" val="3798722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Een andere term die ik introduceer is die </a:t>
            </a:r>
            <a:r>
              <a:rPr lang="nl-NL" dirty="0" err="1" smtClean="0"/>
              <a:t>Meat</a:t>
            </a:r>
            <a:r>
              <a:rPr lang="nl-NL" dirty="0" smtClean="0"/>
              <a:t> – </a:t>
            </a:r>
            <a:r>
              <a:rPr lang="nl-NL" dirty="0" err="1" smtClean="0"/>
              <a:t>Based</a:t>
            </a:r>
            <a:r>
              <a:rPr lang="nl-NL" dirty="0" smtClean="0"/>
              <a:t> Algoritme. Het idee</a:t>
            </a:r>
            <a:r>
              <a:rPr lang="nl-NL" baseline="0" dirty="0" smtClean="0"/>
              <a:t> is dat er ergens iets van vlees en bloed is, dat wordt voortgedreven door een algoritme. Bijvoorbeeld een kakkerlak die je kunt aansturen met </a:t>
            </a:r>
            <a:r>
              <a:rPr lang="nl-NL" baseline="0" smtClean="0"/>
              <a:t>je telefoon.</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5</a:t>
            </a:fld>
            <a:endParaRPr lang="nl-NL"/>
          </a:p>
        </p:txBody>
      </p:sp>
    </p:spTree>
    <p:extLst>
      <p:ext uri="{BB962C8B-B14F-4D97-AF65-F5344CB8AC3E}">
        <p14:creationId xmlns:p14="http://schemas.microsoft.com/office/powerpoint/2010/main" val="1655668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r>
              <a:rPr lang="nl-NL" dirty="0" smtClean="0"/>
              <a:t>Een andere term die ik introduceer is die </a:t>
            </a:r>
            <a:r>
              <a:rPr lang="nl-NL" dirty="0" err="1" smtClean="0"/>
              <a:t>Meat</a:t>
            </a:r>
            <a:r>
              <a:rPr lang="nl-NL" dirty="0" smtClean="0"/>
              <a:t> – </a:t>
            </a:r>
            <a:r>
              <a:rPr lang="nl-NL" dirty="0" err="1" smtClean="0"/>
              <a:t>Based</a:t>
            </a:r>
            <a:r>
              <a:rPr lang="nl-NL" dirty="0" smtClean="0"/>
              <a:t> Algoritme. Het idee</a:t>
            </a:r>
            <a:r>
              <a:rPr lang="nl-NL" baseline="0" dirty="0" smtClean="0"/>
              <a:t> is dat er ergens een mens van vlees en bloed is, die wordt </a:t>
            </a:r>
            <a:r>
              <a:rPr lang="nl-NL" baseline="0" dirty="0" err="1" smtClean="0"/>
              <a:t>voorgedreven</a:t>
            </a:r>
            <a:r>
              <a:rPr lang="nl-NL" baseline="0" dirty="0" smtClean="0"/>
              <a:t> door een algoritme. Een Uber – chauffeur die op een app kijkt, en die app bepaald wanneer hij iemand moet oppikken (hoe en waarom de app dat bepaalt, is hem niet duidelijk). Daarna rijdt hij door de stad, door te kijken op zijn scherm en waar de pijl heen wijst (hij kent niet de stad zoals de </a:t>
            </a:r>
            <a:r>
              <a:rPr lang="nl-NL" baseline="0" dirty="0" err="1" smtClean="0"/>
              <a:t>Londonse</a:t>
            </a:r>
            <a:r>
              <a:rPr lang="nl-NL" baseline="0" dirty="0" smtClean="0"/>
              <a:t> taxichauffeur de stad kende) en tenslotte krijgt hij een punt van zijn klant, en als dat punt te laag is, tips van het algoritme (zet eens een flesje water in je auto). Waarom het algoritme zegt wat het zegt, is onduidelijk, misschien zelfs wel voor Uber. </a:t>
            </a:r>
            <a:r>
              <a:rPr lang="nl-NL" dirty="0" smtClean="0"/>
              <a:t> </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6</a:t>
            </a:fld>
            <a:endParaRPr lang="nl-NL"/>
          </a:p>
        </p:txBody>
      </p:sp>
    </p:spTree>
    <p:extLst>
      <p:ext uri="{BB962C8B-B14F-4D97-AF65-F5344CB8AC3E}">
        <p14:creationId xmlns:p14="http://schemas.microsoft.com/office/powerpoint/2010/main" val="2572932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Op het moment dat je iets bestelt bij Amazon gebeurt hetzelfde.</a:t>
            </a:r>
            <a:r>
              <a:rPr lang="nl-NL" baseline="0" dirty="0" smtClean="0"/>
              <a:t> Ergens in een magazijn krijgt iemand (en die zijn er niet veel, want bij Amazon rijden er vooral robots door de magazijnen) een opdracht via zijn gepatenteerde armband. Een algoritme vertelt hem/haar wat te doen, en de medewerker doet het. U stuurt dus, via de Amazon-App/Site een mens aan als ware met een afstandsbediening. Tot het vlees vervangen kan worden door robot.</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7</a:t>
            </a:fld>
            <a:endParaRPr lang="nl-NL"/>
          </a:p>
        </p:txBody>
      </p:sp>
    </p:spTree>
    <p:extLst>
      <p:ext uri="{BB962C8B-B14F-4D97-AF65-F5344CB8AC3E}">
        <p14:creationId xmlns:p14="http://schemas.microsoft.com/office/powerpoint/2010/main" val="4272776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Maar er zijn nog extreme varianten van </a:t>
            </a:r>
            <a:r>
              <a:rPr lang="nl-NL" dirty="0" err="1" smtClean="0"/>
              <a:t>meat</a:t>
            </a:r>
            <a:r>
              <a:rPr lang="nl-NL" dirty="0" smtClean="0"/>
              <a:t> </a:t>
            </a:r>
            <a:r>
              <a:rPr lang="nl-NL" dirty="0" err="1" smtClean="0"/>
              <a:t>based</a:t>
            </a:r>
            <a:r>
              <a:rPr lang="nl-NL" dirty="0" smtClean="0"/>
              <a:t> – algoritmes. Dat verhaal begint bij</a:t>
            </a:r>
            <a:r>
              <a:rPr lang="nl-NL" baseline="0" dirty="0" smtClean="0"/>
              <a:t> de </a:t>
            </a:r>
            <a:r>
              <a:rPr lang="nl-NL" baseline="0" dirty="0" err="1" smtClean="0"/>
              <a:t>Finger</a:t>
            </a:r>
            <a:r>
              <a:rPr lang="nl-NL" baseline="0" dirty="0" smtClean="0"/>
              <a:t> Family. Een kinderliedje met een vadervinger, en een moedervinger, tot een baby vinger met een liedje, dat ik niet zal laten horen, want het blijft in je kop zitten. De </a:t>
            </a:r>
            <a:r>
              <a:rPr lang="nl-NL" baseline="0" dirty="0" err="1" smtClean="0"/>
              <a:t>Finger</a:t>
            </a:r>
            <a:r>
              <a:rPr lang="nl-NL" baseline="0" dirty="0" smtClean="0"/>
              <a:t> Family is heel populair op YouTube.</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8</a:t>
            </a:fld>
            <a:endParaRPr lang="nl-NL"/>
          </a:p>
        </p:txBody>
      </p:sp>
    </p:spTree>
    <p:extLst>
      <p:ext uri="{BB962C8B-B14F-4D97-AF65-F5344CB8AC3E}">
        <p14:creationId xmlns:p14="http://schemas.microsoft.com/office/powerpoint/2010/main" val="3769804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En er zijn letterlijk 100.000-en varianten van… in</a:t>
            </a:r>
            <a:r>
              <a:rPr lang="nl-NL" baseline="0" dirty="0" smtClean="0"/>
              <a:t> allerlei talen en met allerlei accenten….</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9</a:t>
            </a:fld>
            <a:endParaRPr lang="nl-NL"/>
          </a:p>
        </p:txBody>
      </p:sp>
    </p:spTree>
    <p:extLst>
      <p:ext uri="{BB962C8B-B14F-4D97-AF65-F5344CB8AC3E}">
        <p14:creationId xmlns:p14="http://schemas.microsoft.com/office/powerpoint/2010/main" val="2348396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En met allerlei andere dingen die populair</a:t>
            </a:r>
            <a:r>
              <a:rPr lang="nl-NL" baseline="0" dirty="0" smtClean="0"/>
              <a:t> zijn op internet op de vingers. Superhelden, Ronaldo, Tomas de Trein, </a:t>
            </a:r>
            <a:r>
              <a:rPr lang="nl-NL" baseline="0" dirty="0" err="1" smtClean="0"/>
              <a:t>Pegga</a:t>
            </a:r>
            <a:r>
              <a:rPr lang="nl-NL" baseline="0" dirty="0" smtClean="0"/>
              <a:t> Pip, </a:t>
            </a:r>
            <a:r>
              <a:rPr lang="nl-NL" baseline="0" dirty="0" err="1" smtClean="0"/>
              <a:t>Cars</a:t>
            </a:r>
            <a:r>
              <a:rPr lang="nl-NL" baseline="0" dirty="0" smtClean="0"/>
              <a:t>, </a:t>
            </a:r>
            <a:r>
              <a:rPr lang="nl-NL" baseline="0" dirty="0" err="1" smtClean="0"/>
              <a:t>Minecraft</a:t>
            </a:r>
            <a:r>
              <a:rPr lang="nl-NL" baseline="0" dirty="0" smtClean="0"/>
              <a:t>, </a:t>
            </a:r>
            <a:r>
              <a:rPr lang="nl-NL" baseline="0" dirty="0" err="1" smtClean="0"/>
              <a:t>Fortnite</a:t>
            </a:r>
            <a:r>
              <a:rPr lang="nl-NL" baseline="0" dirty="0" smtClean="0"/>
              <a:t> Figuren, Smurfen, en ga zo maar door….</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10</a:t>
            </a:fld>
            <a:endParaRPr lang="nl-NL"/>
          </a:p>
        </p:txBody>
      </p:sp>
    </p:spTree>
    <p:extLst>
      <p:ext uri="{BB962C8B-B14F-4D97-AF65-F5344CB8AC3E}">
        <p14:creationId xmlns:p14="http://schemas.microsoft.com/office/powerpoint/2010/main" val="4274744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5360" y="2130426"/>
            <a:ext cx="10273141" cy="1470025"/>
          </a:xfrm>
        </p:spPr>
        <p:txBody>
          <a:bodyPr/>
          <a:lstStyle>
            <a:lvl1pPr>
              <a:defRPr sz="3600"/>
            </a:lvl1pPr>
          </a:lstStyle>
          <a:p>
            <a:r>
              <a:rPr lang="en-US" dirty="0" smtClean="0"/>
              <a:t>Click to edit Master title style</a:t>
            </a:r>
            <a:endParaRPr lang="nl-NL" dirty="0"/>
          </a:p>
        </p:txBody>
      </p:sp>
      <p:sp>
        <p:nvSpPr>
          <p:cNvPr id="3" name="Subtitle 2"/>
          <p:cNvSpPr>
            <a:spLocks noGrp="1"/>
          </p:cNvSpPr>
          <p:nvPr>
            <p:ph type="subTitle" idx="1" hasCustomPrompt="1"/>
          </p:nvPr>
        </p:nvSpPr>
        <p:spPr>
          <a:xfrm>
            <a:off x="1204731" y="378904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nl-NL" dirty="0"/>
          </a:p>
        </p:txBody>
      </p:sp>
      <p:sp>
        <p:nvSpPr>
          <p:cNvPr id="4" name="Date Placeholder 3"/>
          <p:cNvSpPr>
            <a:spLocks noGrp="1"/>
          </p:cNvSpPr>
          <p:nvPr>
            <p:ph type="dt" sz="half" idx="10"/>
          </p:nvPr>
        </p:nvSpPr>
        <p:spPr>
          <a:xfrm>
            <a:off x="335360" y="6356351"/>
            <a:ext cx="1728192" cy="365125"/>
          </a:xfrm>
        </p:spPr>
        <p:txBody>
          <a:bodyPr/>
          <a:lstStyle/>
          <a:p>
            <a:fld id="{9352B002-1032-497A-A690-67428BD6A599}" type="datetimeFigureOut">
              <a:rPr lang="nl-NL" smtClean="0"/>
              <a:t>8-2-2019</a:t>
            </a:fld>
            <a:endParaRPr lang="nl-NL" dirty="0"/>
          </a:p>
        </p:txBody>
      </p:sp>
      <p:sp>
        <p:nvSpPr>
          <p:cNvPr id="5" name="Footer Placeholder 4"/>
          <p:cNvSpPr>
            <a:spLocks noGrp="1"/>
          </p:cNvSpPr>
          <p:nvPr>
            <p:ph type="ftr" sz="quarter" idx="11"/>
          </p:nvPr>
        </p:nvSpPr>
        <p:spPr>
          <a:xfrm>
            <a:off x="2288934" y="6353465"/>
            <a:ext cx="6687385" cy="365125"/>
          </a:xfrm>
        </p:spPr>
        <p:txBody>
          <a:bodyPr/>
          <a:lstStyle/>
          <a:p>
            <a:endParaRPr lang="nl-NL"/>
          </a:p>
        </p:txBody>
      </p:sp>
      <p:sp>
        <p:nvSpPr>
          <p:cNvPr id="6" name="Slide Number Placeholder 5"/>
          <p:cNvSpPr>
            <a:spLocks noGrp="1"/>
          </p:cNvSpPr>
          <p:nvPr>
            <p:ph type="sldNum" sz="quarter" idx="12"/>
          </p:nvPr>
        </p:nvSpPr>
        <p:spPr>
          <a:xfrm>
            <a:off x="9217653" y="6361546"/>
            <a:ext cx="1390848" cy="365125"/>
          </a:xfrm>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141063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1112" y="273050"/>
            <a:ext cx="433957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4766734" y="273051"/>
            <a:ext cx="578658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Text Placeholder 3"/>
          <p:cNvSpPr>
            <a:spLocks noGrp="1"/>
          </p:cNvSpPr>
          <p:nvPr>
            <p:ph type="body" sz="half" idx="2"/>
          </p:nvPr>
        </p:nvSpPr>
        <p:spPr>
          <a:xfrm>
            <a:off x="281112" y="1435101"/>
            <a:ext cx="433957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52B002-1032-497A-A690-67428BD6A599}" type="datetimeFigureOut">
              <a:rPr lang="nl-NL" smtClean="0"/>
              <a:t>8-2-2019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3861200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71361" y="4755284"/>
            <a:ext cx="73152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2071361" y="595168"/>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NL"/>
          </a:p>
        </p:txBody>
      </p:sp>
      <p:sp>
        <p:nvSpPr>
          <p:cNvPr id="4" name="Text Placeholder 3"/>
          <p:cNvSpPr>
            <a:spLocks noGrp="1"/>
          </p:cNvSpPr>
          <p:nvPr>
            <p:ph type="body" sz="half" idx="2"/>
          </p:nvPr>
        </p:nvSpPr>
        <p:spPr>
          <a:xfrm>
            <a:off x="2071361" y="5382747"/>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352B002-1032-497A-A690-67428BD6A599}" type="datetimeFigureOut">
              <a:rPr lang="nl-NL" smtClean="0"/>
              <a:t>8-2-2019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2946751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nl-NL"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9352B002-1032-497A-A690-67428BD6A599}" type="datetimeFigureOut">
              <a:rPr lang="nl-NL" smtClean="0"/>
              <a:t>8-2-2019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1012003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86289" y="263822"/>
            <a:ext cx="2067024" cy="5851525"/>
          </a:xfrm>
        </p:spPr>
        <p:txBody>
          <a:bodyPr vert="eaVert"/>
          <a:lstStyle>
            <a:lvl1pPr>
              <a:defRPr sz="3600"/>
            </a:lvl1pPr>
          </a:lstStyle>
          <a:p>
            <a:r>
              <a:rPr lang="en-US" dirty="0" smtClean="0"/>
              <a:t>Click to edit Master title style</a:t>
            </a:r>
            <a:endParaRPr lang="nl-NL" dirty="0"/>
          </a:p>
        </p:txBody>
      </p:sp>
      <p:sp>
        <p:nvSpPr>
          <p:cNvPr id="3" name="Vertical Text Placeholder 2"/>
          <p:cNvSpPr>
            <a:spLocks noGrp="1"/>
          </p:cNvSpPr>
          <p:nvPr>
            <p:ph type="body" orient="vert" idx="1"/>
          </p:nvPr>
        </p:nvSpPr>
        <p:spPr>
          <a:xfrm>
            <a:off x="281111" y="23999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9352B002-1032-497A-A690-67428BD6A599}" type="datetimeFigureOut">
              <a:rPr lang="nl-NL" smtClean="0"/>
              <a:t>8-2-2019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1130103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71349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5360" y="2130426"/>
            <a:ext cx="10273141" cy="1470025"/>
          </a:xfrm>
        </p:spPr>
        <p:txBody>
          <a:bodyPr/>
          <a:lstStyle>
            <a:lvl1pPr>
              <a:defRPr sz="3600"/>
            </a:lvl1pPr>
          </a:lstStyle>
          <a:p>
            <a:r>
              <a:rPr lang="en-US" dirty="0" smtClean="0"/>
              <a:t>Click to edit Master title style</a:t>
            </a:r>
            <a:endParaRPr lang="nl-NL" dirty="0"/>
          </a:p>
        </p:txBody>
      </p:sp>
      <p:sp>
        <p:nvSpPr>
          <p:cNvPr id="3" name="Subtitle 2"/>
          <p:cNvSpPr>
            <a:spLocks noGrp="1"/>
          </p:cNvSpPr>
          <p:nvPr>
            <p:ph type="subTitle" idx="1" hasCustomPrompt="1"/>
          </p:nvPr>
        </p:nvSpPr>
        <p:spPr>
          <a:xfrm>
            <a:off x="1204731" y="3789040"/>
            <a:ext cx="85344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nl-NL" dirty="0"/>
          </a:p>
        </p:txBody>
      </p:sp>
      <p:sp>
        <p:nvSpPr>
          <p:cNvPr id="4" name="Date Placeholder 3"/>
          <p:cNvSpPr>
            <a:spLocks noGrp="1"/>
          </p:cNvSpPr>
          <p:nvPr>
            <p:ph type="dt" sz="half" idx="10"/>
          </p:nvPr>
        </p:nvSpPr>
        <p:spPr>
          <a:xfrm>
            <a:off x="335360" y="6356351"/>
            <a:ext cx="1728192" cy="365125"/>
          </a:xfrm>
        </p:spPr>
        <p:txBody>
          <a:bodyPr/>
          <a:lstStyle/>
          <a:p>
            <a:fld id="{9352B002-1032-497A-A690-67428BD6A599}" type="datetimeFigureOut">
              <a:rPr lang="nl-NL" smtClean="0"/>
              <a:t>8-2-2019</a:t>
            </a:fld>
            <a:endParaRPr lang="nl-NL" dirty="0"/>
          </a:p>
        </p:txBody>
      </p:sp>
      <p:sp>
        <p:nvSpPr>
          <p:cNvPr id="5" name="Footer Placeholder 4"/>
          <p:cNvSpPr>
            <a:spLocks noGrp="1"/>
          </p:cNvSpPr>
          <p:nvPr>
            <p:ph type="ftr" sz="quarter" idx="11"/>
          </p:nvPr>
        </p:nvSpPr>
        <p:spPr>
          <a:xfrm>
            <a:off x="2288934" y="6353465"/>
            <a:ext cx="6687385" cy="365125"/>
          </a:xfrm>
        </p:spPr>
        <p:txBody>
          <a:bodyPr/>
          <a:lstStyle/>
          <a:p>
            <a:endParaRPr lang="nl-NL"/>
          </a:p>
        </p:txBody>
      </p:sp>
      <p:sp>
        <p:nvSpPr>
          <p:cNvPr id="6" name="Slide Number Placeholder 5"/>
          <p:cNvSpPr>
            <a:spLocks noGrp="1"/>
          </p:cNvSpPr>
          <p:nvPr>
            <p:ph type="sldNum" sz="quarter" idx="12"/>
          </p:nvPr>
        </p:nvSpPr>
        <p:spPr>
          <a:xfrm>
            <a:off x="9217653" y="6361546"/>
            <a:ext cx="1390848" cy="365125"/>
          </a:xfrm>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4095178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360" y="274638"/>
            <a:ext cx="10369152" cy="922114"/>
          </a:xfrm>
        </p:spPr>
        <p:txBody>
          <a:bodyPr/>
          <a:lstStyle>
            <a:lvl1pPr>
              <a:defRPr sz="3600"/>
            </a:lvl1pPr>
          </a:lstStyle>
          <a:p>
            <a:r>
              <a:rPr lang="en-US" dirty="0" smtClean="0"/>
              <a:t>Click to edit Master title style</a:t>
            </a:r>
            <a:endParaRPr lang="nl-NL" dirty="0"/>
          </a:p>
        </p:txBody>
      </p:sp>
      <p:sp>
        <p:nvSpPr>
          <p:cNvPr id="3" name="Content Placeholder 2"/>
          <p:cNvSpPr>
            <a:spLocks noGrp="1"/>
          </p:cNvSpPr>
          <p:nvPr>
            <p:ph idx="1"/>
          </p:nvPr>
        </p:nvSpPr>
        <p:spPr>
          <a:xfrm>
            <a:off x="335360" y="1600201"/>
            <a:ext cx="10369152" cy="45259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Date Placeholder 3"/>
          <p:cNvSpPr>
            <a:spLocks noGrp="1"/>
          </p:cNvSpPr>
          <p:nvPr>
            <p:ph type="dt" sz="half" idx="10"/>
          </p:nvPr>
        </p:nvSpPr>
        <p:spPr>
          <a:xfrm>
            <a:off x="335360" y="6353465"/>
            <a:ext cx="1453952" cy="365125"/>
          </a:xfrm>
        </p:spPr>
        <p:txBody>
          <a:bodyPr/>
          <a:lstStyle/>
          <a:p>
            <a:fld id="{9352B002-1032-497A-A690-67428BD6A599}" type="datetimeFigureOut">
              <a:rPr lang="nl-NL" smtClean="0"/>
              <a:t>8-2-2019</a:t>
            </a:fld>
            <a:endParaRPr lang="nl-NL" dirty="0"/>
          </a:p>
        </p:txBody>
      </p:sp>
      <p:sp>
        <p:nvSpPr>
          <p:cNvPr id="5" name="Footer Placeholder 4"/>
          <p:cNvSpPr>
            <a:spLocks noGrp="1"/>
          </p:cNvSpPr>
          <p:nvPr>
            <p:ph type="ftr" sz="quarter" idx="11"/>
          </p:nvPr>
        </p:nvSpPr>
        <p:spPr>
          <a:xfrm>
            <a:off x="2288934" y="6353465"/>
            <a:ext cx="6495365" cy="365125"/>
          </a:xfrm>
        </p:spPr>
        <p:txBody>
          <a:bodyPr/>
          <a:lstStyle/>
          <a:p>
            <a:endParaRPr lang="nl-NL"/>
          </a:p>
        </p:txBody>
      </p:sp>
      <p:sp>
        <p:nvSpPr>
          <p:cNvPr id="6" name="Slide Number Placeholder 5"/>
          <p:cNvSpPr>
            <a:spLocks noGrp="1"/>
          </p:cNvSpPr>
          <p:nvPr>
            <p:ph type="sldNum" sz="quarter" idx="12"/>
          </p:nvPr>
        </p:nvSpPr>
        <p:spPr>
          <a:xfrm>
            <a:off x="9313664" y="6353465"/>
            <a:ext cx="1390848" cy="365125"/>
          </a:xfrm>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2513882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0" y="1600201"/>
            <a:ext cx="10369152" cy="45259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Date Placeholder 3"/>
          <p:cNvSpPr>
            <a:spLocks noGrp="1"/>
          </p:cNvSpPr>
          <p:nvPr>
            <p:ph type="dt" sz="half" idx="10"/>
          </p:nvPr>
        </p:nvSpPr>
        <p:spPr>
          <a:xfrm>
            <a:off x="335360" y="6353465"/>
            <a:ext cx="1453952" cy="365125"/>
          </a:xfrm>
        </p:spPr>
        <p:txBody>
          <a:bodyPr/>
          <a:lstStyle/>
          <a:p>
            <a:fld id="{9352B002-1032-497A-A690-67428BD6A599}" type="datetimeFigureOut">
              <a:rPr lang="nl-NL" smtClean="0"/>
              <a:t>8-2-2019</a:t>
            </a:fld>
            <a:endParaRPr lang="nl-NL" dirty="0"/>
          </a:p>
        </p:txBody>
      </p:sp>
      <p:sp>
        <p:nvSpPr>
          <p:cNvPr id="5" name="Footer Placeholder 4"/>
          <p:cNvSpPr>
            <a:spLocks noGrp="1"/>
          </p:cNvSpPr>
          <p:nvPr>
            <p:ph type="ftr" sz="quarter" idx="11"/>
          </p:nvPr>
        </p:nvSpPr>
        <p:spPr>
          <a:xfrm>
            <a:off x="2288934" y="6353465"/>
            <a:ext cx="6495365" cy="365125"/>
          </a:xfrm>
        </p:spPr>
        <p:txBody>
          <a:bodyPr/>
          <a:lstStyle/>
          <a:p>
            <a:endParaRPr lang="nl-NL"/>
          </a:p>
        </p:txBody>
      </p:sp>
      <p:sp>
        <p:nvSpPr>
          <p:cNvPr id="6" name="Slide Number Placeholder 5"/>
          <p:cNvSpPr>
            <a:spLocks noGrp="1"/>
          </p:cNvSpPr>
          <p:nvPr>
            <p:ph type="sldNum" sz="quarter" idx="12"/>
          </p:nvPr>
        </p:nvSpPr>
        <p:spPr>
          <a:xfrm>
            <a:off x="9313664" y="6353465"/>
            <a:ext cx="1390848" cy="365125"/>
          </a:xfrm>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648422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1111" y="4406901"/>
            <a:ext cx="10363200" cy="1362075"/>
          </a:xfrm>
        </p:spPr>
        <p:txBody>
          <a:bodyPr anchor="t"/>
          <a:lstStyle>
            <a:lvl1pPr algn="ctr">
              <a:defRPr sz="4000" b="1" cap="all"/>
            </a:lvl1pPr>
          </a:lstStyle>
          <a:p>
            <a:r>
              <a:rPr lang="en-US" dirty="0" smtClean="0"/>
              <a:t>Click to edit Master title style</a:t>
            </a:r>
            <a:endParaRPr lang="nl-NL" dirty="0"/>
          </a:p>
        </p:txBody>
      </p:sp>
      <p:sp>
        <p:nvSpPr>
          <p:cNvPr id="3" name="Text Placeholder 2"/>
          <p:cNvSpPr>
            <a:spLocks noGrp="1"/>
          </p:cNvSpPr>
          <p:nvPr>
            <p:ph type="body" idx="1"/>
          </p:nvPr>
        </p:nvSpPr>
        <p:spPr>
          <a:xfrm>
            <a:off x="267164" y="2614469"/>
            <a:ext cx="10363200" cy="1500187"/>
          </a:xfrm>
        </p:spPr>
        <p:txBody>
          <a:bodyPr anchor="b"/>
          <a:lstStyle>
            <a:lvl1pPr marL="0" indent="0" algn="ctr">
              <a:buNone/>
              <a:defRPr sz="3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352B002-1032-497A-A690-67428BD6A599}" type="datetimeFigureOut">
              <a:rPr lang="nl-NL" smtClean="0"/>
              <a:t>8-2-2019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3579100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nl-NL" dirty="0"/>
          </a:p>
        </p:txBody>
      </p:sp>
      <p:sp>
        <p:nvSpPr>
          <p:cNvPr id="3" name="Content Placeholder 2"/>
          <p:cNvSpPr>
            <a:spLocks noGrp="1"/>
          </p:cNvSpPr>
          <p:nvPr>
            <p:ph sz="half" idx="1"/>
          </p:nvPr>
        </p:nvSpPr>
        <p:spPr>
          <a:xfrm>
            <a:off x="281111" y="1600201"/>
            <a:ext cx="504680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Content Placeholder 3"/>
          <p:cNvSpPr>
            <a:spLocks noGrp="1"/>
          </p:cNvSpPr>
          <p:nvPr>
            <p:ph sz="half" idx="2"/>
          </p:nvPr>
        </p:nvSpPr>
        <p:spPr>
          <a:xfrm>
            <a:off x="5519936" y="1600200"/>
            <a:ext cx="508856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p>
            <a:fld id="{9352B002-1032-497A-A690-67428BD6A599}" type="datetimeFigureOut">
              <a:rPr lang="nl-NL" smtClean="0"/>
              <a:t>8-2-2019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3829008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nl-NL" dirty="0"/>
          </a:p>
        </p:txBody>
      </p:sp>
      <p:sp>
        <p:nvSpPr>
          <p:cNvPr id="3" name="Text Placeholder 2"/>
          <p:cNvSpPr>
            <a:spLocks noGrp="1"/>
          </p:cNvSpPr>
          <p:nvPr>
            <p:ph type="body" idx="1"/>
          </p:nvPr>
        </p:nvSpPr>
        <p:spPr>
          <a:xfrm>
            <a:off x="281111" y="1535113"/>
            <a:ext cx="504680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81111" y="2174875"/>
            <a:ext cx="504680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5" name="Text Placeholder 4"/>
          <p:cNvSpPr>
            <a:spLocks noGrp="1"/>
          </p:cNvSpPr>
          <p:nvPr>
            <p:ph type="body" sz="quarter" idx="3"/>
          </p:nvPr>
        </p:nvSpPr>
        <p:spPr>
          <a:xfrm>
            <a:off x="5444807" y="1535113"/>
            <a:ext cx="516369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444806" y="2160732"/>
            <a:ext cx="51085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7" name="Date Placeholder 6"/>
          <p:cNvSpPr>
            <a:spLocks noGrp="1"/>
          </p:cNvSpPr>
          <p:nvPr>
            <p:ph type="dt" sz="half" idx="10"/>
          </p:nvPr>
        </p:nvSpPr>
        <p:spPr/>
        <p:txBody>
          <a:bodyPr/>
          <a:lstStyle/>
          <a:p>
            <a:fld id="{9352B002-1032-497A-A690-67428BD6A599}" type="datetimeFigureOut">
              <a:rPr lang="nl-NL" smtClean="0"/>
              <a:t>8-2-2019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2541238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nl-NL" dirty="0"/>
          </a:p>
        </p:txBody>
      </p:sp>
      <p:sp>
        <p:nvSpPr>
          <p:cNvPr id="3" name="Date Placeholder 2"/>
          <p:cNvSpPr>
            <a:spLocks noGrp="1"/>
          </p:cNvSpPr>
          <p:nvPr>
            <p:ph type="dt" sz="half" idx="10"/>
          </p:nvPr>
        </p:nvSpPr>
        <p:spPr/>
        <p:txBody>
          <a:bodyPr/>
          <a:lstStyle/>
          <a:p>
            <a:fld id="{9352B002-1032-497A-A690-67428BD6A599}" type="datetimeFigureOut">
              <a:rPr lang="nl-NL" smtClean="0"/>
              <a:t>8-2-2019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166980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52B002-1032-497A-A690-67428BD6A599}" type="datetimeFigureOut">
              <a:rPr lang="nl-NL" smtClean="0"/>
              <a:t>8-2-2019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2936998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111" y="274638"/>
            <a:ext cx="10327391" cy="1143000"/>
          </a:xfrm>
          <a:prstGeom prst="rect">
            <a:avLst/>
          </a:prstGeom>
        </p:spPr>
        <p:txBody>
          <a:bodyPr vert="horz" lIns="91440" tIns="45720" rIns="91440" bIns="45720" rtlCol="0" anchor="ctr">
            <a:normAutofit/>
          </a:bodyPr>
          <a:lstStyle/>
          <a:p>
            <a:r>
              <a:rPr lang="en-US" dirty="0" smtClean="0"/>
              <a:t>Click to edit Master title style</a:t>
            </a:r>
            <a:endParaRPr lang="nl-NL" dirty="0"/>
          </a:p>
        </p:txBody>
      </p:sp>
      <p:sp>
        <p:nvSpPr>
          <p:cNvPr id="3" name="Text Placeholder 2"/>
          <p:cNvSpPr>
            <a:spLocks noGrp="1"/>
          </p:cNvSpPr>
          <p:nvPr>
            <p:ph type="body" idx="1"/>
          </p:nvPr>
        </p:nvSpPr>
        <p:spPr>
          <a:xfrm>
            <a:off x="281111" y="1600201"/>
            <a:ext cx="10327391"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Date Placeholder 3"/>
          <p:cNvSpPr>
            <a:spLocks noGrp="1"/>
          </p:cNvSpPr>
          <p:nvPr>
            <p:ph type="dt" sz="half" idx="2"/>
          </p:nvPr>
        </p:nvSpPr>
        <p:spPr>
          <a:xfrm>
            <a:off x="281111" y="6347691"/>
            <a:ext cx="145395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2B002-1032-497A-A690-67428BD6A599}" type="datetimeFigureOut">
              <a:rPr lang="nl-NL" smtClean="0"/>
              <a:t>8-2-2019</a:t>
            </a:fld>
            <a:endParaRPr lang="nl-NL"/>
          </a:p>
        </p:txBody>
      </p:sp>
      <p:sp>
        <p:nvSpPr>
          <p:cNvPr id="5" name="Footer Placeholder 4"/>
          <p:cNvSpPr>
            <a:spLocks noGrp="1"/>
          </p:cNvSpPr>
          <p:nvPr>
            <p:ph type="ftr" sz="quarter" idx="3"/>
          </p:nvPr>
        </p:nvSpPr>
        <p:spPr>
          <a:xfrm>
            <a:off x="2071362" y="6353465"/>
            <a:ext cx="6754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Slide Number Placeholder 5"/>
          <p:cNvSpPr>
            <a:spLocks noGrp="1"/>
          </p:cNvSpPr>
          <p:nvPr>
            <p:ph type="sldNum" sz="quarter" idx="4"/>
          </p:nvPr>
        </p:nvSpPr>
        <p:spPr>
          <a:xfrm>
            <a:off x="9162465" y="6347690"/>
            <a:ext cx="13908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49A4C-FF88-4BD5-9F00-E822CED6800F}" type="slidenum">
              <a:rPr lang="nl-NL" smtClean="0"/>
              <a:t>‹nr.›</a:t>
            </a:fld>
            <a:endParaRPr lang="nl-NL"/>
          </a:p>
        </p:txBody>
      </p:sp>
      <p:grpSp>
        <p:nvGrpSpPr>
          <p:cNvPr id="8" name="Groep 7"/>
          <p:cNvGrpSpPr/>
          <p:nvPr userDrawn="1"/>
        </p:nvGrpSpPr>
        <p:grpSpPr>
          <a:xfrm>
            <a:off x="10844215" y="-8548"/>
            <a:ext cx="1349385" cy="6858594"/>
            <a:chOff x="10939303" y="0"/>
            <a:chExt cx="1342291" cy="6858594"/>
          </a:xfrm>
        </p:grpSpPr>
        <p:grpSp>
          <p:nvGrpSpPr>
            <p:cNvPr id="14" name="Groep 13"/>
            <p:cNvGrpSpPr/>
            <p:nvPr userDrawn="1"/>
          </p:nvGrpSpPr>
          <p:grpSpPr>
            <a:xfrm>
              <a:off x="10939303" y="0"/>
              <a:ext cx="1342291" cy="6858594"/>
              <a:chOff x="8129991" y="-594"/>
              <a:chExt cx="1006718" cy="6858594"/>
            </a:xfrm>
          </p:grpSpPr>
          <p:pic>
            <p:nvPicPr>
              <p:cNvPr id="11" name="Afbeelding 10"/>
              <p:cNvPicPr>
                <a:picLocks noChangeAspect="1"/>
              </p:cNvPicPr>
              <p:nvPr userDrawn="1"/>
            </p:nvPicPr>
            <p:blipFill>
              <a:blip r:embed="rId16"/>
              <a:stretch>
                <a:fillRect/>
              </a:stretch>
            </p:blipFill>
            <p:spPr>
              <a:xfrm>
                <a:off x="8155168" y="-594"/>
                <a:ext cx="981541" cy="6858594"/>
              </a:xfrm>
              <a:prstGeom prst="rect">
                <a:avLst/>
              </a:prstGeom>
            </p:spPr>
          </p:pic>
          <p:sp>
            <p:nvSpPr>
              <p:cNvPr id="12" name="Tekstvak 11"/>
              <p:cNvSpPr txBox="1"/>
              <p:nvPr userDrawn="1"/>
            </p:nvSpPr>
            <p:spPr>
              <a:xfrm>
                <a:off x="8415106" y="255960"/>
                <a:ext cx="461665" cy="3606628"/>
              </a:xfrm>
              <a:prstGeom prst="rect">
                <a:avLst/>
              </a:prstGeom>
              <a:noFill/>
            </p:spPr>
            <p:txBody>
              <a:bodyPr vert="vert" wrap="none" rtlCol="0">
                <a:spAutoFit/>
              </a:bodyPr>
              <a:lstStyle/>
              <a:p>
                <a:r>
                  <a:rPr lang="nl-NL" sz="2800" dirty="0" smtClean="0">
                    <a:solidFill>
                      <a:srgbClr val="FF3399"/>
                    </a:solidFill>
                    <a:latin typeface="Calibri" panose="020F0502020204030204" pitchFamily="34" charset="0"/>
                    <a:cs typeface="Calibri" panose="020F0502020204030204" pitchFamily="34" charset="0"/>
                  </a:rPr>
                  <a:t>TEC</a:t>
                </a:r>
                <a:r>
                  <a:rPr lang="nl-NL" sz="2800" dirty="0" smtClean="0">
                    <a:solidFill>
                      <a:schemeClr val="bg1"/>
                    </a:solidFill>
                    <a:latin typeface="Calibri" panose="020F0502020204030204" pitchFamily="34" charset="0"/>
                    <a:cs typeface="Calibri" panose="020F0502020204030204" pitchFamily="34" charset="0"/>
                  </a:rPr>
                  <a:t>HNOFILOSOFIE.COM</a:t>
                </a:r>
                <a:endParaRPr lang="nl-NL" sz="2800" dirty="0">
                  <a:solidFill>
                    <a:schemeClr val="bg1"/>
                  </a:solidFill>
                  <a:latin typeface="Calibri" panose="020F0502020204030204" pitchFamily="34" charset="0"/>
                  <a:cs typeface="Calibri" panose="020F0502020204030204" pitchFamily="34" charset="0"/>
                </a:endParaRPr>
              </a:p>
            </p:txBody>
          </p:sp>
          <p:sp>
            <p:nvSpPr>
              <p:cNvPr id="13" name="Tekstvak 12"/>
              <p:cNvSpPr txBox="1"/>
              <p:nvPr userDrawn="1"/>
            </p:nvSpPr>
            <p:spPr>
              <a:xfrm>
                <a:off x="8129991" y="5300614"/>
                <a:ext cx="1006718" cy="584775"/>
              </a:xfrm>
              <a:prstGeom prst="rect">
                <a:avLst/>
              </a:prstGeom>
              <a:noFill/>
            </p:spPr>
            <p:txBody>
              <a:bodyPr wrap="none" rtlCol="0">
                <a:spAutoFit/>
              </a:bodyPr>
              <a:lstStyle/>
              <a:p>
                <a:pPr algn="ctr"/>
                <a:r>
                  <a:rPr lang="nl-NL" sz="2000" dirty="0" smtClean="0">
                    <a:solidFill>
                      <a:schemeClr val="bg1"/>
                    </a:solidFill>
                    <a:latin typeface="Calibri" panose="020F0502020204030204" pitchFamily="34" charset="0"/>
                    <a:cs typeface="Calibri" panose="020F0502020204030204" pitchFamily="34" charset="0"/>
                  </a:rPr>
                  <a:t>AI</a:t>
                </a:r>
              </a:p>
              <a:p>
                <a:pPr algn="ctr"/>
                <a:r>
                  <a:rPr lang="nl-NL" sz="1200" dirty="0" smtClean="0">
                    <a:solidFill>
                      <a:schemeClr val="bg1"/>
                    </a:solidFill>
                    <a:latin typeface="Calibri" panose="020F0502020204030204" pitchFamily="34" charset="0"/>
                    <a:cs typeface="Calibri" panose="020F0502020204030204" pitchFamily="34" charset="0"/>
                  </a:rPr>
                  <a:t>Rens van der Vorst</a:t>
                </a:r>
                <a:endParaRPr lang="nl-NL" sz="1200" dirty="0">
                  <a:solidFill>
                    <a:schemeClr val="bg1"/>
                  </a:solidFill>
                  <a:latin typeface="Calibri" panose="020F0502020204030204" pitchFamily="34" charset="0"/>
                  <a:cs typeface="Calibri" panose="020F0502020204030204" pitchFamily="34" charset="0"/>
                </a:endParaRPr>
              </a:p>
            </p:txBody>
          </p:sp>
        </p:grpSp>
        <p:pic>
          <p:nvPicPr>
            <p:cNvPr id="15" name="Picture 6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131717" y="6320338"/>
              <a:ext cx="957461" cy="333030"/>
            </a:xfrm>
            <a:prstGeom prst="rect">
              <a:avLst/>
            </a:prstGeom>
          </p:spPr>
        </p:pic>
      </p:grpSp>
    </p:spTree>
    <p:extLst>
      <p:ext uri="{BB962C8B-B14F-4D97-AF65-F5344CB8AC3E}">
        <p14:creationId xmlns:p14="http://schemas.microsoft.com/office/powerpoint/2010/main" val="2059462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hyperlink" Target="mailto:Rens@technofilosofie.com"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nl-NL" smtClean="0"/>
              <a:t>Workshop / les</a:t>
            </a:r>
            <a:endParaRPr lang="nl-NL" dirty="0"/>
          </a:p>
        </p:txBody>
      </p:sp>
      <p:sp>
        <p:nvSpPr>
          <p:cNvPr id="7" name="Ondertitel 2"/>
          <p:cNvSpPr txBox="1">
            <a:spLocks/>
          </p:cNvSpPr>
          <p:nvPr/>
        </p:nvSpPr>
        <p:spPr>
          <a:xfrm>
            <a:off x="1828800" y="3886200"/>
            <a:ext cx="85344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nl-NL" dirty="0" smtClean="0"/>
              <a:t>Kunstmatige intelligentie voor </a:t>
            </a:r>
            <a:r>
              <a:rPr lang="nl-NL" dirty="0" smtClean="0"/>
              <a:t>gevorderden</a:t>
            </a:r>
            <a:endParaRPr lang="nl-NL" dirty="0" smtClean="0"/>
          </a:p>
          <a:p>
            <a:endParaRPr lang="nl-NL" dirty="0"/>
          </a:p>
        </p:txBody>
      </p:sp>
    </p:spTree>
    <p:extLst>
      <p:ext uri="{BB962C8B-B14F-4D97-AF65-F5344CB8AC3E}">
        <p14:creationId xmlns:p14="http://schemas.microsoft.com/office/powerpoint/2010/main" val="3222184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1320824" y="-15010"/>
            <a:ext cx="12192000" cy="6858000"/>
          </a:xfrm>
          <a:prstGeom prst="rect">
            <a:avLst/>
          </a:prstGeom>
        </p:spPr>
      </p:pic>
    </p:spTree>
    <p:extLst>
      <p:ext uri="{BB962C8B-B14F-4D97-AF65-F5344CB8AC3E}">
        <p14:creationId xmlns:p14="http://schemas.microsoft.com/office/powerpoint/2010/main" val="4089598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0"/>
            <a:ext cx="5486400" cy="6858000"/>
          </a:xfrm>
          <a:prstGeom prst="rect">
            <a:avLst/>
          </a:prstGeom>
        </p:spPr>
      </p:pic>
    </p:spTree>
    <p:extLst>
      <p:ext uri="{BB962C8B-B14F-4D97-AF65-F5344CB8AC3E}">
        <p14:creationId xmlns:p14="http://schemas.microsoft.com/office/powerpoint/2010/main" val="3063652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3">
            <a:grayscl/>
            <a:extLst>
              <a:ext uri="{28A0092B-C50C-407E-A947-70E740481C1C}">
                <a14:useLocalDpi xmlns:a14="http://schemas.microsoft.com/office/drawing/2010/main" val="0"/>
              </a:ext>
            </a:extLst>
          </a:blip>
          <a:srcRect r="16723"/>
          <a:stretch/>
        </p:blipFill>
        <p:spPr>
          <a:xfrm>
            <a:off x="-1032792" y="0"/>
            <a:ext cx="11881320" cy="6858000"/>
          </a:xfrm>
          <a:prstGeom prst="rect">
            <a:avLst/>
          </a:prstGeom>
        </p:spPr>
      </p:pic>
    </p:spTree>
    <p:extLst>
      <p:ext uri="{BB962C8B-B14F-4D97-AF65-F5344CB8AC3E}">
        <p14:creationId xmlns:p14="http://schemas.microsoft.com/office/powerpoint/2010/main" val="308865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1320824" y="-4011"/>
            <a:ext cx="12192000" cy="6858000"/>
          </a:xfrm>
          <a:prstGeom prst="rect">
            <a:avLst/>
          </a:prstGeom>
        </p:spPr>
      </p:pic>
    </p:spTree>
    <p:extLst>
      <p:ext uri="{BB962C8B-B14F-4D97-AF65-F5344CB8AC3E}">
        <p14:creationId xmlns:p14="http://schemas.microsoft.com/office/powerpoint/2010/main" val="2398111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479376" y="836712"/>
            <a:ext cx="10483511" cy="4524315"/>
          </a:xfrm>
          <a:prstGeom prst="rect">
            <a:avLst/>
          </a:prstGeom>
          <a:noFill/>
        </p:spPr>
        <p:txBody>
          <a:bodyPr wrap="none" rtlCol="0">
            <a:spAutoFit/>
          </a:bodyPr>
          <a:lstStyle/>
          <a:p>
            <a:r>
              <a:rPr lang="nl-NL" sz="4800" dirty="0" smtClean="0"/>
              <a:t>FINGER FAMILY PEGGA PIP STAMPER </a:t>
            </a:r>
          </a:p>
          <a:p>
            <a:r>
              <a:rPr lang="nl-NL" sz="4800" dirty="0" smtClean="0"/>
              <a:t>CARS </a:t>
            </a:r>
            <a:r>
              <a:rPr lang="nl-NL" sz="4800" b="1" dirty="0" smtClean="0"/>
              <a:t>BURRIED BABY SPIDERMAN</a:t>
            </a:r>
            <a:r>
              <a:rPr lang="nl-NL" sz="4800" dirty="0" smtClean="0"/>
              <a:t> </a:t>
            </a:r>
          </a:p>
          <a:p>
            <a:r>
              <a:rPr lang="nl-NL" sz="4800" dirty="0" smtClean="0"/>
              <a:t>MINECRAFT SMURFS KINDER PLAY</a:t>
            </a:r>
          </a:p>
          <a:p>
            <a:r>
              <a:rPr lang="nl-NL" sz="4800" dirty="0" smtClean="0"/>
              <a:t>DOH SPARKLE BRILHO’ ‘CARS SCREAMIN’ </a:t>
            </a:r>
          </a:p>
          <a:p>
            <a:r>
              <a:rPr lang="nl-NL" sz="4800" dirty="0" smtClean="0"/>
              <a:t>BANSHEE EATS LIGHTNING MCQUEEN </a:t>
            </a:r>
          </a:p>
          <a:p>
            <a:r>
              <a:rPr lang="nl-NL" sz="4800" dirty="0" smtClean="0"/>
              <a:t>DISNEY PIXAR EASTER EGG SURPRISE</a:t>
            </a:r>
            <a:endParaRPr lang="nl-NL" sz="4800" dirty="0"/>
          </a:p>
        </p:txBody>
      </p:sp>
    </p:spTree>
    <p:extLst>
      <p:ext uri="{BB962C8B-B14F-4D97-AF65-F5344CB8AC3E}">
        <p14:creationId xmlns:p14="http://schemas.microsoft.com/office/powerpoint/2010/main" val="50282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wd">
                                    <p:tmPct val="4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3">
            <a:extLst>
              <a:ext uri="{28A0092B-C50C-407E-A947-70E740481C1C}">
                <a14:useLocalDpi xmlns:a14="http://schemas.microsoft.com/office/drawing/2010/main" val="0"/>
              </a:ext>
            </a:extLst>
          </a:blip>
          <a:srcRect r="9866"/>
          <a:stretch/>
        </p:blipFill>
        <p:spPr>
          <a:xfrm>
            <a:off x="-3625080" y="0"/>
            <a:ext cx="14473608" cy="12014661"/>
          </a:xfrm>
          <a:prstGeom prst="rect">
            <a:avLst/>
          </a:prstGeom>
        </p:spPr>
      </p:pic>
    </p:spTree>
    <p:extLst>
      <p:ext uri="{BB962C8B-B14F-4D97-AF65-F5344CB8AC3E}">
        <p14:creationId xmlns:p14="http://schemas.microsoft.com/office/powerpoint/2010/main" val="3090403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2351584" y="47945"/>
            <a:ext cx="6772275" cy="6781800"/>
          </a:xfrm>
          <a:prstGeom prst="rect">
            <a:avLst/>
          </a:prstGeom>
        </p:spPr>
      </p:pic>
    </p:spTree>
    <p:extLst>
      <p:ext uri="{BB962C8B-B14F-4D97-AF65-F5344CB8AC3E}">
        <p14:creationId xmlns:p14="http://schemas.microsoft.com/office/powerpoint/2010/main" val="3134524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326127" y="-356949"/>
            <a:ext cx="5630039" cy="7386349"/>
          </a:xfrm>
          <a:prstGeom prst="rect">
            <a:avLst/>
          </a:prstGeom>
        </p:spPr>
      </p:pic>
      <p:pic>
        <p:nvPicPr>
          <p:cNvPr id="7" name="Afbeelding 6"/>
          <p:cNvPicPr>
            <a:picLocks noChangeAspect="1"/>
          </p:cNvPicPr>
          <p:nvPr/>
        </p:nvPicPr>
        <p:blipFill rotWithShape="1">
          <a:blip r:embed="rId4">
            <a:grayscl/>
            <a:extLst>
              <a:ext uri="{28A0092B-C50C-407E-A947-70E740481C1C}">
                <a14:useLocalDpi xmlns:a14="http://schemas.microsoft.com/office/drawing/2010/main" val="0"/>
              </a:ext>
            </a:extLst>
          </a:blip>
          <a:srcRect r="34523"/>
          <a:stretch/>
        </p:blipFill>
        <p:spPr>
          <a:xfrm>
            <a:off x="4855677" y="0"/>
            <a:ext cx="5992851" cy="6864424"/>
          </a:xfrm>
          <a:prstGeom prst="rect">
            <a:avLst/>
          </a:prstGeom>
        </p:spPr>
      </p:pic>
    </p:spTree>
    <p:extLst>
      <p:ext uri="{BB962C8B-B14F-4D97-AF65-F5344CB8AC3E}">
        <p14:creationId xmlns:p14="http://schemas.microsoft.com/office/powerpoint/2010/main" val="35973761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2063552" y="-1755576"/>
            <a:ext cx="6984776" cy="10081973"/>
          </a:xfrm>
          <a:prstGeom prst="rect">
            <a:avLst/>
          </a:prstGeom>
        </p:spPr>
      </p:pic>
      <p:sp>
        <p:nvSpPr>
          <p:cNvPr id="5" name="Rectangle 2"/>
          <p:cNvSpPr/>
          <p:nvPr/>
        </p:nvSpPr>
        <p:spPr>
          <a:xfrm>
            <a:off x="5803197" y="6309320"/>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ARTWORK BY JUSTIN HUBBELL</a:t>
            </a:r>
            <a:endParaRPr lang="nl-NL" sz="800" b="1" dirty="0"/>
          </a:p>
        </p:txBody>
      </p:sp>
    </p:spTree>
    <p:extLst>
      <p:ext uri="{BB962C8B-B14F-4D97-AF65-F5344CB8AC3E}">
        <p14:creationId xmlns:p14="http://schemas.microsoft.com/office/powerpoint/2010/main" val="3570743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96688" y="-436684"/>
            <a:ext cx="10968141" cy="7294684"/>
          </a:xfrm>
          <a:prstGeom prst="rect">
            <a:avLst/>
          </a:prstGeom>
        </p:spPr>
      </p:pic>
      <p:sp>
        <p:nvSpPr>
          <p:cNvPr id="3" name="Rectangle 2"/>
          <p:cNvSpPr/>
          <p:nvPr/>
        </p:nvSpPr>
        <p:spPr>
          <a:xfrm>
            <a:off x="2135560" y="476672"/>
            <a:ext cx="8735893" cy="360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CRAIG F WALKER / DENVER POST / GETTY</a:t>
            </a:r>
            <a:endParaRPr lang="nl-NL" sz="800" b="1" dirty="0"/>
          </a:p>
        </p:txBody>
      </p:sp>
    </p:spTree>
    <p:extLst>
      <p:ext uri="{BB962C8B-B14F-4D97-AF65-F5344CB8AC3E}">
        <p14:creationId xmlns:p14="http://schemas.microsoft.com/office/powerpoint/2010/main" val="1888129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883534" y="1430778"/>
            <a:ext cx="184731" cy="300082"/>
          </a:xfrm>
          <a:prstGeom prst="rect">
            <a:avLst/>
          </a:prstGeom>
          <a:noFill/>
        </p:spPr>
        <p:txBody>
          <a:bodyPr wrap="none" rtlCol="0">
            <a:spAutoFit/>
          </a:bodyPr>
          <a:lstStyle/>
          <a:p>
            <a:endParaRPr lang="nl-NL" sz="1350" dirty="0"/>
          </a:p>
        </p:txBody>
      </p:sp>
      <p:graphicFrame>
        <p:nvGraphicFramePr>
          <p:cNvPr id="7" name="Tabel 6"/>
          <p:cNvGraphicFramePr>
            <a:graphicFrameLocks noGrp="1"/>
          </p:cNvGraphicFramePr>
          <p:nvPr>
            <p:extLst>
              <p:ext uri="{D42A27DB-BD31-4B8C-83A1-F6EECF244321}">
                <p14:modId xmlns:p14="http://schemas.microsoft.com/office/powerpoint/2010/main" val="1243037719"/>
              </p:ext>
            </p:extLst>
          </p:nvPr>
        </p:nvGraphicFramePr>
        <p:xfrm>
          <a:off x="2046187" y="1429647"/>
          <a:ext cx="7290172" cy="3703320"/>
        </p:xfrm>
        <a:graphic>
          <a:graphicData uri="http://schemas.openxmlformats.org/drawingml/2006/table">
            <a:tbl>
              <a:tblPr firstRow="1" bandRow="1">
                <a:tableStyleId>{073A0DAA-6AF3-43AB-8588-CEC1D06C72B9}</a:tableStyleId>
              </a:tblPr>
              <a:tblGrid>
                <a:gridCol w="3645086">
                  <a:extLst>
                    <a:ext uri="{9D8B030D-6E8A-4147-A177-3AD203B41FA5}">
                      <a16:colId xmlns:a16="http://schemas.microsoft.com/office/drawing/2014/main" val="18154914"/>
                    </a:ext>
                  </a:extLst>
                </a:gridCol>
                <a:gridCol w="3645086">
                  <a:extLst>
                    <a:ext uri="{9D8B030D-6E8A-4147-A177-3AD203B41FA5}">
                      <a16:colId xmlns:a16="http://schemas.microsoft.com/office/drawing/2014/main" val="623024974"/>
                    </a:ext>
                  </a:extLst>
                </a:gridCol>
              </a:tblGrid>
              <a:tr h="278130">
                <a:tc>
                  <a:txBody>
                    <a:bodyPr/>
                    <a:lstStyle/>
                    <a:p>
                      <a:r>
                        <a:rPr lang="nl-NL" sz="1400" dirty="0" smtClean="0"/>
                        <a:t>WAT</a:t>
                      </a:r>
                      <a:endParaRPr lang="nl-NL" sz="1400" dirty="0"/>
                    </a:p>
                  </a:txBody>
                  <a:tcPr marL="68580" marR="68580" marT="34290" marB="34290"/>
                </a:tc>
                <a:tc>
                  <a:txBody>
                    <a:bodyPr/>
                    <a:lstStyle/>
                    <a:p>
                      <a:r>
                        <a:rPr lang="nl-NL" sz="1400" dirty="0" smtClean="0"/>
                        <a:t>SLIDE –</a:t>
                      </a:r>
                      <a:r>
                        <a:rPr lang="nl-NL" sz="1400" baseline="0" dirty="0" smtClean="0"/>
                        <a:t> DECK</a:t>
                      </a:r>
                      <a:endParaRPr lang="nl-NL" sz="1400" dirty="0"/>
                    </a:p>
                  </a:txBody>
                  <a:tcPr marL="68580" marR="68580" marT="34290" marB="34290"/>
                </a:tc>
                <a:extLst>
                  <a:ext uri="{0D108BD9-81ED-4DB2-BD59-A6C34878D82A}">
                    <a16:rowId xmlns:a16="http://schemas.microsoft.com/office/drawing/2014/main" val="3904736133"/>
                  </a:ext>
                </a:extLst>
              </a:tr>
              <a:tr h="278130">
                <a:tc>
                  <a:txBody>
                    <a:bodyPr/>
                    <a:lstStyle/>
                    <a:p>
                      <a:r>
                        <a:rPr lang="nl-NL" sz="1400" dirty="0" smtClean="0"/>
                        <a:t>ONDERWERP</a:t>
                      </a:r>
                      <a:endParaRPr lang="nl-NL" sz="1400" dirty="0"/>
                    </a:p>
                  </a:txBody>
                  <a:tcPr marL="68580" marR="68580" marT="34290" marB="34290"/>
                </a:tc>
                <a:tc>
                  <a:txBody>
                    <a:bodyPr/>
                    <a:lstStyle/>
                    <a:p>
                      <a:r>
                        <a:rPr lang="nl-NL" sz="1400" dirty="0" smtClean="0"/>
                        <a:t>TECHNOFILOSOFIE</a:t>
                      </a:r>
                      <a:r>
                        <a:rPr lang="nl-NL" sz="1400" baseline="0" dirty="0" smtClean="0"/>
                        <a:t> </a:t>
                      </a:r>
                      <a:r>
                        <a:rPr lang="nl-NL" sz="1400" dirty="0" smtClean="0"/>
                        <a:t>KUNSTMATIGE</a:t>
                      </a:r>
                      <a:r>
                        <a:rPr lang="nl-NL" sz="1400" baseline="0" dirty="0" smtClean="0"/>
                        <a:t> INTELLIGENTIE</a:t>
                      </a:r>
                      <a:endParaRPr lang="nl-NL" sz="1400" dirty="0"/>
                    </a:p>
                  </a:txBody>
                  <a:tcPr marL="68580" marR="68580" marT="34290" marB="34290"/>
                </a:tc>
                <a:extLst>
                  <a:ext uri="{0D108BD9-81ED-4DB2-BD59-A6C34878D82A}">
                    <a16:rowId xmlns:a16="http://schemas.microsoft.com/office/drawing/2014/main" val="2999874653"/>
                  </a:ext>
                </a:extLst>
              </a:tr>
              <a:tr h="278130">
                <a:tc>
                  <a:txBody>
                    <a:bodyPr/>
                    <a:lstStyle/>
                    <a:p>
                      <a:r>
                        <a:rPr lang="nl-NL" sz="1400" dirty="0" smtClean="0"/>
                        <a:t>CATEGORIE</a:t>
                      </a:r>
                      <a:endParaRPr lang="nl-NL" sz="1400" dirty="0"/>
                    </a:p>
                  </a:txBody>
                  <a:tcPr marL="68580" marR="68580" marT="34290" marB="34290"/>
                </a:tc>
                <a:tc>
                  <a:txBody>
                    <a:bodyPr/>
                    <a:lstStyle/>
                    <a:p>
                      <a:r>
                        <a:rPr lang="nl-NL" sz="1400" dirty="0" smtClean="0"/>
                        <a:t>INSPIRATIE / ACHTERGROND</a:t>
                      </a:r>
                      <a:r>
                        <a:rPr lang="nl-NL" sz="1400" baseline="0" dirty="0" smtClean="0"/>
                        <a:t> / </a:t>
                      </a:r>
                      <a:r>
                        <a:rPr lang="nl-NL" sz="1400" dirty="0" smtClean="0"/>
                        <a:t>THEORIE</a:t>
                      </a:r>
                      <a:endParaRPr lang="nl-NL" sz="1400" dirty="0"/>
                    </a:p>
                  </a:txBody>
                  <a:tcPr marL="68580" marR="68580" marT="34290" marB="34290"/>
                </a:tc>
                <a:extLst>
                  <a:ext uri="{0D108BD9-81ED-4DB2-BD59-A6C34878D82A}">
                    <a16:rowId xmlns:a16="http://schemas.microsoft.com/office/drawing/2014/main" val="446401378"/>
                  </a:ext>
                </a:extLst>
              </a:tr>
              <a:tr h="278130">
                <a:tc>
                  <a:txBody>
                    <a:bodyPr/>
                    <a:lstStyle/>
                    <a:p>
                      <a:r>
                        <a:rPr lang="nl-NL" sz="1400" dirty="0" smtClean="0"/>
                        <a:t>STIJL</a:t>
                      </a:r>
                      <a:endParaRPr lang="nl-NL" sz="1400" dirty="0"/>
                    </a:p>
                  </a:txBody>
                  <a:tcPr marL="68580" marR="68580" marT="34290" marB="34290"/>
                </a:tc>
                <a:tc>
                  <a:txBody>
                    <a:bodyPr/>
                    <a:lstStyle/>
                    <a:p>
                      <a:r>
                        <a:rPr lang="nl-NL" sz="1400" dirty="0" smtClean="0"/>
                        <a:t>INTRODUCTIE – SLIDES</a:t>
                      </a:r>
                      <a:endParaRPr lang="nl-NL" sz="1400" dirty="0"/>
                    </a:p>
                  </a:txBody>
                  <a:tcPr marL="68580" marR="68580" marT="34290" marB="34290"/>
                </a:tc>
                <a:extLst>
                  <a:ext uri="{0D108BD9-81ED-4DB2-BD59-A6C34878D82A}">
                    <a16:rowId xmlns:a16="http://schemas.microsoft.com/office/drawing/2014/main" val="2133130774"/>
                  </a:ext>
                </a:extLst>
              </a:tr>
              <a:tr h="278130">
                <a:tc>
                  <a:txBody>
                    <a:bodyPr/>
                    <a:lstStyle/>
                    <a:p>
                      <a:r>
                        <a:rPr lang="nl-NL" sz="1400" dirty="0" smtClean="0"/>
                        <a:t>DATUM AANGEPAST</a:t>
                      </a:r>
                      <a:endParaRPr lang="nl-NL" sz="1400" dirty="0"/>
                    </a:p>
                  </a:txBody>
                  <a:tcPr marL="68580" marR="68580" marT="34290" marB="34290"/>
                </a:tc>
                <a:tc>
                  <a:txBody>
                    <a:bodyPr/>
                    <a:lstStyle/>
                    <a:p>
                      <a:r>
                        <a:rPr lang="nl-NL" sz="1400" dirty="0" smtClean="0"/>
                        <a:t>08-02-19</a:t>
                      </a:r>
                      <a:endParaRPr lang="nl-NL" sz="1400" dirty="0"/>
                    </a:p>
                  </a:txBody>
                  <a:tcPr marL="68580" marR="68580" marT="34290" marB="34290"/>
                </a:tc>
                <a:extLst>
                  <a:ext uri="{0D108BD9-81ED-4DB2-BD59-A6C34878D82A}">
                    <a16:rowId xmlns:a16="http://schemas.microsoft.com/office/drawing/2014/main" val="472582869"/>
                  </a:ext>
                </a:extLst>
              </a:tr>
              <a:tr h="278130">
                <a:tc>
                  <a:txBody>
                    <a:bodyPr/>
                    <a:lstStyle/>
                    <a:p>
                      <a:r>
                        <a:rPr lang="nl-NL" sz="1400" dirty="0" smtClean="0"/>
                        <a:t>MEER INFORMATIE</a:t>
                      </a:r>
                      <a:endParaRPr lang="nl-NL" sz="1400" dirty="0"/>
                    </a:p>
                  </a:txBody>
                  <a:tcPr marL="68580" marR="68580" marT="34290" marB="34290"/>
                </a:tc>
                <a:tc>
                  <a:txBody>
                    <a:bodyPr/>
                    <a:lstStyle/>
                    <a:p>
                      <a:r>
                        <a:rPr lang="nl-NL" sz="1400" dirty="0" smtClean="0">
                          <a:hlinkClick r:id="rId2"/>
                        </a:rPr>
                        <a:t>Rens@technofilosofie.com</a:t>
                      </a:r>
                      <a:endParaRPr lang="nl-NL" sz="1400" dirty="0"/>
                    </a:p>
                  </a:txBody>
                  <a:tcPr marL="68580" marR="68580" marT="34290" marB="34290"/>
                </a:tc>
                <a:extLst>
                  <a:ext uri="{0D108BD9-81ED-4DB2-BD59-A6C34878D82A}">
                    <a16:rowId xmlns:a16="http://schemas.microsoft.com/office/drawing/2014/main" val="3412408800"/>
                  </a:ext>
                </a:extLst>
              </a:tr>
              <a:tr h="1303020">
                <a:tc>
                  <a:txBody>
                    <a:bodyPr/>
                    <a:lstStyle/>
                    <a:p>
                      <a:r>
                        <a:rPr lang="nl-NL" sz="1400" dirty="0" smtClean="0"/>
                        <a:t>TOEPASSEN</a:t>
                      </a:r>
                      <a:endParaRPr lang="nl-NL" sz="1400" dirty="0"/>
                    </a:p>
                  </a:txBody>
                  <a:tcPr marL="68580" marR="68580" marT="34290" marB="34290"/>
                </a:tc>
                <a:tc>
                  <a:txBody>
                    <a:bodyPr/>
                    <a:lstStyle/>
                    <a:p>
                      <a:r>
                        <a:rPr lang="nl-NL" sz="1400" dirty="0" smtClean="0"/>
                        <a:t>DEZE</a:t>
                      </a:r>
                      <a:r>
                        <a:rPr lang="nl-NL" sz="1400" baseline="0" dirty="0" smtClean="0"/>
                        <a:t> PRESENTATIE </a:t>
                      </a:r>
                      <a:r>
                        <a:rPr lang="nl-NL" sz="1400" baseline="0" dirty="0" smtClean="0"/>
                        <a:t>GAAT OVER DOOR ALGORITMES AANGEDREVEN VLEES EN KUNSTMATIGE INTELLIGENTIE DIE ZICHZELF MOET KUNNEN UITLEGGEN </a:t>
                      </a:r>
                      <a:endParaRPr lang="nl-NL" sz="1400" dirty="0"/>
                    </a:p>
                  </a:txBody>
                  <a:tcPr marL="68580" marR="68580" marT="34290" marB="34290"/>
                </a:tc>
                <a:extLst>
                  <a:ext uri="{0D108BD9-81ED-4DB2-BD59-A6C34878D82A}">
                    <a16:rowId xmlns:a16="http://schemas.microsoft.com/office/drawing/2014/main" val="4055300003"/>
                  </a:ext>
                </a:extLst>
              </a:tr>
              <a:tr h="480060">
                <a:tc>
                  <a:txBody>
                    <a:bodyPr/>
                    <a:lstStyle/>
                    <a:p>
                      <a:r>
                        <a:rPr lang="nl-NL" sz="1400" dirty="0" smtClean="0"/>
                        <a:t>LICENTIES</a:t>
                      </a:r>
                      <a:endParaRPr lang="nl-NL" sz="1400" dirty="0"/>
                    </a:p>
                  </a:txBody>
                  <a:tcPr marL="68580" marR="68580" marT="34290" marB="34290"/>
                </a:tc>
                <a:tc>
                  <a:txBody>
                    <a:bodyPr/>
                    <a:lstStyle/>
                    <a:p>
                      <a:r>
                        <a:rPr lang="nl-NL" sz="1400" dirty="0" smtClean="0"/>
                        <a:t>AFBEELDINGEN ZIJN GECHECKT,</a:t>
                      </a:r>
                      <a:r>
                        <a:rPr lang="nl-NL" sz="1400" baseline="0" dirty="0" smtClean="0"/>
                        <a:t> MAAR BIJ TWIJFEL GRAAG CONTACT OPNEMEN</a:t>
                      </a:r>
                      <a:endParaRPr lang="nl-NL" sz="1400" dirty="0"/>
                    </a:p>
                  </a:txBody>
                  <a:tcPr marL="68580" marR="68580" marT="34290" marB="34290"/>
                </a:tc>
                <a:extLst>
                  <a:ext uri="{0D108BD9-81ED-4DB2-BD59-A6C34878D82A}">
                    <a16:rowId xmlns:a16="http://schemas.microsoft.com/office/drawing/2014/main" val="1698953382"/>
                  </a:ext>
                </a:extLst>
              </a:tr>
            </a:tbl>
          </a:graphicData>
        </a:graphic>
      </p:graphicFrame>
    </p:spTree>
    <p:extLst>
      <p:ext uri="{BB962C8B-B14F-4D97-AF65-F5344CB8AC3E}">
        <p14:creationId xmlns:p14="http://schemas.microsoft.com/office/powerpoint/2010/main" val="3706208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15099" y="-240348"/>
            <a:ext cx="10920536" cy="7098348"/>
          </a:xfrm>
          <a:prstGeom prst="rect">
            <a:avLst/>
          </a:prstGeom>
        </p:spPr>
      </p:pic>
      <p:sp>
        <p:nvSpPr>
          <p:cNvPr id="3" name="Ovaal 2"/>
          <p:cNvSpPr/>
          <p:nvPr/>
        </p:nvSpPr>
        <p:spPr>
          <a:xfrm>
            <a:off x="407368" y="908720"/>
            <a:ext cx="5184576" cy="23762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3200" b="1" dirty="0" smtClean="0">
                <a:latin typeface="Courier New" panose="02070309020205020404" pitchFamily="49" charset="0"/>
                <a:ea typeface="Ebrima" panose="02000000000000000000" pitchFamily="2" charset="0"/>
                <a:cs typeface="Courier New" panose="02070309020205020404" pitchFamily="49" charset="0"/>
              </a:rPr>
              <a:t>A ROBOT SHOULD ALWAYS HAVE AN OFF SWITCH</a:t>
            </a:r>
            <a:endParaRPr lang="nl-NL" sz="3200" b="1" dirty="0">
              <a:latin typeface="Courier New" panose="02070309020205020404" pitchFamily="49" charset="0"/>
              <a:ea typeface="Ebrima" panose="02000000000000000000" pitchFamily="2" charset="0"/>
              <a:cs typeface="Courier New" panose="02070309020205020404" pitchFamily="49" charset="0"/>
            </a:endParaRPr>
          </a:p>
        </p:txBody>
      </p:sp>
      <p:sp>
        <p:nvSpPr>
          <p:cNvPr id="5" name="Ovaal 4"/>
          <p:cNvSpPr/>
          <p:nvPr/>
        </p:nvSpPr>
        <p:spPr>
          <a:xfrm>
            <a:off x="5562763" y="1844824"/>
            <a:ext cx="5184576" cy="23762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3200" b="1" dirty="0" smtClean="0">
                <a:latin typeface="Courier New" panose="02070309020205020404" pitchFamily="49" charset="0"/>
                <a:ea typeface="Ebrima" panose="02000000000000000000" pitchFamily="2" charset="0"/>
                <a:cs typeface="Courier New" panose="02070309020205020404" pitchFamily="49" charset="0"/>
              </a:rPr>
              <a:t>A ROBOT MUST NOT IMPERSONATE ANOTHER HUMAN</a:t>
            </a:r>
            <a:endParaRPr lang="nl-NL" sz="3200" b="1" dirty="0">
              <a:latin typeface="Courier New" panose="02070309020205020404" pitchFamily="49" charset="0"/>
              <a:ea typeface="Ebrima" panose="02000000000000000000" pitchFamily="2" charset="0"/>
              <a:cs typeface="Courier New" panose="02070309020205020404" pitchFamily="49" charset="0"/>
            </a:endParaRPr>
          </a:p>
        </p:txBody>
      </p:sp>
      <p:sp>
        <p:nvSpPr>
          <p:cNvPr id="6" name="Ovaal 5"/>
          <p:cNvSpPr/>
          <p:nvPr/>
        </p:nvSpPr>
        <p:spPr>
          <a:xfrm>
            <a:off x="551384" y="4145030"/>
            <a:ext cx="6336704" cy="23762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3200" b="1" dirty="0" smtClean="0">
                <a:latin typeface="Courier New" panose="02070309020205020404" pitchFamily="49" charset="0"/>
                <a:ea typeface="Ebrima" panose="02000000000000000000" pitchFamily="2" charset="0"/>
                <a:cs typeface="Courier New" panose="02070309020205020404" pitchFamily="49" charset="0"/>
              </a:rPr>
              <a:t>4. A ROBOT MUST BE ABLE TO EXPLAIN ITSELF TO HUMANS</a:t>
            </a:r>
            <a:endParaRPr lang="nl-NL" sz="3200" b="1" dirty="0">
              <a:latin typeface="Courier New" panose="02070309020205020404" pitchFamily="49" charset="0"/>
              <a:ea typeface="Ebrima" panose="02000000000000000000" pitchFamily="2" charset="0"/>
              <a:cs typeface="Courier New" panose="02070309020205020404" pitchFamily="49" charset="0"/>
            </a:endParaRPr>
          </a:p>
        </p:txBody>
      </p:sp>
    </p:spTree>
    <p:extLst>
      <p:ext uri="{BB962C8B-B14F-4D97-AF65-F5344CB8AC3E}">
        <p14:creationId xmlns:p14="http://schemas.microsoft.com/office/powerpoint/2010/main" val="33615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a:grayscl/>
            <a:extLst>
              <a:ext uri="{28A0092B-C50C-407E-A947-70E740481C1C}">
                <a14:useLocalDpi xmlns:a14="http://schemas.microsoft.com/office/drawing/2010/main" val="0"/>
              </a:ext>
            </a:extLst>
          </a:blip>
          <a:srcRect l="28147" r="28148"/>
          <a:stretch/>
        </p:blipFill>
        <p:spPr>
          <a:xfrm>
            <a:off x="-1308" y="-171401"/>
            <a:ext cx="10849836" cy="11753369"/>
          </a:xfrm>
          <a:prstGeom prst="rect">
            <a:avLst/>
          </a:prstGeom>
        </p:spPr>
      </p:pic>
      <p:sp>
        <p:nvSpPr>
          <p:cNvPr id="3" name="Rectangle 2"/>
          <p:cNvSpPr/>
          <p:nvPr/>
        </p:nvSpPr>
        <p:spPr>
          <a:xfrm>
            <a:off x="5803197" y="6309320"/>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ARTWORK – CARTOON BONSAI FROM MEDIUM.COM</a:t>
            </a:r>
            <a:endParaRPr lang="nl-NL" sz="800" b="1" dirty="0"/>
          </a:p>
        </p:txBody>
      </p:sp>
    </p:spTree>
    <p:extLst>
      <p:ext uri="{BB962C8B-B14F-4D97-AF65-F5344CB8AC3E}">
        <p14:creationId xmlns:p14="http://schemas.microsoft.com/office/powerpoint/2010/main" val="20384515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a:grayscl/>
            <a:extLst>
              <a:ext uri="{28A0092B-C50C-407E-A947-70E740481C1C}">
                <a14:useLocalDpi xmlns:a14="http://schemas.microsoft.com/office/drawing/2010/main" val="0"/>
              </a:ext>
            </a:extLst>
          </a:blip>
          <a:srcRect r="16279"/>
          <a:stretch/>
        </p:blipFill>
        <p:spPr>
          <a:xfrm>
            <a:off x="-1680864" y="0"/>
            <a:ext cx="12529392" cy="6858000"/>
          </a:xfrm>
          <a:prstGeom prst="rect">
            <a:avLst/>
          </a:prstGeom>
        </p:spPr>
      </p:pic>
    </p:spTree>
    <p:extLst>
      <p:ext uri="{BB962C8B-B14F-4D97-AF65-F5344CB8AC3E}">
        <p14:creationId xmlns:p14="http://schemas.microsoft.com/office/powerpoint/2010/main" val="12819416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0" y="0"/>
            <a:ext cx="10920536" cy="6858000"/>
          </a:xfrm>
          <a:prstGeom prst="rect">
            <a:avLst/>
          </a:prstGeom>
        </p:spPr>
      </p:pic>
      <p:sp>
        <p:nvSpPr>
          <p:cNvPr id="3" name="Rectangle 2"/>
          <p:cNvSpPr/>
          <p:nvPr/>
        </p:nvSpPr>
        <p:spPr>
          <a:xfrm>
            <a:off x="5879976" y="6309320"/>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UNCONDITIONAL LOVE FROM JUNG VON MATT</a:t>
            </a:r>
            <a:endParaRPr lang="nl-NL" sz="800" b="1" dirty="0"/>
          </a:p>
        </p:txBody>
      </p:sp>
    </p:spTree>
    <p:extLst>
      <p:ext uri="{BB962C8B-B14F-4D97-AF65-F5344CB8AC3E}">
        <p14:creationId xmlns:p14="http://schemas.microsoft.com/office/powerpoint/2010/main" val="31103630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0" y="-1"/>
            <a:ext cx="10920536" cy="7280357"/>
          </a:xfrm>
          <a:prstGeom prst="rect">
            <a:avLst/>
          </a:prstGeom>
        </p:spPr>
      </p:pic>
      <p:sp>
        <p:nvSpPr>
          <p:cNvPr id="3" name="Rectangle 2"/>
          <p:cNvSpPr/>
          <p:nvPr/>
        </p:nvSpPr>
        <p:spPr>
          <a:xfrm>
            <a:off x="5879976" y="6309320"/>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AFBEELDING VAN TEC HTALKS</a:t>
            </a:r>
            <a:endParaRPr lang="nl-NL" sz="800" b="1" dirty="0"/>
          </a:p>
        </p:txBody>
      </p:sp>
    </p:spTree>
    <p:extLst>
      <p:ext uri="{BB962C8B-B14F-4D97-AF65-F5344CB8AC3E}">
        <p14:creationId xmlns:p14="http://schemas.microsoft.com/office/powerpoint/2010/main" val="16448045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1320824" y="0"/>
            <a:ext cx="12192000" cy="6858000"/>
          </a:xfrm>
          <a:prstGeom prst="rect">
            <a:avLst/>
          </a:prstGeom>
        </p:spPr>
      </p:pic>
    </p:spTree>
    <p:extLst>
      <p:ext uri="{BB962C8B-B14F-4D97-AF65-F5344CB8AC3E}">
        <p14:creationId xmlns:p14="http://schemas.microsoft.com/office/powerpoint/2010/main" val="34263194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816768" y="-210785"/>
            <a:ext cx="11700057" cy="7068785"/>
          </a:xfrm>
          <a:prstGeom prst="rect">
            <a:avLst/>
          </a:prstGeom>
        </p:spPr>
      </p:pic>
      <p:sp>
        <p:nvSpPr>
          <p:cNvPr id="3" name="Rectangle 2"/>
          <p:cNvSpPr/>
          <p:nvPr/>
        </p:nvSpPr>
        <p:spPr>
          <a:xfrm>
            <a:off x="5879976" y="6309320"/>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TERM COINED BY EVGENI MOROZOV</a:t>
            </a:r>
            <a:endParaRPr lang="nl-NL" sz="800" b="1" dirty="0"/>
          </a:p>
        </p:txBody>
      </p:sp>
    </p:spTree>
    <p:extLst>
      <p:ext uri="{BB962C8B-B14F-4D97-AF65-F5344CB8AC3E}">
        <p14:creationId xmlns:p14="http://schemas.microsoft.com/office/powerpoint/2010/main" val="24666284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824" y="0"/>
            <a:ext cx="12192000" cy="6858000"/>
          </a:xfrm>
          <a:prstGeom prst="rect">
            <a:avLst/>
          </a:prstGeom>
        </p:spPr>
      </p:pic>
      <p:sp>
        <p:nvSpPr>
          <p:cNvPr id="3" name="Rectangle 2"/>
          <p:cNvSpPr/>
          <p:nvPr/>
        </p:nvSpPr>
        <p:spPr>
          <a:xfrm>
            <a:off x="5879976" y="6309320"/>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PHOTO BY HOWARD LAKE</a:t>
            </a:r>
            <a:endParaRPr lang="nl-NL" sz="800" b="1" dirty="0"/>
          </a:p>
        </p:txBody>
      </p:sp>
    </p:spTree>
    <p:extLst>
      <p:ext uri="{BB962C8B-B14F-4D97-AF65-F5344CB8AC3E}">
        <p14:creationId xmlns:p14="http://schemas.microsoft.com/office/powerpoint/2010/main" val="39902400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19727" t="3464" r="10115"/>
          <a:stretch/>
        </p:blipFill>
        <p:spPr>
          <a:xfrm rot="5400000">
            <a:off x="2440664" y="775015"/>
            <a:ext cx="6858000" cy="5307969"/>
          </a:xfrm>
          <a:prstGeom prst="rect">
            <a:avLst/>
          </a:prstGeom>
        </p:spPr>
      </p:pic>
      <p:sp>
        <p:nvSpPr>
          <p:cNvPr id="5" name="Rectangle 2"/>
          <p:cNvSpPr/>
          <p:nvPr/>
        </p:nvSpPr>
        <p:spPr>
          <a:xfrm>
            <a:off x="5879976" y="6309320"/>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FROM THE BOOK NEW DARK AGE BY JAMES BRIDLE</a:t>
            </a:r>
            <a:endParaRPr lang="nl-NL" sz="800" b="1" dirty="0"/>
          </a:p>
        </p:txBody>
      </p:sp>
    </p:spTree>
    <p:extLst>
      <p:ext uri="{BB962C8B-B14F-4D97-AF65-F5344CB8AC3E}">
        <p14:creationId xmlns:p14="http://schemas.microsoft.com/office/powerpoint/2010/main" val="1798273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824" y="-99392"/>
            <a:ext cx="12192000" cy="6957392"/>
          </a:xfrm>
          <a:prstGeom prst="rect">
            <a:avLst/>
          </a:prstGeom>
        </p:spPr>
      </p:pic>
      <p:sp>
        <p:nvSpPr>
          <p:cNvPr id="3" name="Rectangle 2"/>
          <p:cNvSpPr/>
          <p:nvPr/>
        </p:nvSpPr>
        <p:spPr>
          <a:xfrm>
            <a:off x="5879976" y="6309320"/>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IMAGE FROM DEEP DREAM</a:t>
            </a:r>
            <a:endParaRPr lang="nl-NL" sz="800" b="1" dirty="0"/>
          </a:p>
        </p:txBody>
      </p:sp>
    </p:spTree>
    <p:extLst>
      <p:ext uri="{BB962C8B-B14F-4D97-AF65-F5344CB8AC3E}">
        <p14:creationId xmlns:p14="http://schemas.microsoft.com/office/powerpoint/2010/main" val="3792391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3">
            <a:grayscl/>
          </a:blip>
          <a:srcRect r="35802"/>
          <a:stretch/>
        </p:blipFill>
        <p:spPr>
          <a:xfrm>
            <a:off x="-1752872" y="-1683568"/>
            <a:ext cx="12673408" cy="11098924"/>
          </a:xfrm>
          <a:prstGeom prst="rect">
            <a:avLst/>
          </a:prstGeom>
        </p:spPr>
      </p:pic>
      <p:sp>
        <p:nvSpPr>
          <p:cNvPr id="5" name="Rectangle 2"/>
          <p:cNvSpPr/>
          <p:nvPr/>
        </p:nvSpPr>
        <p:spPr>
          <a:xfrm>
            <a:off x="5879976" y="6309320"/>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SCREENSHOT FROM TWITTER ACCOUNT OF TAY</a:t>
            </a:r>
            <a:endParaRPr lang="nl-NL" sz="800" b="1" dirty="0"/>
          </a:p>
        </p:txBody>
      </p:sp>
    </p:spTree>
    <p:extLst>
      <p:ext uri="{BB962C8B-B14F-4D97-AF65-F5344CB8AC3E}">
        <p14:creationId xmlns:p14="http://schemas.microsoft.com/office/powerpoint/2010/main" val="36817275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368" y="61906"/>
            <a:ext cx="10173794" cy="6796094"/>
          </a:xfrm>
          <a:prstGeom prst="rect">
            <a:avLst/>
          </a:prstGeom>
        </p:spPr>
      </p:pic>
      <p:sp>
        <p:nvSpPr>
          <p:cNvPr id="3" name="Rectangle 2"/>
          <p:cNvSpPr/>
          <p:nvPr/>
        </p:nvSpPr>
        <p:spPr>
          <a:xfrm>
            <a:off x="5879976" y="6309320"/>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CARTOON FROM THE FUTURE OF LIFE</a:t>
            </a:r>
            <a:endParaRPr lang="nl-NL" sz="800" b="1" dirty="0"/>
          </a:p>
        </p:txBody>
      </p:sp>
    </p:spTree>
    <p:extLst>
      <p:ext uri="{BB962C8B-B14F-4D97-AF65-F5344CB8AC3E}">
        <p14:creationId xmlns:p14="http://schemas.microsoft.com/office/powerpoint/2010/main" val="1175349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5637" y="0"/>
            <a:ext cx="5500725" cy="6858000"/>
          </a:xfrm>
          <a:prstGeom prst="rect">
            <a:avLst/>
          </a:prstGeom>
        </p:spPr>
      </p:pic>
    </p:spTree>
    <p:extLst>
      <p:ext uri="{BB962C8B-B14F-4D97-AF65-F5344CB8AC3E}">
        <p14:creationId xmlns:p14="http://schemas.microsoft.com/office/powerpoint/2010/main" val="1519641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1320824" y="0"/>
            <a:ext cx="12192000" cy="6858000"/>
          </a:xfrm>
          <a:prstGeom prst="rect">
            <a:avLst/>
          </a:prstGeom>
        </p:spPr>
      </p:pic>
    </p:spTree>
    <p:extLst>
      <p:ext uri="{BB962C8B-B14F-4D97-AF65-F5344CB8AC3E}">
        <p14:creationId xmlns:p14="http://schemas.microsoft.com/office/powerpoint/2010/main" val="3770359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2184920" y="-27384"/>
            <a:ext cx="13040591" cy="6858000"/>
          </a:xfrm>
          <a:prstGeom prst="rect">
            <a:avLst/>
          </a:prstGeom>
        </p:spPr>
      </p:pic>
    </p:spTree>
    <p:extLst>
      <p:ext uri="{BB962C8B-B14F-4D97-AF65-F5344CB8AC3E}">
        <p14:creationId xmlns:p14="http://schemas.microsoft.com/office/powerpoint/2010/main" val="1537590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26302" y="-1"/>
            <a:ext cx="10946838" cy="7376485"/>
          </a:xfrm>
          <a:prstGeom prst="rect">
            <a:avLst/>
          </a:prstGeom>
        </p:spPr>
      </p:pic>
    </p:spTree>
    <p:extLst>
      <p:ext uri="{BB962C8B-B14F-4D97-AF65-F5344CB8AC3E}">
        <p14:creationId xmlns:p14="http://schemas.microsoft.com/office/powerpoint/2010/main" val="1056058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0" y="-891480"/>
            <a:ext cx="10920536" cy="8190402"/>
          </a:xfrm>
          <a:prstGeom prst="rect">
            <a:avLst/>
          </a:prstGeom>
        </p:spPr>
      </p:pic>
    </p:spTree>
    <p:extLst>
      <p:ext uri="{BB962C8B-B14F-4D97-AF65-F5344CB8AC3E}">
        <p14:creationId xmlns:p14="http://schemas.microsoft.com/office/powerpoint/2010/main" val="2330530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1320824" y="0"/>
            <a:ext cx="12221681" cy="7039688"/>
          </a:xfrm>
          <a:prstGeom prst="rect">
            <a:avLst/>
          </a:prstGeom>
        </p:spPr>
      </p:pic>
    </p:spTree>
    <p:extLst>
      <p:ext uri="{BB962C8B-B14F-4D97-AF65-F5344CB8AC3E}">
        <p14:creationId xmlns:p14="http://schemas.microsoft.com/office/powerpoint/2010/main" val="2937788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2765</Words>
  <Application>Microsoft Office PowerPoint</Application>
  <PresentationFormat>Breedbeeld</PresentationFormat>
  <Paragraphs>110</Paragraphs>
  <Slides>30</Slides>
  <Notes>29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30</vt:i4>
      </vt:variant>
    </vt:vector>
  </HeadingPairs>
  <TitlesOfParts>
    <vt:vector size="35" baseType="lpstr">
      <vt:lpstr>Arial</vt:lpstr>
      <vt:lpstr>Calibri</vt:lpstr>
      <vt:lpstr>Courier New</vt:lpstr>
      <vt:lpstr>Ebrima</vt:lpstr>
      <vt:lpstr>1_Office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Fontys Hogescholen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Vorst,Rens M.C.M. van der</dc:creator>
  <cp:lastModifiedBy>Vorst,Rens M.C.M. van der</cp:lastModifiedBy>
  <cp:revision>187</cp:revision>
  <dcterms:created xsi:type="dcterms:W3CDTF">2018-03-24T15:48:51Z</dcterms:created>
  <dcterms:modified xsi:type="dcterms:W3CDTF">2019-02-08T07:54:31Z</dcterms:modified>
</cp:coreProperties>
</file>