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FA9A9-2188-42CD-9FF7-19FE916F7F0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0AB3E5-7105-4047-802C-6BF8D2042290}">
      <dgm:prSet/>
      <dgm:spPr/>
      <dgm:t>
        <a:bodyPr/>
        <a:lstStyle/>
        <a:p>
          <a:r>
            <a:rPr lang="nl-NL" dirty="0"/>
            <a:t>De hypofyse maakt een groeihormoon.</a:t>
          </a:r>
          <a:endParaRPr lang="en-US" dirty="0"/>
        </a:p>
      </dgm:t>
    </dgm:pt>
    <dgm:pt modelId="{484B7B52-3C93-4B6A-A9A9-3C6788589EA4}" type="parTrans" cxnId="{5C9A40C8-1B20-4EF7-A4B6-678CAB8BE57F}">
      <dgm:prSet/>
      <dgm:spPr/>
      <dgm:t>
        <a:bodyPr/>
        <a:lstStyle/>
        <a:p>
          <a:endParaRPr lang="en-US"/>
        </a:p>
      </dgm:t>
    </dgm:pt>
    <dgm:pt modelId="{19FEAC7E-1A7C-4A37-B73C-4E9857D8F97B}" type="sibTrans" cxnId="{5C9A40C8-1B20-4EF7-A4B6-678CAB8BE57F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6992BDAC-2BD0-472F-A734-BA233E5DD0BC}">
      <dgm:prSet/>
      <dgm:spPr/>
      <dgm:t>
        <a:bodyPr/>
        <a:lstStyle/>
        <a:p>
          <a:r>
            <a:rPr lang="nl-NL" dirty="0"/>
            <a:t>Het groeihormoon zorgt ervoor dat je botten langer worden. </a:t>
          </a:r>
          <a:endParaRPr lang="en-US" dirty="0"/>
        </a:p>
      </dgm:t>
    </dgm:pt>
    <dgm:pt modelId="{53F11F9C-D398-444D-91EA-74119E68A74E}" type="parTrans" cxnId="{B392FBB0-7D0C-44B3-8CAA-D2E10A178434}">
      <dgm:prSet/>
      <dgm:spPr/>
      <dgm:t>
        <a:bodyPr/>
        <a:lstStyle/>
        <a:p>
          <a:endParaRPr lang="en-US"/>
        </a:p>
      </dgm:t>
    </dgm:pt>
    <dgm:pt modelId="{CF7E5770-3394-4A69-9E6B-B0AFD3E9CECD}" type="sibTrans" cxnId="{B392FBB0-7D0C-44B3-8CAA-D2E10A178434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60275315-F436-5842-AA3E-A95FCDFE4E5E}" type="pres">
      <dgm:prSet presAssocID="{AA8FA9A9-2188-42CD-9FF7-19FE916F7F0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DBFAA9-F832-3E48-82BD-B48CB4DA2E2D}" type="pres">
      <dgm:prSet presAssocID="{950AB3E5-7105-4047-802C-6BF8D2042290}" presName="compositeNode" presStyleCnt="0">
        <dgm:presLayoutVars>
          <dgm:bulletEnabled val="1"/>
        </dgm:presLayoutVars>
      </dgm:prSet>
      <dgm:spPr/>
    </dgm:pt>
    <dgm:pt modelId="{3E23EFD0-33FB-AE40-83C9-E031E016C424}" type="pres">
      <dgm:prSet presAssocID="{950AB3E5-7105-4047-802C-6BF8D2042290}" presName="bgRect" presStyleLbl="alignNode1" presStyleIdx="0" presStyleCnt="2"/>
      <dgm:spPr/>
      <dgm:t>
        <a:bodyPr/>
        <a:lstStyle/>
        <a:p>
          <a:endParaRPr lang="en-US"/>
        </a:p>
      </dgm:t>
    </dgm:pt>
    <dgm:pt modelId="{96315C15-9B4B-8A43-A990-5C7179066F59}" type="pres">
      <dgm:prSet presAssocID="{19FEAC7E-1A7C-4A37-B73C-4E9857D8F97B}" presName="sibTransNodeRect" presStyleLbl="align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C0A43-CA5A-BC4A-ABAD-51B05D475B51}" type="pres">
      <dgm:prSet presAssocID="{950AB3E5-7105-4047-802C-6BF8D2042290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9E478-B807-A049-B152-57C5AE187D7B}" type="pres">
      <dgm:prSet presAssocID="{19FEAC7E-1A7C-4A37-B73C-4E9857D8F97B}" presName="sibTrans" presStyleCnt="0"/>
      <dgm:spPr/>
    </dgm:pt>
    <dgm:pt modelId="{BADB2B7E-66DF-8C42-9181-B7BC2D302480}" type="pres">
      <dgm:prSet presAssocID="{6992BDAC-2BD0-472F-A734-BA233E5DD0BC}" presName="compositeNode" presStyleCnt="0">
        <dgm:presLayoutVars>
          <dgm:bulletEnabled val="1"/>
        </dgm:presLayoutVars>
      </dgm:prSet>
      <dgm:spPr/>
    </dgm:pt>
    <dgm:pt modelId="{402E033B-F3D0-224D-B91A-FC834BE97236}" type="pres">
      <dgm:prSet presAssocID="{6992BDAC-2BD0-472F-A734-BA233E5DD0BC}" presName="bgRect" presStyleLbl="alignNode1" presStyleIdx="1" presStyleCnt="2"/>
      <dgm:spPr/>
      <dgm:t>
        <a:bodyPr/>
        <a:lstStyle/>
        <a:p>
          <a:endParaRPr lang="en-US"/>
        </a:p>
      </dgm:t>
    </dgm:pt>
    <dgm:pt modelId="{0442B83E-AEB7-AC4C-A124-FFF542258A31}" type="pres">
      <dgm:prSet presAssocID="{CF7E5770-3394-4A69-9E6B-B0AFD3E9CECD}" presName="sibTransNodeRect" presStyleLbl="align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1F87F-9B00-BB49-9525-61C052B408FF}" type="pres">
      <dgm:prSet presAssocID="{6992BDAC-2BD0-472F-A734-BA233E5DD0BC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95C86-3F60-459E-BFE6-AF40B4CCD434}" type="presOf" srcId="{950AB3E5-7105-4047-802C-6BF8D2042290}" destId="{3E23EFD0-33FB-AE40-83C9-E031E016C424}" srcOrd="0" destOrd="0" presId="urn:microsoft.com/office/officeart/2016/7/layout/LinearBlockProcessNumbered"/>
    <dgm:cxn modelId="{6E412CE3-8EF2-4DAE-B58E-3E769775239B}" type="presOf" srcId="{CF7E5770-3394-4A69-9E6B-B0AFD3E9CECD}" destId="{0442B83E-AEB7-AC4C-A124-FFF542258A31}" srcOrd="0" destOrd="0" presId="urn:microsoft.com/office/officeart/2016/7/layout/LinearBlockProcessNumbered"/>
    <dgm:cxn modelId="{5C9A40C8-1B20-4EF7-A4B6-678CAB8BE57F}" srcId="{AA8FA9A9-2188-42CD-9FF7-19FE916F7F0D}" destId="{950AB3E5-7105-4047-802C-6BF8D2042290}" srcOrd="0" destOrd="0" parTransId="{484B7B52-3C93-4B6A-A9A9-3C6788589EA4}" sibTransId="{19FEAC7E-1A7C-4A37-B73C-4E9857D8F97B}"/>
    <dgm:cxn modelId="{91C18602-7A49-480C-A1C6-27690BE4A564}" type="presOf" srcId="{6992BDAC-2BD0-472F-A734-BA233E5DD0BC}" destId="{0721F87F-9B00-BB49-9525-61C052B408FF}" srcOrd="1" destOrd="0" presId="urn:microsoft.com/office/officeart/2016/7/layout/LinearBlockProcessNumbered"/>
    <dgm:cxn modelId="{B392FBB0-7D0C-44B3-8CAA-D2E10A178434}" srcId="{AA8FA9A9-2188-42CD-9FF7-19FE916F7F0D}" destId="{6992BDAC-2BD0-472F-A734-BA233E5DD0BC}" srcOrd="1" destOrd="0" parTransId="{53F11F9C-D398-444D-91EA-74119E68A74E}" sibTransId="{CF7E5770-3394-4A69-9E6B-B0AFD3E9CECD}"/>
    <dgm:cxn modelId="{C78F87F3-791C-4CFD-AEE3-398B2DC2CD98}" type="presOf" srcId="{950AB3E5-7105-4047-802C-6BF8D2042290}" destId="{83DC0A43-CA5A-BC4A-ABAD-51B05D475B51}" srcOrd="1" destOrd="0" presId="urn:microsoft.com/office/officeart/2016/7/layout/LinearBlockProcessNumbered"/>
    <dgm:cxn modelId="{A62213FF-8A35-4BA9-81F8-9C5617D1BCE3}" type="presOf" srcId="{AA8FA9A9-2188-42CD-9FF7-19FE916F7F0D}" destId="{60275315-F436-5842-AA3E-A95FCDFE4E5E}" srcOrd="0" destOrd="0" presId="urn:microsoft.com/office/officeart/2016/7/layout/LinearBlockProcessNumbered"/>
    <dgm:cxn modelId="{020A639C-4337-4508-9D28-863946862CF4}" type="presOf" srcId="{19FEAC7E-1A7C-4A37-B73C-4E9857D8F97B}" destId="{96315C15-9B4B-8A43-A990-5C7179066F59}" srcOrd="0" destOrd="0" presId="urn:microsoft.com/office/officeart/2016/7/layout/LinearBlockProcessNumbered"/>
    <dgm:cxn modelId="{9F63CDF9-809A-4DEB-8E08-D8D06E2348B9}" type="presOf" srcId="{6992BDAC-2BD0-472F-A734-BA233E5DD0BC}" destId="{402E033B-F3D0-224D-B91A-FC834BE97236}" srcOrd="0" destOrd="0" presId="urn:microsoft.com/office/officeart/2016/7/layout/LinearBlockProcessNumbered"/>
    <dgm:cxn modelId="{F209474A-3BDB-47F7-84AD-E608AF61BC46}" type="presParOf" srcId="{60275315-F436-5842-AA3E-A95FCDFE4E5E}" destId="{97DBFAA9-F832-3E48-82BD-B48CB4DA2E2D}" srcOrd="0" destOrd="0" presId="urn:microsoft.com/office/officeart/2016/7/layout/LinearBlockProcessNumbered"/>
    <dgm:cxn modelId="{592729D2-5FE8-46A3-A227-D3DFF118F297}" type="presParOf" srcId="{97DBFAA9-F832-3E48-82BD-B48CB4DA2E2D}" destId="{3E23EFD0-33FB-AE40-83C9-E031E016C424}" srcOrd="0" destOrd="0" presId="urn:microsoft.com/office/officeart/2016/7/layout/LinearBlockProcessNumbered"/>
    <dgm:cxn modelId="{91959032-3994-4D9E-81BC-B392E28E6695}" type="presParOf" srcId="{97DBFAA9-F832-3E48-82BD-B48CB4DA2E2D}" destId="{96315C15-9B4B-8A43-A990-5C7179066F59}" srcOrd="1" destOrd="0" presId="urn:microsoft.com/office/officeart/2016/7/layout/LinearBlockProcessNumbered"/>
    <dgm:cxn modelId="{602C2499-96E2-41AF-9CB8-F97733202150}" type="presParOf" srcId="{97DBFAA9-F832-3E48-82BD-B48CB4DA2E2D}" destId="{83DC0A43-CA5A-BC4A-ABAD-51B05D475B51}" srcOrd="2" destOrd="0" presId="urn:microsoft.com/office/officeart/2016/7/layout/LinearBlockProcessNumbered"/>
    <dgm:cxn modelId="{6722ECB8-102D-4657-99B9-E00AC4857AB1}" type="presParOf" srcId="{60275315-F436-5842-AA3E-A95FCDFE4E5E}" destId="{22F9E478-B807-A049-B152-57C5AE187D7B}" srcOrd="1" destOrd="0" presId="urn:microsoft.com/office/officeart/2016/7/layout/LinearBlockProcessNumbered"/>
    <dgm:cxn modelId="{B8089C06-019C-493A-8B79-1DB287AFA46C}" type="presParOf" srcId="{60275315-F436-5842-AA3E-A95FCDFE4E5E}" destId="{BADB2B7E-66DF-8C42-9181-B7BC2D302480}" srcOrd="2" destOrd="0" presId="urn:microsoft.com/office/officeart/2016/7/layout/LinearBlockProcessNumbered"/>
    <dgm:cxn modelId="{3CCE9597-F5C5-487C-AFCA-D04640DAAE1E}" type="presParOf" srcId="{BADB2B7E-66DF-8C42-9181-B7BC2D302480}" destId="{402E033B-F3D0-224D-B91A-FC834BE97236}" srcOrd="0" destOrd="0" presId="urn:microsoft.com/office/officeart/2016/7/layout/LinearBlockProcessNumbered"/>
    <dgm:cxn modelId="{67B0A14A-F74A-43FB-920E-8FFA15B5441B}" type="presParOf" srcId="{BADB2B7E-66DF-8C42-9181-B7BC2D302480}" destId="{0442B83E-AEB7-AC4C-A124-FFF542258A31}" srcOrd="1" destOrd="0" presId="urn:microsoft.com/office/officeart/2016/7/layout/LinearBlockProcessNumbered"/>
    <dgm:cxn modelId="{DCE94A54-6A92-49EF-BF4C-CA18037A6ABD}" type="presParOf" srcId="{BADB2B7E-66DF-8C42-9181-B7BC2D302480}" destId="{0721F87F-9B00-BB49-9525-61C052B408F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FA9A9-2188-42CD-9FF7-19FE916F7F0D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0AB3E5-7105-4047-802C-6BF8D2042290}">
      <dgm:prSet/>
      <dgm:spPr/>
      <dgm:t>
        <a:bodyPr/>
        <a:lstStyle/>
        <a:p>
          <a:r>
            <a:rPr lang="nl-NL" dirty="0"/>
            <a:t>Eierstokken en teelballen maken geslachtshormonen aan.</a:t>
          </a:r>
          <a:endParaRPr lang="en-US" dirty="0"/>
        </a:p>
      </dgm:t>
    </dgm:pt>
    <dgm:pt modelId="{484B7B52-3C93-4B6A-A9A9-3C6788589EA4}" type="parTrans" cxnId="{5C9A40C8-1B20-4EF7-A4B6-678CAB8BE57F}">
      <dgm:prSet/>
      <dgm:spPr/>
      <dgm:t>
        <a:bodyPr/>
        <a:lstStyle/>
        <a:p>
          <a:endParaRPr lang="en-US"/>
        </a:p>
      </dgm:t>
    </dgm:pt>
    <dgm:pt modelId="{19FEAC7E-1A7C-4A37-B73C-4E9857D8F97B}" type="sibTrans" cxnId="{5C9A40C8-1B20-4EF7-A4B6-678CAB8BE57F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6992BDAC-2BD0-472F-A734-BA233E5DD0BC}">
      <dgm:prSet/>
      <dgm:spPr/>
      <dgm:t>
        <a:bodyPr/>
        <a:lstStyle/>
        <a:p>
          <a:r>
            <a:rPr lang="nl-NL" dirty="0"/>
            <a:t>Geslachtshormonen zorgen voor het aanmaken en rijpen van geslachtscellen en voor lichamelijke veranderingen in de puberteit. </a:t>
          </a:r>
          <a:endParaRPr lang="en-US" dirty="0"/>
        </a:p>
      </dgm:t>
    </dgm:pt>
    <dgm:pt modelId="{53F11F9C-D398-444D-91EA-74119E68A74E}" type="parTrans" cxnId="{B392FBB0-7D0C-44B3-8CAA-D2E10A178434}">
      <dgm:prSet/>
      <dgm:spPr/>
      <dgm:t>
        <a:bodyPr/>
        <a:lstStyle/>
        <a:p>
          <a:endParaRPr lang="en-US"/>
        </a:p>
      </dgm:t>
    </dgm:pt>
    <dgm:pt modelId="{CF7E5770-3394-4A69-9E6B-B0AFD3E9CECD}" type="sibTrans" cxnId="{B392FBB0-7D0C-44B3-8CAA-D2E10A178434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D49233F3-347D-3F4F-BDA7-1D46187ED067}" type="pres">
      <dgm:prSet presAssocID="{AA8FA9A9-2188-42CD-9FF7-19FE916F7F0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A363C6-B226-E94B-A652-40206E3032B2}" type="pres">
      <dgm:prSet presAssocID="{950AB3E5-7105-4047-802C-6BF8D2042290}" presName="compositeNode" presStyleCnt="0">
        <dgm:presLayoutVars>
          <dgm:bulletEnabled val="1"/>
        </dgm:presLayoutVars>
      </dgm:prSet>
      <dgm:spPr/>
    </dgm:pt>
    <dgm:pt modelId="{A77B8C51-E1C7-C54D-B6D3-7A6521E2E0DF}" type="pres">
      <dgm:prSet presAssocID="{950AB3E5-7105-4047-802C-6BF8D2042290}" presName="bgRect" presStyleLbl="alignNode1" presStyleIdx="0" presStyleCnt="2"/>
      <dgm:spPr/>
      <dgm:t>
        <a:bodyPr/>
        <a:lstStyle/>
        <a:p>
          <a:endParaRPr lang="en-US"/>
        </a:p>
      </dgm:t>
    </dgm:pt>
    <dgm:pt modelId="{263B8C8F-29C0-1B43-93B9-F0AB9320CAB1}" type="pres">
      <dgm:prSet presAssocID="{19FEAC7E-1A7C-4A37-B73C-4E9857D8F97B}" presName="sibTransNodeRect" presStyleLbl="align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B4F32-D585-EF40-B187-84FD1F474E00}" type="pres">
      <dgm:prSet presAssocID="{950AB3E5-7105-4047-802C-6BF8D2042290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0A6E3-2A62-B74E-B84A-3068E976893C}" type="pres">
      <dgm:prSet presAssocID="{19FEAC7E-1A7C-4A37-B73C-4E9857D8F97B}" presName="sibTrans" presStyleCnt="0"/>
      <dgm:spPr/>
    </dgm:pt>
    <dgm:pt modelId="{C29D3929-93D7-5248-94B7-443BFBF2A502}" type="pres">
      <dgm:prSet presAssocID="{6992BDAC-2BD0-472F-A734-BA233E5DD0BC}" presName="compositeNode" presStyleCnt="0">
        <dgm:presLayoutVars>
          <dgm:bulletEnabled val="1"/>
        </dgm:presLayoutVars>
      </dgm:prSet>
      <dgm:spPr/>
    </dgm:pt>
    <dgm:pt modelId="{FF9598EC-796C-0D45-9680-8B977EC8E77C}" type="pres">
      <dgm:prSet presAssocID="{6992BDAC-2BD0-472F-A734-BA233E5DD0BC}" presName="bgRect" presStyleLbl="alignNode1" presStyleIdx="1" presStyleCnt="2"/>
      <dgm:spPr/>
      <dgm:t>
        <a:bodyPr/>
        <a:lstStyle/>
        <a:p>
          <a:endParaRPr lang="en-US"/>
        </a:p>
      </dgm:t>
    </dgm:pt>
    <dgm:pt modelId="{19CEDBE4-6A31-2948-8C0D-1C13650DBD1A}" type="pres">
      <dgm:prSet presAssocID="{CF7E5770-3394-4A69-9E6B-B0AFD3E9CECD}" presName="sibTransNodeRect" presStyleLbl="align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F4831-2095-C546-80FB-5505C49A2001}" type="pres">
      <dgm:prSet presAssocID="{6992BDAC-2BD0-472F-A734-BA233E5DD0BC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D8BB07-4933-4D45-9B33-B82943AD5AF6}" type="presOf" srcId="{19FEAC7E-1A7C-4A37-B73C-4E9857D8F97B}" destId="{263B8C8F-29C0-1B43-93B9-F0AB9320CAB1}" srcOrd="0" destOrd="0" presId="urn:microsoft.com/office/officeart/2016/7/layout/LinearBlockProcessNumbered"/>
    <dgm:cxn modelId="{885B8CAD-9E7D-487E-91DE-96A322D856CB}" type="presOf" srcId="{950AB3E5-7105-4047-802C-6BF8D2042290}" destId="{3F3B4F32-D585-EF40-B187-84FD1F474E00}" srcOrd="1" destOrd="0" presId="urn:microsoft.com/office/officeart/2016/7/layout/LinearBlockProcessNumbered"/>
    <dgm:cxn modelId="{F0853606-F1F3-4041-AE59-37199315E647}" type="presOf" srcId="{950AB3E5-7105-4047-802C-6BF8D2042290}" destId="{A77B8C51-E1C7-C54D-B6D3-7A6521E2E0DF}" srcOrd="0" destOrd="0" presId="urn:microsoft.com/office/officeart/2016/7/layout/LinearBlockProcessNumbered"/>
    <dgm:cxn modelId="{5C9A40C8-1B20-4EF7-A4B6-678CAB8BE57F}" srcId="{AA8FA9A9-2188-42CD-9FF7-19FE916F7F0D}" destId="{950AB3E5-7105-4047-802C-6BF8D2042290}" srcOrd="0" destOrd="0" parTransId="{484B7B52-3C93-4B6A-A9A9-3C6788589EA4}" sibTransId="{19FEAC7E-1A7C-4A37-B73C-4E9857D8F97B}"/>
    <dgm:cxn modelId="{DE0B05CB-4ED9-46CC-92AB-483BF0641ED0}" type="presOf" srcId="{AA8FA9A9-2188-42CD-9FF7-19FE916F7F0D}" destId="{D49233F3-347D-3F4F-BDA7-1D46187ED067}" srcOrd="0" destOrd="0" presId="urn:microsoft.com/office/officeart/2016/7/layout/LinearBlockProcessNumbered"/>
    <dgm:cxn modelId="{5B4FDE10-212B-4C33-AEBB-AA884F5C9D35}" type="presOf" srcId="{6992BDAC-2BD0-472F-A734-BA233E5DD0BC}" destId="{04DF4831-2095-C546-80FB-5505C49A2001}" srcOrd="1" destOrd="0" presId="urn:microsoft.com/office/officeart/2016/7/layout/LinearBlockProcessNumbered"/>
    <dgm:cxn modelId="{CEEF0425-B59F-4656-B87C-329C8AE40DE0}" type="presOf" srcId="{CF7E5770-3394-4A69-9E6B-B0AFD3E9CECD}" destId="{19CEDBE4-6A31-2948-8C0D-1C13650DBD1A}" srcOrd="0" destOrd="0" presId="urn:microsoft.com/office/officeart/2016/7/layout/LinearBlockProcessNumbered"/>
    <dgm:cxn modelId="{B392FBB0-7D0C-44B3-8CAA-D2E10A178434}" srcId="{AA8FA9A9-2188-42CD-9FF7-19FE916F7F0D}" destId="{6992BDAC-2BD0-472F-A734-BA233E5DD0BC}" srcOrd="1" destOrd="0" parTransId="{53F11F9C-D398-444D-91EA-74119E68A74E}" sibTransId="{CF7E5770-3394-4A69-9E6B-B0AFD3E9CECD}"/>
    <dgm:cxn modelId="{29AF79EF-7EEF-4B31-9778-3BCDD0AD05F3}" type="presOf" srcId="{6992BDAC-2BD0-472F-A734-BA233E5DD0BC}" destId="{FF9598EC-796C-0D45-9680-8B977EC8E77C}" srcOrd="0" destOrd="0" presId="urn:microsoft.com/office/officeart/2016/7/layout/LinearBlockProcessNumbered"/>
    <dgm:cxn modelId="{387B92DF-9EB8-4530-B545-1BC89EAFDED6}" type="presParOf" srcId="{D49233F3-347D-3F4F-BDA7-1D46187ED067}" destId="{F1A363C6-B226-E94B-A652-40206E3032B2}" srcOrd="0" destOrd="0" presId="urn:microsoft.com/office/officeart/2016/7/layout/LinearBlockProcessNumbered"/>
    <dgm:cxn modelId="{1D9DE7B4-6B78-4993-AFEE-71268B603C6B}" type="presParOf" srcId="{F1A363C6-B226-E94B-A652-40206E3032B2}" destId="{A77B8C51-E1C7-C54D-B6D3-7A6521E2E0DF}" srcOrd="0" destOrd="0" presId="urn:microsoft.com/office/officeart/2016/7/layout/LinearBlockProcessNumbered"/>
    <dgm:cxn modelId="{49EEE7CD-EA6A-48E6-887A-B0CC97979892}" type="presParOf" srcId="{F1A363C6-B226-E94B-A652-40206E3032B2}" destId="{263B8C8F-29C0-1B43-93B9-F0AB9320CAB1}" srcOrd="1" destOrd="0" presId="urn:microsoft.com/office/officeart/2016/7/layout/LinearBlockProcessNumbered"/>
    <dgm:cxn modelId="{BB62AF42-729C-458E-9E65-A694AF403A28}" type="presParOf" srcId="{F1A363C6-B226-E94B-A652-40206E3032B2}" destId="{3F3B4F32-D585-EF40-B187-84FD1F474E00}" srcOrd="2" destOrd="0" presId="urn:microsoft.com/office/officeart/2016/7/layout/LinearBlockProcessNumbered"/>
    <dgm:cxn modelId="{DEB46E0D-C9EB-492D-9493-E0F099FF4D6C}" type="presParOf" srcId="{D49233F3-347D-3F4F-BDA7-1D46187ED067}" destId="{D5D0A6E3-2A62-B74E-B84A-3068E976893C}" srcOrd="1" destOrd="0" presId="urn:microsoft.com/office/officeart/2016/7/layout/LinearBlockProcessNumbered"/>
    <dgm:cxn modelId="{A1F2807E-783A-4FB4-90EB-0721DD0FCDE6}" type="presParOf" srcId="{D49233F3-347D-3F4F-BDA7-1D46187ED067}" destId="{C29D3929-93D7-5248-94B7-443BFBF2A502}" srcOrd="2" destOrd="0" presId="urn:microsoft.com/office/officeart/2016/7/layout/LinearBlockProcessNumbered"/>
    <dgm:cxn modelId="{753B781E-6022-49FA-847F-000675586A1D}" type="presParOf" srcId="{C29D3929-93D7-5248-94B7-443BFBF2A502}" destId="{FF9598EC-796C-0D45-9680-8B977EC8E77C}" srcOrd="0" destOrd="0" presId="urn:microsoft.com/office/officeart/2016/7/layout/LinearBlockProcessNumbered"/>
    <dgm:cxn modelId="{A84EC2CF-6763-43CC-AC31-4D84B914A8E4}" type="presParOf" srcId="{C29D3929-93D7-5248-94B7-443BFBF2A502}" destId="{19CEDBE4-6A31-2948-8C0D-1C13650DBD1A}" srcOrd="1" destOrd="0" presId="urn:microsoft.com/office/officeart/2016/7/layout/LinearBlockProcessNumbered"/>
    <dgm:cxn modelId="{BC867E43-A5AF-4D5D-985F-6A0E5C0371B7}" type="presParOf" srcId="{C29D3929-93D7-5248-94B7-443BFBF2A502}" destId="{04DF4831-2095-C546-80FB-5505C49A200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23EFD0-33FB-AE40-83C9-E031E016C424}">
      <dsp:nvSpPr>
        <dsp:cNvPr id="0" name=""/>
        <dsp:cNvSpPr/>
      </dsp:nvSpPr>
      <dsp:spPr>
        <a:xfrm>
          <a:off x="2278" y="0"/>
          <a:ext cx="3502711" cy="40227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90" tIns="0" rIns="345990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/>
            <a:t>De hypofyse maakt een groeihormoon.</a:t>
          </a:r>
          <a:endParaRPr lang="en-US" sz="2600" kern="1200" dirty="0"/>
        </a:p>
      </dsp:txBody>
      <dsp:txXfrm>
        <a:off x="2278" y="1609090"/>
        <a:ext cx="3502711" cy="2413635"/>
      </dsp:txXfrm>
    </dsp:sp>
    <dsp:sp modelId="{96315C15-9B4B-8A43-A990-5C7179066F59}">
      <dsp:nvSpPr>
        <dsp:cNvPr id="0" name=""/>
        <dsp:cNvSpPr/>
      </dsp:nvSpPr>
      <dsp:spPr>
        <a:xfrm>
          <a:off x="2278" y="0"/>
          <a:ext cx="3502711" cy="1609090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90" tIns="165100" rIns="345990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01</a:t>
          </a:r>
        </a:p>
      </dsp:txBody>
      <dsp:txXfrm>
        <a:off x="2278" y="0"/>
        <a:ext cx="3502711" cy="1609090"/>
      </dsp:txXfrm>
    </dsp:sp>
    <dsp:sp modelId="{402E033B-F3D0-224D-B91A-FC834BE97236}">
      <dsp:nvSpPr>
        <dsp:cNvPr id="0" name=""/>
        <dsp:cNvSpPr/>
      </dsp:nvSpPr>
      <dsp:spPr>
        <a:xfrm>
          <a:off x="3785206" y="0"/>
          <a:ext cx="3502711" cy="4022725"/>
        </a:xfrm>
        <a:prstGeom prst="rect">
          <a:avLst/>
        </a:prstGeom>
        <a:solidFill>
          <a:schemeClr val="accent2">
            <a:hueOff val="4365879"/>
            <a:satOff val="15469"/>
            <a:lumOff val="588"/>
            <a:alphaOff val="0"/>
          </a:schemeClr>
        </a:solidFill>
        <a:ln w="40000" cap="flat" cmpd="sng" algn="ctr">
          <a:solidFill>
            <a:schemeClr val="accent2">
              <a:hueOff val="4365879"/>
              <a:satOff val="15469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90" tIns="0" rIns="345990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/>
            <a:t>Het groeihormoon zorgt ervoor dat je botten langer worden. </a:t>
          </a:r>
          <a:endParaRPr lang="en-US" sz="2600" kern="1200" dirty="0"/>
        </a:p>
      </dsp:txBody>
      <dsp:txXfrm>
        <a:off x="3785206" y="1609090"/>
        <a:ext cx="3502711" cy="2413635"/>
      </dsp:txXfrm>
    </dsp:sp>
    <dsp:sp modelId="{0442B83E-AEB7-AC4C-A124-FFF542258A31}">
      <dsp:nvSpPr>
        <dsp:cNvPr id="0" name=""/>
        <dsp:cNvSpPr/>
      </dsp:nvSpPr>
      <dsp:spPr>
        <a:xfrm>
          <a:off x="3785206" y="0"/>
          <a:ext cx="3502711" cy="1609090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90" tIns="165100" rIns="345990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02</a:t>
          </a:r>
        </a:p>
      </dsp:txBody>
      <dsp:txXfrm>
        <a:off x="3785206" y="0"/>
        <a:ext cx="3502711" cy="16090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7B8C51-E1C7-C54D-B6D3-7A6521E2E0DF}">
      <dsp:nvSpPr>
        <dsp:cNvPr id="0" name=""/>
        <dsp:cNvSpPr/>
      </dsp:nvSpPr>
      <dsp:spPr>
        <a:xfrm>
          <a:off x="2278" y="0"/>
          <a:ext cx="3502711" cy="40227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5990" tIns="0" rIns="345990" bIns="330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/>
            <a:t>Eierstokken en teelballen maken geslachtshormonen aan.</a:t>
          </a:r>
          <a:endParaRPr lang="en-US" sz="2200" kern="1200" dirty="0"/>
        </a:p>
      </dsp:txBody>
      <dsp:txXfrm>
        <a:off x="2278" y="1609090"/>
        <a:ext cx="3502711" cy="2413635"/>
      </dsp:txXfrm>
    </dsp:sp>
    <dsp:sp modelId="{263B8C8F-29C0-1B43-93B9-F0AB9320CAB1}">
      <dsp:nvSpPr>
        <dsp:cNvPr id="0" name=""/>
        <dsp:cNvSpPr/>
      </dsp:nvSpPr>
      <dsp:spPr>
        <a:xfrm>
          <a:off x="2278" y="0"/>
          <a:ext cx="3502711" cy="1609090"/>
        </a:xfrm>
        <a:prstGeom prst="rect">
          <a:avLst/>
        </a:prstGeom>
        <a:noFill/>
        <a:ln w="40000" cap="flat" cmpd="sng" algn="ctr">
          <a:noFill/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5990" tIns="165100" rIns="345990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01</a:t>
          </a:r>
        </a:p>
      </dsp:txBody>
      <dsp:txXfrm>
        <a:off x="2278" y="0"/>
        <a:ext cx="3502711" cy="1609090"/>
      </dsp:txXfrm>
    </dsp:sp>
    <dsp:sp modelId="{FF9598EC-796C-0D45-9680-8B977EC8E77C}">
      <dsp:nvSpPr>
        <dsp:cNvPr id="0" name=""/>
        <dsp:cNvSpPr/>
      </dsp:nvSpPr>
      <dsp:spPr>
        <a:xfrm>
          <a:off x="3785206" y="0"/>
          <a:ext cx="3502711" cy="4022725"/>
        </a:xfrm>
        <a:prstGeom prst="rect">
          <a:avLst/>
        </a:prstGeom>
        <a:solidFill>
          <a:schemeClr val="accent5">
            <a:hueOff val="-3010874"/>
            <a:satOff val="15631"/>
            <a:lumOff val="11372"/>
            <a:alphaOff val="0"/>
          </a:schemeClr>
        </a:solidFill>
        <a:ln w="40000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-3010874"/>
              <a:satOff val="15631"/>
              <a:lumOff val="11372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5990" tIns="0" rIns="345990" bIns="330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/>
            <a:t>Geslachtshormonen zorgen voor het aanmaken en rijpen van geslachtscellen en voor lichamelijke veranderingen in de puberteit. </a:t>
          </a:r>
          <a:endParaRPr lang="en-US" sz="2200" kern="1200" dirty="0"/>
        </a:p>
      </dsp:txBody>
      <dsp:txXfrm>
        <a:off x="3785206" y="1609090"/>
        <a:ext cx="3502711" cy="2413635"/>
      </dsp:txXfrm>
    </dsp:sp>
    <dsp:sp modelId="{19CEDBE4-6A31-2948-8C0D-1C13650DBD1A}">
      <dsp:nvSpPr>
        <dsp:cNvPr id="0" name=""/>
        <dsp:cNvSpPr/>
      </dsp:nvSpPr>
      <dsp:spPr>
        <a:xfrm>
          <a:off x="3785206" y="0"/>
          <a:ext cx="3502711" cy="1609090"/>
        </a:xfrm>
        <a:prstGeom prst="rect">
          <a:avLst/>
        </a:prstGeom>
        <a:noFill/>
        <a:ln w="40000" cap="flat" cmpd="sng" algn="ctr">
          <a:noFill/>
          <a:prstDash val="solid"/>
        </a:ln>
        <a:effectLst>
          <a:outerShdw blurRad="50800" dist="25000" dir="5400000" rotWithShape="0">
            <a:schemeClr val="accent5">
              <a:hueOff val="-3010874"/>
              <a:satOff val="15631"/>
              <a:lumOff val="11372"/>
              <a:alphaOff val="0"/>
              <a:shade val="30000"/>
              <a:satMod val="150000"/>
              <a:alpha val="38000"/>
            </a:scheme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5990" tIns="165100" rIns="345990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02</a:t>
          </a:r>
        </a:p>
      </dsp:txBody>
      <dsp:txXfrm>
        <a:off x="3785206" y="0"/>
        <a:ext cx="3502711" cy="1609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623-3664-46D1-B294-06478A93AAB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B3F9-1483-417B-95DB-A28BAE1C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Eventueel:</a:t>
            </a:r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schooltv.nl</a:t>
            </a:r>
            <a:r>
              <a:rPr lang="nl-NL" dirty="0"/>
              <a:t>/video/focus-op-biologie-hormonen/#q=Hormonen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7F787-4D78-8B44-878A-4F9FE3E317A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9184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0E0785-0C8C-4098-910A-550A2BA5C9D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BFBBDD-3F3E-42D6-A388-43F2D2AE72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538998-57AB-874C-9888-248429BA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nl-NL"/>
              <a:t>Voorbeelden van hormonen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8916C701-AE77-4DBF-AD9F-A2BD1CE31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8751933"/>
              </p:ext>
            </p:extLst>
          </p:nvPr>
        </p:nvGraphicFramePr>
        <p:xfrm>
          <a:off x="767953" y="2286001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2742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2E46C01-6E5D-954B-9CDB-D8080891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Adrenaline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5C1FE18-436F-B54E-A4A7-79C7A301E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Adrenaline wordt aangemaakt in de bijnieren. </a:t>
            </a:r>
          </a:p>
          <a:p>
            <a:endParaRPr lang="nl-NL" dirty="0"/>
          </a:p>
          <a:p>
            <a:r>
              <a:rPr lang="nl-NL" dirty="0"/>
              <a:t>Het speelt een rol bij het geleiden van impulsen. </a:t>
            </a:r>
          </a:p>
          <a:p>
            <a:endParaRPr lang="nl-NL" dirty="0"/>
          </a:p>
          <a:p>
            <a:r>
              <a:rPr lang="nl-NL" dirty="0"/>
              <a:t>Komt vrij bij angst, stress, woede, pijn en lichamelijke inspanning. </a:t>
            </a:r>
          </a:p>
          <a:p>
            <a:endParaRPr lang="nl-NL" dirty="0"/>
          </a:p>
          <a:p>
            <a:r>
              <a:rPr lang="nl-NL" dirty="0"/>
              <a:t>Adrenaline verhoogt je alertheid en geeft veel energie: bloeddruk stijgt, aderen vernauwen, je hartslag gaat omhoog, pupillen worden groter en ademhaling versnelt. </a:t>
            </a:r>
          </a:p>
        </p:txBody>
      </p:sp>
    </p:spTree>
    <p:extLst>
      <p:ext uri="{BB962C8B-B14F-4D97-AF65-F5344CB8AC3E}">
        <p14:creationId xmlns:p14="http://schemas.microsoft.com/office/powerpoint/2010/main" xmlns="" val="86084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F345F7-087C-CE4D-9FF0-F9241427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Werken aan thema 5, basisstof 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164C6C9-CA00-CA4B-9A95-024E4ABAC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basisstof 6 van thema 5</a:t>
            </a:r>
            <a:r>
              <a:rPr lang="nl-NL" dirty="0" smtClean="0"/>
              <a:t>.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Maak de begrippenlijst van basisstof 6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7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14A5AA8-E88A-3F44-A7A9-9FFB391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Basisstof 6: je hormoonstelsel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187F43EC-8559-D140-90FD-A104D46BF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Thema 5</a:t>
            </a:r>
          </a:p>
        </p:txBody>
      </p:sp>
    </p:spTree>
    <p:extLst>
      <p:ext uri="{BB962C8B-B14F-4D97-AF65-F5344CB8AC3E}">
        <p14:creationId xmlns:p14="http://schemas.microsoft.com/office/powerpoint/2010/main" xmlns="" val="235086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34AC57-07AD-954A-9F08-DF1FF324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van de les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8814EA4-337A-6746-9F22-F6C53DC0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NL" dirty="0"/>
              <a:t> Leerdoelen </a:t>
            </a:r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 </a:t>
            </a:r>
            <a:r>
              <a:rPr lang="nl-NL" dirty="0"/>
              <a:t>Uitleg theorie</a:t>
            </a:r>
          </a:p>
          <a:p>
            <a:pPr>
              <a:buFont typeface="Wingdings" pitchFamily="2" charset="2"/>
              <a:buChar char="v"/>
            </a:pPr>
            <a:r>
              <a:rPr lang="nl-NL" dirty="0"/>
              <a:t> Zelfstandig werken </a:t>
            </a:r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Werken aan de begrippen</a:t>
            </a:r>
            <a:endParaRPr lang="nl-NL" dirty="0"/>
          </a:p>
          <a:p>
            <a:pPr>
              <a:buFont typeface="Wingdings" pitchFamily="2" charset="2"/>
              <a:buChar char="v"/>
            </a:pPr>
            <a:r>
              <a:rPr lang="nl-NL" dirty="0"/>
              <a:t> Afsluiten van de les 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91451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74652A0-A819-5F4B-98D8-6D702F97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B8C6CB5-407D-6E48-AF73-C1076165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286000"/>
            <a:ext cx="7808345" cy="4023360"/>
          </a:xfrm>
        </p:spPr>
        <p:txBody>
          <a:bodyPr/>
          <a:lstStyle/>
          <a:p>
            <a:r>
              <a:rPr lang="nl-NL" sz="2400" b="1" dirty="0">
                <a:solidFill>
                  <a:schemeClr val="accent1"/>
                </a:solidFill>
              </a:rPr>
              <a:t>Aan het einde van deze les kun je.....</a:t>
            </a:r>
          </a:p>
          <a:p>
            <a:pPr marL="0" indent="0">
              <a:buNone/>
            </a:pPr>
            <a:endParaRPr lang="nl-NL" sz="3200" dirty="0"/>
          </a:p>
          <a:p>
            <a:pPr lvl="1">
              <a:buFont typeface="Wingdings" pitchFamily="2" charset="2"/>
              <a:buChar char="ü"/>
            </a:pPr>
            <a:r>
              <a:rPr lang="nl-NL" sz="2400" dirty="0"/>
              <a:t>  De bouw en functies van het hormoonstelsel beschrijven.</a:t>
            </a:r>
          </a:p>
          <a:p>
            <a:pPr lvl="1">
              <a:buFont typeface="Wingdings" pitchFamily="2" charset="2"/>
              <a:buChar char="ü"/>
            </a:pPr>
            <a:r>
              <a:rPr lang="nl-NL" sz="2400" dirty="0"/>
              <a:t>   In een afbeelding de belangrijkste hormoonklieren benoemen. </a:t>
            </a:r>
          </a:p>
        </p:txBody>
      </p:sp>
    </p:spTree>
    <p:extLst>
      <p:ext uri="{BB962C8B-B14F-4D97-AF65-F5344CB8AC3E}">
        <p14:creationId xmlns:p14="http://schemas.microsoft.com/office/powerpoint/2010/main" xmlns="" val="7959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56CBDE3-0C32-CE40-B32F-C846517A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Zenuwstelsel &amp; Hormoonstelsel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AEA4C2D-2D6C-1941-A89D-CCE4A17EF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Het zenuwstelsel regelt de werking van de spieren en klieren. </a:t>
            </a:r>
          </a:p>
          <a:p>
            <a:endParaRPr lang="nl-NL" sz="2400" dirty="0"/>
          </a:p>
          <a:p>
            <a:r>
              <a:rPr lang="nl-NL" sz="2400" dirty="0"/>
              <a:t>Een klier is een orgaan dat stoffen aanmaakt: </a:t>
            </a:r>
          </a:p>
          <a:p>
            <a:pPr lvl="5"/>
            <a:r>
              <a:rPr lang="nl-NL" sz="2400" dirty="0"/>
              <a:t>  Speekselklieren;</a:t>
            </a:r>
          </a:p>
          <a:p>
            <a:pPr lvl="5"/>
            <a:r>
              <a:rPr lang="nl-NL" sz="2400" dirty="0"/>
              <a:t>  Traanklieren;</a:t>
            </a:r>
          </a:p>
          <a:p>
            <a:pPr lvl="5"/>
            <a:r>
              <a:rPr lang="nl-NL" sz="2400" dirty="0"/>
              <a:t>  Zweetklieren;</a:t>
            </a:r>
          </a:p>
          <a:p>
            <a:pPr lvl="5"/>
            <a:r>
              <a:rPr lang="nl-NL" sz="2400" dirty="0"/>
              <a:t>  Hormoonklieren. </a:t>
            </a:r>
          </a:p>
        </p:txBody>
      </p:sp>
    </p:spTree>
    <p:extLst>
      <p:ext uri="{BB962C8B-B14F-4D97-AF65-F5344CB8AC3E}">
        <p14:creationId xmlns:p14="http://schemas.microsoft.com/office/powerpoint/2010/main" xmlns="" val="30905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06ABBE-ED8F-E745-9768-99304412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rgbClr val="FFFFFF"/>
                </a:solidFill>
              </a:rPr>
              <a:t>Functie van hormonen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8F3E55A-5485-4341-A790-2185D463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50" y="2286000"/>
            <a:ext cx="3491342" cy="4281055"/>
          </a:xfrm>
        </p:spPr>
        <p:txBody>
          <a:bodyPr>
            <a:normAutofit fontScale="92500" lnSpcReduction="20000"/>
          </a:bodyPr>
          <a:lstStyle/>
          <a:p>
            <a:r>
              <a:rPr lang="nl-NL" sz="2000">
                <a:solidFill>
                  <a:srgbClr val="FFFFFF"/>
                </a:solidFill>
              </a:rPr>
              <a:t>Hormonen zijn stoffen die de werking van bepaalde organen regelen. </a:t>
            </a:r>
          </a:p>
          <a:p>
            <a:endParaRPr lang="nl-NL" sz="2000">
              <a:solidFill>
                <a:srgbClr val="FFFFFF"/>
              </a:solidFill>
            </a:endParaRPr>
          </a:p>
          <a:p>
            <a:r>
              <a:rPr lang="nl-NL" sz="2000">
                <a:solidFill>
                  <a:srgbClr val="FFFFFF"/>
                </a:solidFill>
              </a:rPr>
              <a:t>Hormoonklieren geven de hormonen af aan het bloed dat door de hormoonklier loopt. </a:t>
            </a:r>
          </a:p>
          <a:p>
            <a:endParaRPr lang="nl-NL" sz="2000">
              <a:solidFill>
                <a:srgbClr val="FFFFFF"/>
              </a:solidFill>
            </a:endParaRPr>
          </a:p>
          <a:p>
            <a:r>
              <a:rPr lang="nl-NL" sz="2000">
                <a:solidFill>
                  <a:srgbClr val="FFFFFF"/>
                </a:solidFill>
              </a:rPr>
              <a:t>Via het bloed komen de hormonen in het hele lichaam terecht. </a:t>
            </a:r>
          </a:p>
          <a:p>
            <a:endParaRPr lang="nl-NL" sz="2000">
              <a:solidFill>
                <a:srgbClr val="FFFFFF"/>
              </a:solidFill>
            </a:endParaRPr>
          </a:p>
          <a:p>
            <a:r>
              <a:rPr lang="nl-NL" sz="2000">
                <a:solidFill>
                  <a:srgbClr val="FFFFFF"/>
                </a:solidFill>
              </a:rPr>
              <a:t>Hormonen doen alleen hun werk in de organen die daar gevoelig voor zijn. </a:t>
            </a:r>
            <a:endParaRPr lang="nl-NL" sz="20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tekst, kaart&#10;&#10;&#10;&#10;Automatisch gegenereerde beschrijving">
            <a:extLst>
              <a:ext uri="{FF2B5EF4-FFF2-40B4-BE49-F238E27FC236}">
                <a16:creationId xmlns:a16="http://schemas.microsoft.com/office/drawing/2014/main" xmlns="" id="{1EEBDAB6-7C4E-9F4A-B335-4B0504D7CC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1905231"/>
            <a:ext cx="4378271" cy="286047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7C7BEDD-F116-8243-9BF8-3A64AD138C10}"/>
              </a:ext>
            </a:extLst>
          </p:cNvPr>
          <p:cNvSpPr txBox="1"/>
          <p:nvPr/>
        </p:nvSpPr>
        <p:spPr>
          <a:xfrm>
            <a:off x="4104409" y="3879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61434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06ABBE-ED8F-E745-9768-99304412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rgbClr val="FFFFFF"/>
                </a:solidFill>
              </a:rPr>
              <a:t>Functie van hormonen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8F3E55A-5485-4341-A790-2185D463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50" y="2084833"/>
            <a:ext cx="3491342" cy="4648476"/>
          </a:xfrm>
        </p:spPr>
        <p:txBody>
          <a:bodyPr>
            <a:normAutofit fontScale="92500" lnSpcReduction="20000"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Het hormoonstelsel regelt vooral langzame en langdurige processen. </a:t>
            </a:r>
          </a:p>
          <a:p>
            <a:endParaRPr lang="nl-NL" sz="2000" dirty="0">
              <a:solidFill>
                <a:srgbClr val="FFFFFF"/>
              </a:solidFill>
            </a:endParaRPr>
          </a:p>
          <a:p>
            <a:r>
              <a:rPr lang="nl-NL" sz="2000" dirty="0">
                <a:solidFill>
                  <a:srgbClr val="FFFFFF"/>
                </a:solidFill>
              </a:rPr>
              <a:t>Hormonen hebben invloed op voortplanting, groei en ontwikkeling. </a:t>
            </a:r>
          </a:p>
          <a:p>
            <a:endParaRPr lang="nl-NL" sz="2000" dirty="0">
              <a:solidFill>
                <a:srgbClr val="FFFFFF"/>
              </a:solidFill>
            </a:endParaRPr>
          </a:p>
          <a:p>
            <a:r>
              <a:rPr lang="nl-NL" sz="2000" dirty="0">
                <a:solidFill>
                  <a:srgbClr val="FFFFFF"/>
                </a:solidFill>
              </a:rPr>
              <a:t>Belangrijke hormoonklieren zijn: </a:t>
            </a:r>
          </a:p>
          <a:p>
            <a:pPr lvl="2"/>
            <a:r>
              <a:rPr lang="nl-NL" sz="2000" dirty="0">
                <a:solidFill>
                  <a:srgbClr val="FFFFFF"/>
                </a:solidFill>
              </a:rPr>
              <a:t>Hypofyse (gedeelte in de hersenen);</a:t>
            </a:r>
          </a:p>
          <a:p>
            <a:pPr lvl="2"/>
            <a:r>
              <a:rPr lang="nl-NL" sz="2000" dirty="0">
                <a:solidFill>
                  <a:srgbClr val="FFFFFF"/>
                </a:solidFill>
              </a:rPr>
              <a:t>Schildklier;</a:t>
            </a:r>
          </a:p>
          <a:p>
            <a:pPr lvl="2"/>
            <a:r>
              <a:rPr lang="nl-NL" sz="2000" dirty="0">
                <a:solidFill>
                  <a:srgbClr val="FFFFFF"/>
                </a:solidFill>
              </a:rPr>
              <a:t>Bijnieren;</a:t>
            </a:r>
          </a:p>
          <a:p>
            <a:pPr lvl="2"/>
            <a:r>
              <a:rPr lang="nl-NL" sz="2000" dirty="0">
                <a:solidFill>
                  <a:srgbClr val="FFFFFF"/>
                </a:solidFill>
              </a:rPr>
              <a:t>Eierstokken;</a:t>
            </a:r>
          </a:p>
          <a:p>
            <a:pPr lvl="2"/>
            <a:r>
              <a:rPr lang="nl-NL" sz="2000" dirty="0">
                <a:solidFill>
                  <a:srgbClr val="FFFFFF"/>
                </a:solidFill>
              </a:rPr>
              <a:t>Teelballen. </a:t>
            </a:r>
          </a:p>
          <a:p>
            <a:endParaRPr lang="nl-NL" sz="20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tekst, kaart&#10;&#10;&#10;&#10;Automatisch gegenereerde beschrijving">
            <a:extLst>
              <a:ext uri="{FF2B5EF4-FFF2-40B4-BE49-F238E27FC236}">
                <a16:creationId xmlns:a16="http://schemas.microsoft.com/office/drawing/2014/main" xmlns="" id="{1EEBDAB6-7C4E-9F4A-B335-4B0504D7CC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1905231"/>
            <a:ext cx="4378271" cy="286047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7C7BEDD-F116-8243-9BF8-3A64AD138C10}"/>
              </a:ext>
            </a:extLst>
          </p:cNvPr>
          <p:cNvSpPr txBox="1"/>
          <p:nvPr/>
        </p:nvSpPr>
        <p:spPr>
          <a:xfrm>
            <a:off x="4104409" y="3879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7257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C61657BD-3333-446A-A16A-CBDC77C8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9144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xmlns="" id="{52CAFF06-4D3A-42A5-8614-B1FA47EA0F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2600" y="643467"/>
            <a:ext cx="8178800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086D0C9B-CB4C-EC4F-845E-0DDE320CF0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424" y="804334"/>
            <a:ext cx="7571150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57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538998-57AB-874C-9888-248429BA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nl-NL"/>
              <a:t>Voorbeelden van hormonen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8916C701-AE77-4DBF-AD9F-A2BD1CE31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2609822"/>
              </p:ext>
            </p:extLst>
          </p:nvPr>
        </p:nvGraphicFramePr>
        <p:xfrm>
          <a:off x="767953" y="2286001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95997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</TotalTime>
  <Words>324</Words>
  <Application>Microsoft Office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Slide 1</vt:lpstr>
      <vt:lpstr>Basisstof 6: je hormoonstelsel</vt:lpstr>
      <vt:lpstr>Planning van de les </vt:lpstr>
      <vt:lpstr>Leerdoelen</vt:lpstr>
      <vt:lpstr>Zenuwstelsel &amp; Hormoonstelsel </vt:lpstr>
      <vt:lpstr>Functie van hormonen</vt:lpstr>
      <vt:lpstr>Functie van hormonen</vt:lpstr>
      <vt:lpstr>Slide 8</vt:lpstr>
      <vt:lpstr>Voorbeelden van hormonen</vt:lpstr>
      <vt:lpstr>Voorbeelden van hormonen</vt:lpstr>
      <vt:lpstr>Adrenaline </vt:lpstr>
      <vt:lpstr>Werken aan thema 5, basisstof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Hernandez</dc:creator>
  <cp:lastModifiedBy>Kristian Hernandez</cp:lastModifiedBy>
  <cp:revision>1</cp:revision>
  <dcterms:created xsi:type="dcterms:W3CDTF">2019-02-01T14:26:23Z</dcterms:created>
  <dcterms:modified xsi:type="dcterms:W3CDTF">2019-02-01T17:07:53Z</dcterms:modified>
</cp:coreProperties>
</file>