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258" autoAdjust="0"/>
  </p:normalViewPr>
  <p:slideViewPr>
    <p:cSldViewPr>
      <p:cViewPr varScale="1">
        <p:scale>
          <a:sx n="75" d="100"/>
          <a:sy n="75" d="100"/>
        </p:scale>
        <p:origin x="166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7FE3DC-6B6D-4C70-A1EC-474C9424B9C8}" type="datetimeFigureOut">
              <a:rPr lang="nl-NL" smtClean="0"/>
              <a:t>29-1-2019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F55644-2466-4BA1-802E-087535EA6F0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43378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Border Collie </a:t>
            </a:r>
            <a:r>
              <a:rPr lang="nl-NL" baseline="0" dirty="0" smtClean="0"/>
              <a:t>– Bobtail – </a:t>
            </a:r>
            <a:r>
              <a:rPr lang="nl-NL" baseline="0" dirty="0" err="1" smtClean="0"/>
              <a:t>Beauceron</a:t>
            </a:r>
            <a:endParaRPr lang="nl-NL" baseline="0" dirty="0" smtClean="0"/>
          </a:p>
          <a:p>
            <a:r>
              <a:rPr lang="nl-NL" baseline="0" dirty="0" smtClean="0"/>
              <a:t>Nederlandse Schapendoes – Belgische </a:t>
            </a:r>
            <a:r>
              <a:rPr lang="nl-NL" baseline="0" dirty="0" err="1" smtClean="0"/>
              <a:t>Herderhond</a:t>
            </a:r>
            <a:r>
              <a:rPr lang="nl-NL" baseline="0" dirty="0" smtClean="0"/>
              <a:t> Groenendaler – </a:t>
            </a:r>
            <a:r>
              <a:rPr lang="nl-NL" baseline="0" dirty="0" err="1" smtClean="0"/>
              <a:t>Australian</a:t>
            </a:r>
            <a:r>
              <a:rPr lang="nl-NL" baseline="0" dirty="0" smtClean="0"/>
              <a:t> </a:t>
            </a:r>
            <a:r>
              <a:rPr lang="nl-NL" baseline="0" dirty="0" err="1" smtClean="0"/>
              <a:t>Shepherd</a:t>
            </a:r>
            <a:endParaRPr lang="nl-NL" baseline="0" dirty="0" smtClean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80CAF-9A9F-49F2-B710-B8FDECEB1090}" type="slidenum">
              <a:rPr lang="nl-NL" smtClean="0"/>
              <a:pPr/>
              <a:t>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310238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Mopshond, Border </a:t>
            </a:r>
            <a:r>
              <a:rPr lang="nl-NL" dirty="0" err="1" smtClean="0"/>
              <a:t>terrier</a:t>
            </a:r>
            <a:r>
              <a:rPr lang="nl-NL" dirty="0" smtClean="0"/>
              <a:t>,  King Charles </a:t>
            </a:r>
            <a:r>
              <a:rPr lang="nl-NL" dirty="0" err="1" smtClean="0"/>
              <a:t>spaniel</a:t>
            </a:r>
            <a:r>
              <a:rPr lang="nl-NL" dirty="0" smtClean="0"/>
              <a:t>, </a:t>
            </a:r>
            <a:r>
              <a:rPr lang="nl-NL" dirty="0" err="1" smtClean="0"/>
              <a:t>Shi</a:t>
            </a:r>
            <a:r>
              <a:rPr lang="nl-NL" dirty="0" smtClean="0"/>
              <a:t> </a:t>
            </a:r>
            <a:r>
              <a:rPr lang="nl-NL" dirty="0" err="1" smtClean="0"/>
              <a:t>Tzu</a:t>
            </a:r>
            <a:r>
              <a:rPr lang="nl-NL" dirty="0" smtClean="0"/>
              <a:t>, Naakt hond, Poedel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F55644-2466-4BA1-802E-087535EA6F02}" type="slidenum">
              <a:rPr lang="nl-NL" smtClean="0"/>
              <a:t>24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963548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Barzoi, </a:t>
            </a:r>
            <a:r>
              <a:rPr lang="nl-NL" dirty="0" err="1" smtClean="0"/>
              <a:t>Greyhound</a:t>
            </a:r>
            <a:r>
              <a:rPr lang="nl-NL" dirty="0" smtClean="0"/>
              <a:t>, Ierse Wolfshond, Whippet, </a:t>
            </a:r>
            <a:r>
              <a:rPr lang="nl-NL" dirty="0" err="1" smtClean="0"/>
              <a:t>Afdhaanse</a:t>
            </a:r>
            <a:r>
              <a:rPr lang="nl-NL" dirty="0" smtClean="0"/>
              <a:t> windhond, </a:t>
            </a:r>
            <a:r>
              <a:rPr lang="nl-NL" dirty="0" err="1" smtClean="0"/>
              <a:t>Saluki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F55644-2466-4BA1-802E-087535EA6F02}" type="slidenum">
              <a:rPr lang="nl-NL" smtClean="0"/>
              <a:t>26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487863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Bouvier des </a:t>
            </a:r>
            <a:r>
              <a:rPr lang="nl-NL" dirty="0" err="1" smtClean="0"/>
              <a:t>flandres</a:t>
            </a:r>
            <a:r>
              <a:rPr lang="nl-NL" dirty="0" smtClean="0"/>
              <a:t> – Schotse Herdershond (collie) – </a:t>
            </a:r>
            <a:r>
              <a:rPr lang="nl-NL" dirty="0" err="1" smtClean="0"/>
              <a:t>Shetland</a:t>
            </a:r>
            <a:r>
              <a:rPr lang="nl-NL" dirty="0" smtClean="0"/>
              <a:t> </a:t>
            </a:r>
            <a:r>
              <a:rPr lang="nl-NL" dirty="0" err="1" smtClean="0"/>
              <a:t>Sheepdog</a:t>
            </a:r>
            <a:endParaRPr lang="nl-NL" dirty="0" smtClean="0"/>
          </a:p>
          <a:p>
            <a:r>
              <a:rPr lang="nl-NL" dirty="0" smtClean="0"/>
              <a:t>Saarwolfshond</a:t>
            </a:r>
            <a:r>
              <a:rPr lang="nl-NL" baseline="0" dirty="0" smtClean="0"/>
              <a:t> – Welsh Corgi </a:t>
            </a:r>
            <a:r>
              <a:rPr lang="nl-NL" baseline="0" dirty="0" err="1" smtClean="0"/>
              <a:t>Cardigan</a:t>
            </a:r>
            <a:r>
              <a:rPr lang="nl-NL" baseline="0" dirty="0" smtClean="0"/>
              <a:t> - </a:t>
            </a:r>
            <a:r>
              <a:rPr lang="nl-NL" baseline="0" dirty="0" err="1" smtClean="0"/>
              <a:t>Schipperke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80CAF-9A9F-49F2-B710-B8FDECEB1090}" type="slidenum">
              <a:rPr lang="nl-NL" smtClean="0"/>
              <a:pPr/>
              <a:t>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987816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Witte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Dwergschnauzer</a:t>
            </a:r>
            <a:r>
              <a:rPr lang="nl-NL" baseline="0" dirty="0" smtClean="0"/>
              <a:t>, </a:t>
            </a:r>
            <a:r>
              <a:rPr lang="nl-NL" baseline="0" dirty="0" err="1" smtClean="0"/>
              <a:t>Appenzeller</a:t>
            </a:r>
            <a:r>
              <a:rPr lang="nl-NL" baseline="0" dirty="0" smtClean="0"/>
              <a:t> Sennehond, Boxer, </a:t>
            </a:r>
            <a:r>
              <a:rPr lang="nl-NL" baseline="0" dirty="0" err="1" smtClean="0"/>
              <a:t>Affenpinscher</a:t>
            </a:r>
            <a:r>
              <a:rPr lang="nl-NL" baseline="0" dirty="0" smtClean="0"/>
              <a:t>, Leonberger, </a:t>
            </a:r>
            <a:r>
              <a:rPr lang="nl-NL" baseline="0" dirty="0" smtClean="0"/>
              <a:t>Amerikaanse </a:t>
            </a:r>
            <a:r>
              <a:rPr lang="nl-NL" baseline="0" dirty="0" err="1" smtClean="0"/>
              <a:t>Akita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F55644-2466-4BA1-802E-087535EA6F02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706969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West </a:t>
            </a:r>
            <a:r>
              <a:rPr lang="nl-NL" dirty="0" err="1" smtClean="0"/>
              <a:t>highland</a:t>
            </a:r>
            <a:r>
              <a:rPr lang="nl-NL" dirty="0" smtClean="0"/>
              <a:t> </a:t>
            </a:r>
            <a:r>
              <a:rPr lang="nl-NL" dirty="0" err="1" smtClean="0"/>
              <a:t>white</a:t>
            </a:r>
            <a:r>
              <a:rPr lang="nl-NL" dirty="0" smtClean="0"/>
              <a:t> </a:t>
            </a:r>
            <a:r>
              <a:rPr lang="nl-NL" dirty="0" err="1" smtClean="0"/>
              <a:t>terrier</a:t>
            </a:r>
            <a:r>
              <a:rPr lang="nl-NL" dirty="0" smtClean="0"/>
              <a:t>, Skye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Terrier</a:t>
            </a:r>
            <a:r>
              <a:rPr lang="nl-NL" dirty="0" smtClean="0"/>
              <a:t> ,</a:t>
            </a:r>
            <a:r>
              <a:rPr lang="nl-NL" baseline="0" dirty="0" smtClean="0"/>
              <a:t> Airedale </a:t>
            </a:r>
            <a:r>
              <a:rPr lang="nl-NL" baseline="0" dirty="0" err="1" smtClean="0"/>
              <a:t>terrier</a:t>
            </a:r>
            <a:r>
              <a:rPr lang="nl-NL" baseline="0" dirty="0" smtClean="0"/>
              <a:t>, Norwich </a:t>
            </a:r>
            <a:r>
              <a:rPr lang="nl-NL" baseline="0" dirty="0" err="1" smtClean="0"/>
              <a:t>terrier</a:t>
            </a:r>
            <a:r>
              <a:rPr lang="nl-NL" baseline="0" dirty="0" smtClean="0"/>
              <a:t>, </a:t>
            </a:r>
            <a:r>
              <a:rPr lang="nl-NL" baseline="0" dirty="0" err="1" smtClean="0"/>
              <a:t>Bedlington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terrier</a:t>
            </a:r>
            <a:r>
              <a:rPr lang="nl-NL" baseline="0" dirty="0" smtClean="0"/>
              <a:t>, Yorkshire </a:t>
            </a:r>
            <a:r>
              <a:rPr lang="nl-NL" baseline="0" dirty="0" err="1" smtClean="0"/>
              <a:t>terrier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F55644-2466-4BA1-802E-087535EA6F02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531287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Kort,</a:t>
            </a:r>
            <a:r>
              <a:rPr lang="nl-NL" baseline="0" dirty="0" smtClean="0"/>
              <a:t> lang, ruw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F55644-2466-4BA1-802E-087535EA6F02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801159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Japanse spits, </a:t>
            </a:r>
            <a:r>
              <a:rPr lang="nl-NL" dirty="0" err="1" smtClean="0"/>
              <a:t>Akita</a:t>
            </a:r>
            <a:r>
              <a:rPr lang="nl-NL" dirty="0" smtClean="0"/>
              <a:t>, Alaska </a:t>
            </a:r>
            <a:r>
              <a:rPr lang="nl-NL" dirty="0" err="1" smtClean="0"/>
              <a:t>Aalamut</a:t>
            </a:r>
            <a:r>
              <a:rPr lang="nl-NL" dirty="0" smtClean="0"/>
              <a:t>, Mexicaanse naakthond, </a:t>
            </a:r>
            <a:r>
              <a:rPr lang="nl-NL" dirty="0" err="1" smtClean="0"/>
              <a:t>Basenji</a:t>
            </a:r>
            <a:r>
              <a:rPr lang="nl-NL" dirty="0" smtClean="0"/>
              <a:t>, </a:t>
            </a:r>
            <a:r>
              <a:rPr lang="nl-NL" dirty="0" err="1" smtClean="0"/>
              <a:t>Pharao</a:t>
            </a:r>
            <a:r>
              <a:rPr lang="nl-NL" baseline="0" dirty="0" smtClean="0"/>
              <a:t> hond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F55644-2466-4BA1-802E-087535EA6F02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942397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 smtClean="0"/>
              <a:t>Rodesian</a:t>
            </a:r>
            <a:r>
              <a:rPr lang="nl-NL" dirty="0" smtClean="0"/>
              <a:t> </a:t>
            </a:r>
            <a:r>
              <a:rPr lang="nl-NL" dirty="0" err="1" smtClean="0"/>
              <a:t>rigeback</a:t>
            </a:r>
            <a:r>
              <a:rPr lang="nl-NL" dirty="0" smtClean="0"/>
              <a:t>, </a:t>
            </a:r>
            <a:r>
              <a:rPr lang="nl-NL" dirty="0" err="1" smtClean="0"/>
              <a:t>Otterhound</a:t>
            </a:r>
            <a:r>
              <a:rPr lang="nl-NL" dirty="0" smtClean="0"/>
              <a:t>, Bloedhond, Basset </a:t>
            </a:r>
            <a:r>
              <a:rPr lang="nl-NL" dirty="0" err="1" smtClean="0"/>
              <a:t>Hound</a:t>
            </a:r>
            <a:r>
              <a:rPr lang="nl-NL" dirty="0" smtClean="0"/>
              <a:t>, Griffon</a:t>
            </a:r>
            <a:r>
              <a:rPr lang="nl-NL" baseline="0" dirty="0" smtClean="0"/>
              <a:t> </a:t>
            </a:r>
            <a:r>
              <a:rPr lang="nl-NL" baseline="0" dirty="0" err="1" smtClean="0"/>
              <a:t>fauve</a:t>
            </a:r>
            <a:r>
              <a:rPr lang="nl-NL" baseline="0" dirty="0" smtClean="0"/>
              <a:t> de </a:t>
            </a:r>
            <a:r>
              <a:rPr lang="nl-NL" baseline="0" dirty="0" err="1" smtClean="0"/>
              <a:t>bretagne</a:t>
            </a:r>
            <a:r>
              <a:rPr lang="nl-NL" dirty="0" smtClean="0"/>
              <a:t>, Basset </a:t>
            </a:r>
            <a:r>
              <a:rPr lang="nl-NL" dirty="0" err="1" smtClean="0"/>
              <a:t>Fauve</a:t>
            </a:r>
            <a:r>
              <a:rPr lang="nl-NL" dirty="0" smtClean="0"/>
              <a:t> de Bretagne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F55644-2466-4BA1-802E-087535EA6F02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77004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 smtClean="0"/>
              <a:t>Bracco,Vizsla</a:t>
            </a:r>
            <a:r>
              <a:rPr lang="nl-NL" dirty="0" smtClean="0"/>
              <a:t> korthaar, Engelse</a:t>
            </a:r>
            <a:r>
              <a:rPr lang="nl-NL" baseline="0" dirty="0" smtClean="0"/>
              <a:t> Setter</a:t>
            </a:r>
            <a:r>
              <a:rPr lang="nl-NL" dirty="0" smtClean="0"/>
              <a:t>, </a:t>
            </a:r>
            <a:r>
              <a:rPr lang="nl-NL" dirty="0" err="1" smtClean="0"/>
              <a:t>Duitste</a:t>
            </a:r>
            <a:r>
              <a:rPr lang="nl-NL" dirty="0" smtClean="0"/>
              <a:t> staande hond stekelhaar, Drentse</a:t>
            </a:r>
            <a:r>
              <a:rPr lang="nl-NL" baseline="0" dirty="0" smtClean="0"/>
              <a:t> patrijs hond</a:t>
            </a:r>
            <a:r>
              <a:rPr lang="nl-NL" dirty="0" smtClean="0"/>
              <a:t>, Duitse Staande gladhaar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F55644-2466-4BA1-802E-087535EA6F02}" type="slidenum">
              <a:rPr lang="nl-NL" smtClean="0"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497233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Ierse Water </a:t>
            </a:r>
            <a:r>
              <a:rPr lang="nl-NL" dirty="0" err="1" smtClean="0"/>
              <a:t>Spaniel</a:t>
            </a:r>
            <a:r>
              <a:rPr lang="nl-NL" dirty="0" smtClean="0"/>
              <a:t>, </a:t>
            </a:r>
            <a:r>
              <a:rPr lang="nl-NL" dirty="0" err="1" smtClean="0"/>
              <a:t>Gurley</a:t>
            </a:r>
            <a:r>
              <a:rPr lang="nl-NL" dirty="0" smtClean="0"/>
              <a:t> </a:t>
            </a:r>
            <a:r>
              <a:rPr lang="nl-NL" dirty="0" err="1" smtClean="0"/>
              <a:t>Coated</a:t>
            </a:r>
            <a:r>
              <a:rPr lang="nl-NL" dirty="0" smtClean="0"/>
              <a:t> </a:t>
            </a:r>
            <a:r>
              <a:rPr lang="nl-NL" dirty="0" err="1" smtClean="0"/>
              <a:t>Retriever</a:t>
            </a:r>
            <a:r>
              <a:rPr lang="nl-NL" dirty="0" smtClean="0"/>
              <a:t>, Welsh</a:t>
            </a:r>
            <a:r>
              <a:rPr lang="nl-NL" baseline="0" dirty="0" smtClean="0"/>
              <a:t> Springer </a:t>
            </a:r>
            <a:r>
              <a:rPr lang="nl-NL" baseline="0" dirty="0" err="1" smtClean="0"/>
              <a:t>Spaniel</a:t>
            </a:r>
            <a:r>
              <a:rPr lang="nl-NL" dirty="0" smtClean="0"/>
              <a:t>, </a:t>
            </a:r>
            <a:r>
              <a:rPr lang="nl-NL" dirty="0" err="1" smtClean="0"/>
              <a:t>Clumber</a:t>
            </a:r>
            <a:r>
              <a:rPr lang="nl-NL" dirty="0" smtClean="0"/>
              <a:t> </a:t>
            </a:r>
            <a:r>
              <a:rPr lang="nl-NL" dirty="0" err="1" smtClean="0"/>
              <a:t>Spaniel</a:t>
            </a:r>
            <a:r>
              <a:rPr lang="nl-NL" dirty="0" smtClean="0"/>
              <a:t>, Nova</a:t>
            </a:r>
            <a:r>
              <a:rPr lang="nl-NL" baseline="0" dirty="0" smtClean="0"/>
              <a:t> </a:t>
            </a:r>
            <a:r>
              <a:rPr lang="nl-NL" baseline="0" dirty="0" err="1" smtClean="0"/>
              <a:t>Scotia</a:t>
            </a:r>
            <a:r>
              <a:rPr lang="nl-NL" baseline="0" dirty="0" smtClean="0"/>
              <a:t> Duck </a:t>
            </a:r>
            <a:r>
              <a:rPr lang="nl-NL" baseline="0" dirty="0" err="1" smtClean="0"/>
              <a:t>Tolling</a:t>
            </a:r>
            <a:r>
              <a:rPr lang="nl-NL" baseline="0" dirty="0" smtClean="0"/>
              <a:t> </a:t>
            </a:r>
            <a:r>
              <a:rPr lang="nl-NL" baseline="0" dirty="0" err="1" smtClean="0"/>
              <a:t>retriever</a:t>
            </a:r>
            <a:r>
              <a:rPr lang="nl-NL" baseline="0" dirty="0" smtClean="0"/>
              <a:t>/</a:t>
            </a:r>
            <a:r>
              <a:rPr lang="nl-NL" baseline="0" dirty="0" err="1" smtClean="0"/>
              <a:t>Toller</a:t>
            </a:r>
            <a:r>
              <a:rPr lang="nl-NL" baseline="0" dirty="0" smtClean="0"/>
              <a:t>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F55644-2466-4BA1-802E-087535EA6F02}" type="slidenum">
              <a:rPr lang="nl-NL" smtClean="0"/>
              <a:t>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34380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de ondertitelstijl van het model te bewerken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29-1-2019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1927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29-1-2019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2719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BFD8C-2146-4E75-970E-4E8404B90C38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29-1-2019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816CE-E3FB-45FF-AED6-0EFFA13A605E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01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9712" y="332656"/>
            <a:ext cx="6645424" cy="648072"/>
          </a:xfrm>
        </p:spPr>
        <p:txBody>
          <a:bodyPr>
            <a:noAutofit/>
          </a:bodyPr>
          <a:lstStyle>
            <a:lvl1pPr algn="r"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051720" y="1196752"/>
            <a:ext cx="6635080" cy="4929411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29-1-2019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76883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6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29-1-2019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7338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29-1-2019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3783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29-1-2019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410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29-1-2019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4256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29-1-2019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592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29-1-2019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1061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29-1-2019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550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FED390-F77C-4CDE-BB93-EE6416285244}" type="datetimeFigureOut">
              <a:rPr lang="nl-NL" smtClean="0"/>
              <a:t>29-1-2019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308CA-A037-474B-AA6E-6C7C048F3532}" type="slidenum">
              <a:rPr lang="nl-NL" smtClean="0"/>
              <a:t>‹nr.›</a:t>
            </a:fld>
            <a:endParaRPr lang="nl-NL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"/>
            <a:ext cx="9144000" cy="6856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44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3" Type="http://schemas.openxmlformats.org/officeDocument/2006/relationships/image" Target="../media/image22.jpg"/><Relationship Id="rId7" Type="http://schemas.openxmlformats.org/officeDocument/2006/relationships/image" Target="../media/image2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3.gif"/><Relationship Id="rId9" Type="http://schemas.openxmlformats.org/officeDocument/2006/relationships/image" Target="../media/image27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g"/><Relationship Id="rId3" Type="http://schemas.openxmlformats.org/officeDocument/2006/relationships/image" Target="../media/image31.jpeg"/><Relationship Id="rId7" Type="http://schemas.openxmlformats.org/officeDocument/2006/relationships/image" Target="../media/image3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3.jpg"/><Relationship Id="rId5" Type="http://schemas.openxmlformats.org/officeDocument/2006/relationships/image" Target="../media/image32.jpg"/><Relationship Id="rId4" Type="http://schemas.openxmlformats.org/officeDocument/2006/relationships/image" Target="../media/image3.gif"/><Relationship Id="rId9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g"/><Relationship Id="rId3" Type="http://schemas.openxmlformats.org/officeDocument/2006/relationships/image" Target="../media/image37.jpg"/><Relationship Id="rId7" Type="http://schemas.openxmlformats.org/officeDocument/2006/relationships/image" Target="../media/image4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9.jpg"/><Relationship Id="rId5" Type="http://schemas.openxmlformats.org/officeDocument/2006/relationships/image" Target="../media/image38.jpg"/><Relationship Id="rId4" Type="http://schemas.openxmlformats.org/officeDocument/2006/relationships/image" Target="../media/image3.gif"/><Relationship Id="rId9" Type="http://schemas.openxmlformats.org/officeDocument/2006/relationships/image" Target="../media/image42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g"/><Relationship Id="rId3" Type="http://schemas.openxmlformats.org/officeDocument/2006/relationships/image" Target="../media/image43.jpg"/><Relationship Id="rId7" Type="http://schemas.openxmlformats.org/officeDocument/2006/relationships/image" Target="../media/image4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5.jpg"/><Relationship Id="rId5" Type="http://schemas.openxmlformats.org/officeDocument/2006/relationships/image" Target="../media/image44.jpg"/><Relationship Id="rId4" Type="http://schemas.openxmlformats.org/officeDocument/2006/relationships/image" Target="../media/image3.gif"/><Relationship Id="rId9" Type="http://schemas.openxmlformats.org/officeDocument/2006/relationships/image" Target="../media/image48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g"/><Relationship Id="rId3" Type="http://schemas.openxmlformats.org/officeDocument/2006/relationships/image" Target="../media/image49.jpg"/><Relationship Id="rId7" Type="http://schemas.openxmlformats.org/officeDocument/2006/relationships/image" Target="../media/image5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1.jpg"/><Relationship Id="rId5" Type="http://schemas.openxmlformats.org/officeDocument/2006/relationships/image" Target="../media/image3.gif"/><Relationship Id="rId4" Type="http://schemas.openxmlformats.org/officeDocument/2006/relationships/image" Target="../media/image50.jpg"/><Relationship Id="rId9" Type="http://schemas.openxmlformats.org/officeDocument/2006/relationships/image" Target="../media/image54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g"/><Relationship Id="rId3" Type="http://schemas.openxmlformats.org/officeDocument/2006/relationships/image" Target="../media/image55.jpg"/><Relationship Id="rId7" Type="http://schemas.openxmlformats.org/officeDocument/2006/relationships/image" Target="../media/image5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7.jpg"/><Relationship Id="rId5" Type="http://schemas.openxmlformats.org/officeDocument/2006/relationships/image" Target="../media/image56.jpg"/><Relationship Id="rId4" Type="http://schemas.openxmlformats.org/officeDocument/2006/relationships/image" Target="../media/image3.gif"/><Relationship Id="rId9" Type="http://schemas.openxmlformats.org/officeDocument/2006/relationships/image" Target="../media/image60.jp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eg"/><Relationship Id="rId3" Type="http://schemas.openxmlformats.org/officeDocument/2006/relationships/image" Target="../media/image61.jpg"/><Relationship Id="rId7" Type="http://schemas.openxmlformats.org/officeDocument/2006/relationships/image" Target="../media/image6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3.jpg"/><Relationship Id="rId5" Type="http://schemas.openxmlformats.org/officeDocument/2006/relationships/image" Target="../media/image62.jpg"/><Relationship Id="rId4" Type="http://schemas.openxmlformats.org/officeDocument/2006/relationships/image" Target="../media/image3.gif"/><Relationship Id="rId9" Type="http://schemas.openxmlformats.org/officeDocument/2006/relationships/image" Target="../media/image6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gif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g"/><Relationship Id="rId10" Type="http://schemas.openxmlformats.org/officeDocument/2006/relationships/image" Target="../media/image9.jpeg"/><Relationship Id="rId4" Type="http://schemas.openxmlformats.org/officeDocument/2006/relationships/image" Target="../media/image4.jpg"/><Relationship Id="rId9" Type="http://schemas.openxmlformats.org/officeDocument/2006/relationships/hyperlink" Target="http://www.google.nl/url?sa=i&amp;rct=j&amp;q=&amp;esrc=s&amp;source=images&amp;cd=&amp;cad=rja&amp;uact=8&amp;ved=0ahUKEwjnm-yCz4nQAhWMVhoKHUF2Cy0QjRwIBw&amp;url=http://www.itsdogbreeds.info/all-dog-breeds/australian-shepherd.html&amp;psig=AFQjCNGIO9nwSsWe8OrVItMWe4ATh1C89w&amp;ust=1478160469799807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g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16.jpg"/><Relationship Id="rId7" Type="http://schemas.openxmlformats.org/officeDocument/2006/relationships/image" Target="../media/image1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g"/><Relationship Id="rId4" Type="http://schemas.openxmlformats.org/officeDocument/2006/relationships/image" Target="../media/image3.gif"/><Relationship Id="rId9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"/>
            <a:ext cx="9144000" cy="6856629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1619672" y="1701573"/>
            <a:ext cx="36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err="1" smtClean="0">
                <a:latin typeface="Arial" pitchFamily="34" charset="0"/>
                <a:cs typeface="Arial" pitchFamily="34" charset="0"/>
              </a:rPr>
              <a:t>Rasgroepen</a:t>
            </a:r>
            <a:r>
              <a:rPr lang="nl-NL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nl-NL" sz="2800" dirty="0" smtClean="0">
                <a:latin typeface="Arial" pitchFamily="34" charset="0"/>
                <a:cs typeface="Arial" pitchFamily="34" charset="0"/>
              </a:rPr>
              <a:t>hond</a:t>
            </a:r>
            <a:endParaRPr lang="nl-NL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030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614362" y="972725"/>
            <a:ext cx="7915275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 smtClean="0">
                <a:latin typeface="Palatino Linotype" panose="02040502050505030304" pitchFamily="18" charset="0"/>
              </a:rPr>
              <a:t>Hoogbenige terriërs: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>
                <a:latin typeface="Palatino Linotype" panose="02040502050505030304" pitchFamily="18" charset="0"/>
              </a:rPr>
              <a:t>Uitroeien van klein knaag- en roofwild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>
                <a:latin typeface="Palatino Linotype" panose="02040502050505030304" pitchFamily="18" charset="0"/>
              </a:rPr>
              <a:t>Kunnen vossen volgen op lange afstanden, door nauwe spleten en gangen naar hun hol</a:t>
            </a:r>
          </a:p>
          <a:p>
            <a:endParaRPr lang="nl-NL" sz="2000" dirty="0">
              <a:latin typeface="Palatino Linotype" panose="02040502050505030304" pitchFamily="18" charset="0"/>
            </a:endParaRPr>
          </a:p>
          <a:p>
            <a:r>
              <a:rPr lang="nl-NL" sz="2000" b="1" dirty="0" smtClean="0">
                <a:latin typeface="Palatino Linotype" panose="02040502050505030304" pitchFamily="18" charset="0"/>
              </a:rPr>
              <a:t>Kortbenige terriërs: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>
                <a:latin typeface="Palatino Linotype" panose="02040502050505030304" pitchFamily="18" charset="0"/>
              </a:rPr>
              <a:t>Doden van ongedierte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>
                <a:latin typeface="Palatino Linotype" panose="02040502050505030304" pitchFamily="18" charset="0"/>
              </a:rPr>
              <a:t>Kunnen onder de grond werken (terra = aarde)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>
                <a:latin typeface="Palatino Linotype" panose="02040502050505030304" pitchFamily="18" charset="0"/>
              </a:rPr>
              <a:t>Inzetbaar in rotsachtig gebied, goede klimmers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000" dirty="0">
              <a:latin typeface="Palatino Linotype" panose="02040502050505030304" pitchFamily="18" charset="0"/>
            </a:endParaRPr>
          </a:p>
          <a:p>
            <a:r>
              <a:rPr lang="nl-NL" sz="2000" b="1" dirty="0" smtClean="0">
                <a:latin typeface="Palatino Linotype" panose="02040502050505030304" pitchFamily="18" charset="0"/>
              </a:rPr>
              <a:t>Bullterriër type: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>
                <a:latin typeface="Palatino Linotype" panose="02040502050505030304" pitchFamily="18" charset="0"/>
              </a:rPr>
              <a:t>Door inkruisen met vechthonden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>
                <a:latin typeface="Palatino Linotype" panose="02040502050505030304" pitchFamily="18" charset="0"/>
              </a:rPr>
              <a:t>Moedig en krachtig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>
                <a:latin typeface="Palatino Linotype" panose="02040502050505030304" pitchFamily="18" charset="0"/>
              </a:rPr>
              <a:t>Zeer gevaarlijk in het gevecht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000" dirty="0">
              <a:latin typeface="Palatino Linotype" panose="02040502050505030304" pitchFamily="18" charset="0"/>
            </a:endParaRPr>
          </a:p>
          <a:p>
            <a:r>
              <a:rPr lang="nl-NL" sz="2000" b="1" dirty="0" smtClean="0">
                <a:latin typeface="Palatino Linotype" panose="02040502050505030304" pitchFamily="18" charset="0"/>
              </a:rPr>
              <a:t>Toy-type: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>
                <a:latin typeface="Palatino Linotype" panose="02040502050505030304" pitchFamily="18" charset="0"/>
              </a:rPr>
              <a:t>Werkende voorouders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>
                <a:latin typeface="Palatino Linotype" panose="02040502050505030304" pitchFamily="18" charset="0"/>
              </a:rPr>
              <a:t>Later gehouden om schoonheid</a:t>
            </a:r>
          </a:p>
          <a:p>
            <a:endParaRPr lang="nl-NL" sz="2000" dirty="0" smtClean="0">
              <a:latin typeface="Palatino Linotype" panose="0204050205050503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000" dirty="0" smtClean="0">
              <a:latin typeface="Palatino Linotype" panose="02040502050505030304" pitchFamily="18" charset="0"/>
            </a:endParaRPr>
          </a:p>
          <a:p>
            <a:endParaRPr lang="nl-NL" sz="2000" dirty="0">
              <a:latin typeface="Palatino Linotype" panose="02040502050505030304" pitchFamily="18" charset="0"/>
            </a:endParaRPr>
          </a:p>
          <a:p>
            <a:endParaRPr lang="nl-NL" sz="2000" dirty="0">
              <a:latin typeface="Palatino Linotype" panose="02040502050505030304" pitchFamily="18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86596"/>
          </a:xfrm>
        </p:spPr>
        <p:txBody>
          <a:bodyPr>
            <a:normAutofit fontScale="90000"/>
          </a:bodyPr>
          <a:lstStyle/>
          <a:p>
            <a:pPr algn="ctr"/>
            <a:r>
              <a:rPr lang="nl-NL" sz="2400" dirty="0">
                <a:latin typeface="Palatino Linotype" panose="02040502050505030304" pitchFamily="18" charset="0"/>
              </a:rPr>
              <a:t>Groep 3   -  Terriërs</a:t>
            </a:r>
            <a:r>
              <a:rPr lang="nl-NL" dirty="0">
                <a:latin typeface="Palatino Linotype" panose="02040502050505030304" pitchFamily="18" charset="0"/>
              </a:rPr>
              <a:t/>
            </a:r>
            <a:br>
              <a:rPr lang="nl-NL" dirty="0">
                <a:latin typeface="Palatino Linotype" panose="02040502050505030304" pitchFamily="18" charset="0"/>
              </a:rPr>
            </a:b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3565" y="5436923"/>
            <a:ext cx="1371599" cy="1249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492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318" y="3718073"/>
            <a:ext cx="2887348" cy="193894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86596"/>
          </a:xfrm>
        </p:spPr>
        <p:txBody>
          <a:bodyPr>
            <a:normAutofit fontScale="90000"/>
          </a:bodyPr>
          <a:lstStyle/>
          <a:p>
            <a:pPr algn="ctr"/>
            <a:r>
              <a:rPr lang="nl-NL" sz="2400" dirty="0">
                <a:latin typeface="Palatino Linotype" panose="02040502050505030304" pitchFamily="18" charset="0"/>
              </a:rPr>
              <a:t>Groep 3   -  Terriërs</a:t>
            </a:r>
            <a:r>
              <a:rPr lang="nl-NL" dirty="0">
                <a:latin typeface="Palatino Linotype" panose="02040502050505030304" pitchFamily="18" charset="0"/>
              </a:rPr>
              <a:t/>
            </a:r>
            <a:br>
              <a:rPr lang="nl-NL" dirty="0">
                <a:latin typeface="Palatino Linotype" panose="02040502050505030304" pitchFamily="18" charset="0"/>
              </a:rPr>
            </a:b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3565" y="5436923"/>
            <a:ext cx="1371599" cy="1249679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72" y="1055825"/>
            <a:ext cx="3279544" cy="2462035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5358" y="1055826"/>
            <a:ext cx="2992308" cy="2453693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526" y="3718073"/>
            <a:ext cx="2857500" cy="2476500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9363" y="1055826"/>
            <a:ext cx="1943100" cy="2352675"/>
          </a:xfrm>
          <a:prstGeom prst="rect">
            <a:avLst/>
          </a:prstGeom>
        </p:spPr>
      </p:pic>
      <p:pic>
        <p:nvPicPr>
          <p:cNvPr id="14" name="Afbeelding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72" y="3718073"/>
            <a:ext cx="2538362" cy="2217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144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145622"/>
          </a:xfrm>
        </p:spPr>
        <p:txBody>
          <a:bodyPr/>
          <a:lstStyle/>
          <a:p>
            <a:pPr algn="ctr"/>
            <a:r>
              <a:rPr lang="nl-NL" sz="2400" dirty="0">
                <a:latin typeface="Palatino Linotype" panose="02040502050505030304" pitchFamily="18" charset="0"/>
              </a:rPr>
              <a:t>Groep 4   -  Dashonden</a:t>
            </a:r>
            <a:r>
              <a:rPr lang="nl-NL" dirty="0">
                <a:latin typeface="Palatino Linotype" panose="02040502050505030304" pitchFamily="18" charset="0"/>
              </a:rPr>
              <a:t/>
            </a:r>
            <a:br>
              <a:rPr lang="nl-NL" dirty="0">
                <a:latin typeface="Palatino Linotype" panose="02040502050505030304" pitchFamily="18" charset="0"/>
              </a:rPr>
            </a:b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3565" y="5436923"/>
            <a:ext cx="1371599" cy="1249679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923925" y="1110639"/>
            <a:ext cx="765810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 smtClean="0">
                <a:latin typeface="Palatino Linotype" panose="02040502050505030304" pitchFamily="18" charset="0"/>
              </a:rPr>
              <a:t>Dashond, Dwergdashond: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>
                <a:latin typeface="Palatino Linotype" panose="02040502050505030304" pitchFamily="18" charset="0"/>
              </a:rPr>
              <a:t>Opsporen van klein wild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>
                <a:latin typeface="Palatino Linotype" panose="02040502050505030304" pitchFamily="18" charset="0"/>
              </a:rPr>
              <a:t>Opjagen van klein wild, uit hun holen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>
                <a:latin typeface="Palatino Linotype" panose="02040502050505030304" pitchFamily="18" charset="0"/>
              </a:rPr>
              <a:t>Uitblinkers in het volgen van zweetsporen (bloed- of geursporen)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>
                <a:latin typeface="Palatino Linotype" panose="02040502050505030304" pitchFamily="18" charset="0"/>
              </a:rPr>
              <a:t>Geweldig uithoudingsvermogen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>
              <a:latin typeface="Palatino Linotype" panose="02040502050505030304" pitchFamily="18" charset="0"/>
            </a:endParaRPr>
          </a:p>
          <a:p>
            <a:r>
              <a:rPr lang="nl-NL" b="1" dirty="0">
                <a:latin typeface="Palatino Linotype" panose="02040502050505030304" pitchFamily="18" charset="0"/>
              </a:rPr>
              <a:t>Kaninchen dashond: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>
                <a:latin typeface="Palatino Linotype" panose="02040502050505030304" pitchFamily="18" charset="0"/>
              </a:rPr>
              <a:t>Speciaal gefokt voor de konijnenjacht</a:t>
            </a:r>
          </a:p>
          <a:p>
            <a:endParaRPr lang="nl-NL" dirty="0">
              <a:latin typeface="Palatino Linotype" panose="02040502050505030304" pitchFamily="18" charset="0"/>
            </a:endParaRPr>
          </a:p>
          <a:p>
            <a:endParaRPr lang="nl-NL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255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145622"/>
          </a:xfrm>
        </p:spPr>
        <p:txBody>
          <a:bodyPr/>
          <a:lstStyle/>
          <a:p>
            <a:pPr algn="ctr"/>
            <a:r>
              <a:rPr lang="nl-NL" sz="2400" dirty="0">
                <a:latin typeface="Palatino Linotype" panose="02040502050505030304" pitchFamily="18" charset="0"/>
              </a:rPr>
              <a:t>Groep 4   -  Dashonden</a:t>
            </a:r>
            <a:r>
              <a:rPr lang="nl-NL" dirty="0">
                <a:latin typeface="Palatino Linotype" panose="02040502050505030304" pitchFamily="18" charset="0"/>
              </a:rPr>
              <a:t/>
            </a:r>
            <a:br>
              <a:rPr lang="nl-NL" dirty="0">
                <a:latin typeface="Palatino Linotype" panose="02040502050505030304" pitchFamily="18" charset="0"/>
              </a:rPr>
            </a:b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3565" y="5436923"/>
            <a:ext cx="1371599" cy="1249679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721" y="1050512"/>
            <a:ext cx="3633210" cy="2423323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381" y="1050512"/>
            <a:ext cx="3710609" cy="2743097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7900" y="3894557"/>
            <a:ext cx="4258732" cy="2553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97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99848"/>
          </a:xfrm>
        </p:spPr>
        <p:txBody>
          <a:bodyPr>
            <a:normAutofit/>
          </a:bodyPr>
          <a:lstStyle/>
          <a:p>
            <a:pPr algn="ctr"/>
            <a:r>
              <a:rPr lang="nl-NL" sz="2400" dirty="0">
                <a:latin typeface="Palatino Linotype" panose="02040502050505030304" pitchFamily="18" charset="0"/>
              </a:rPr>
              <a:t>Groep 5   -  Keesachtigen en oertypen</a:t>
            </a:r>
            <a:br>
              <a:rPr lang="nl-NL" sz="2400" dirty="0">
                <a:latin typeface="Palatino Linotype" panose="02040502050505030304" pitchFamily="18" charset="0"/>
              </a:rPr>
            </a:br>
            <a:endParaRPr lang="nl-NL" sz="2400" dirty="0">
              <a:latin typeface="Palatino Linotype" panose="02040502050505030304" pitchFamily="18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3565" y="5436923"/>
            <a:ext cx="1371599" cy="1249679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628650" y="1038225"/>
            <a:ext cx="78867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000" b="1" i="1" dirty="0" smtClean="0">
                <a:latin typeface="Palatino Linotype" panose="02040502050505030304" pitchFamily="18" charset="0"/>
              </a:rPr>
              <a:t>Keesachtigen mogen gerekend worden tot de oudste gedomesticeerde dieren die afstammen van dicht bij de wolf staande honden</a:t>
            </a:r>
          </a:p>
          <a:p>
            <a:endParaRPr lang="nl-NL" sz="2000" b="1" dirty="0">
              <a:latin typeface="Palatino Linotype" panose="02040502050505030304" pitchFamily="18" charset="0"/>
            </a:endParaRPr>
          </a:p>
          <a:p>
            <a:r>
              <a:rPr lang="nl-NL" sz="2000" b="1" dirty="0" smtClean="0">
                <a:latin typeface="Palatino Linotype" panose="02040502050505030304" pitchFamily="18" charset="0"/>
              </a:rPr>
              <a:t>Noord Europese sledehonden:</a:t>
            </a:r>
            <a:endParaRPr lang="nl-NL" dirty="0" smtClean="0">
              <a:latin typeface="Palatino Linotype" panose="0204050205050503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>
                <a:latin typeface="Palatino Linotype" panose="02040502050505030304" pitchFamily="18" charset="0"/>
              </a:rPr>
              <a:t>Robuust gebouwde honden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>
                <a:latin typeface="Palatino Linotype" panose="02040502050505030304" pitchFamily="18" charset="0"/>
              </a:rPr>
              <a:t>Geweldig uithoudingsvermogen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>
                <a:latin typeface="Palatino Linotype" panose="02040502050505030304" pitchFamily="18" charset="0"/>
              </a:rPr>
              <a:t>Kunnen werken in het koudste gebied van Europa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>
              <a:latin typeface="Palatino Linotype" panose="02040502050505030304" pitchFamily="18" charset="0"/>
            </a:endParaRPr>
          </a:p>
          <a:p>
            <a:r>
              <a:rPr lang="nl-NL" sz="2000" b="1" dirty="0" smtClean="0">
                <a:latin typeface="Palatino Linotype" panose="02040502050505030304" pitchFamily="18" charset="0"/>
              </a:rPr>
              <a:t>Noord Europese jachthonden: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>
                <a:latin typeface="Palatino Linotype" panose="02040502050505030304" pitchFamily="18" charset="0"/>
              </a:rPr>
              <a:t>Jagen op groot wild (eland, beer of wolf)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>
                <a:latin typeface="Palatino Linotype" panose="02040502050505030304" pitchFamily="18" charset="0"/>
              </a:rPr>
              <a:t>Jagen op klein wild (papegaaiduiker, watervogels, haas en konijn)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>
                <a:latin typeface="Palatino Linotype" panose="02040502050505030304" pitchFamily="18" charset="0"/>
              </a:rPr>
              <a:t>Zeer luidruchtig</a:t>
            </a:r>
          </a:p>
          <a:p>
            <a:endParaRPr lang="nl-NL" dirty="0">
              <a:latin typeface="Palatino Linotype" panose="02040502050505030304" pitchFamily="18" charset="0"/>
            </a:endParaRPr>
          </a:p>
          <a:p>
            <a:r>
              <a:rPr lang="nl-NL" sz="2000" b="1" dirty="0" smtClean="0">
                <a:latin typeface="Palatino Linotype" panose="02040502050505030304" pitchFamily="18" charset="0"/>
              </a:rPr>
              <a:t>Noord Europese waak- en herdershonden: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>
                <a:latin typeface="Palatino Linotype" panose="02040502050505030304" pitchFamily="18" charset="0"/>
              </a:rPr>
              <a:t>Drijven en bewaken van kuddes (rendieren en paarden)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>
                <a:latin typeface="Palatino Linotype" panose="02040502050505030304" pitchFamily="18" charset="0"/>
              </a:rPr>
              <a:t>Ook inzetbaar als sledehond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>
              <a:latin typeface="Palatino Linotype" panose="02040502050505030304" pitchFamily="18" charset="0"/>
            </a:endParaRPr>
          </a:p>
          <a:p>
            <a:endParaRPr lang="nl-NL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29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99848"/>
          </a:xfrm>
        </p:spPr>
        <p:txBody>
          <a:bodyPr>
            <a:normAutofit/>
          </a:bodyPr>
          <a:lstStyle/>
          <a:p>
            <a:pPr algn="ctr"/>
            <a:r>
              <a:rPr lang="nl-NL" sz="2400" dirty="0">
                <a:latin typeface="Palatino Linotype" panose="02040502050505030304" pitchFamily="18" charset="0"/>
              </a:rPr>
              <a:t>Groep 5   -  Keesachtigen en oertypen</a:t>
            </a:r>
            <a:br>
              <a:rPr lang="nl-NL" sz="2400" dirty="0">
                <a:latin typeface="Palatino Linotype" panose="02040502050505030304" pitchFamily="18" charset="0"/>
              </a:rPr>
            </a:br>
            <a:endParaRPr lang="nl-NL" sz="2400" dirty="0">
              <a:latin typeface="Palatino Linotype" panose="02040502050505030304" pitchFamily="18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3565" y="5436923"/>
            <a:ext cx="1371599" cy="1249679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628650" y="1038225"/>
            <a:ext cx="7886700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 smtClean="0">
                <a:latin typeface="Palatino Linotype" panose="02040502050505030304" pitchFamily="18" charset="0"/>
              </a:rPr>
              <a:t>Aziatische keesachtige en aanverwante rassen: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>
                <a:latin typeface="Palatino Linotype" panose="02040502050505030304" pitchFamily="18" charset="0"/>
              </a:rPr>
              <a:t>Zeer veelzijdig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>
                <a:latin typeface="Palatino Linotype" panose="02040502050505030304" pitchFamily="18" charset="0"/>
              </a:rPr>
              <a:t>Jagen op groot wild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>
                <a:latin typeface="Palatino Linotype" panose="02040502050505030304" pitchFamily="18" charset="0"/>
              </a:rPr>
              <a:t>Jagen op klein wild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>
                <a:latin typeface="Palatino Linotype" panose="02040502050505030304" pitchFamily="18" charset="0"/>
              </a:rPr>
              <a:t>Hulp bij de visserij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>
                <a:latin typeface="Palatino Linotype" panose="02040502050505030304" pitchFamily="18" charset="0"/>
              </a:rPr>
              <a:t>Waak- en oorlogshond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>
                <a:latin typeface="Palatino Linotype" panose="02040502050505030304" pitchFamily="18" charset="0"/>
              </a:rPr>
              <a:t>Zelfs als voedselbron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>
              <a:latin typeface="Palatino Linotype" panose="02040502050505030304" pitchFamily="18" charset="0"/>
            </a:endParaRPr>
          </a:p>
          <a:p>
            <a:r>
              <a:rPr lang="nl-NL" sz="2000" b="1" dirty="0" smtClean="0">
                <a:latin typeface="Palatino Linotype" panose="02040502050505030304" pitchFamily="18" charset="0"/>
              </a:rPr>
              <a:t>Oertypen: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>
                <a:latin typeface="Palatino Linotype" panose="02040502050505030304" pitchFamily="18" charset="0"/>
              </a:rPr>
              <a:t>Oudste tak van de gedomesticeerde hondenfamilie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>
                <a:latin typeface="Palatino Linotype" panose="02040502050505030304" pitchFamily="18" charset="0"/>
              </a:rPr>
              <a:t>Stamt af uit Noord-Afrika, Zuid-Amerika en Zuid-Europa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>
                <a:latin typeface="Palatino Linotype" panose="02040502050505030304" pitchFamily="18" charset="0"/>
              </a:rPr>
              <a:t>Waakhond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>
                <a:latin typeface="Palatino Linotype" panose="02040502050505030304" pitchFamily="18" charset="0"/>
              </a:rPr>
              <a:t>Veelzijdig jachthond in het oerwoud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>
                <a:latin typeface="Palatino Linotype" panose="02040502050505030304" pitchFamily="18" charset="0"/>
              </a:rPr>
              <a:t>Boodschapper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>
                <a:latin typeface="Palatino Linotype" panose="02040502050505030304" pitchFamily="18" charset="0"/>
              </a:rPr>
              <a:t>Reddingshond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>
                <a:latin typeface="Palatino Linotype" panose="02040502050505030304" pitchFamily="18" charset="0"/>
              </a:rPr>
              <a:t>Gezelschapsdier</a:t>
            </a:r>
            <a:endParaRPr lang="nl-NL" dirty="0">
              <a:latin typeface="Palatino Linotype" panose="02040502050505030304" pitchFamily="18" charset="0"/>
            </a:endParaRPr>
          </a:p>
          <a:p>
            <a:endParaRPr lang="nl-NL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2106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758" y="3607904"/>
            <a:ext cx="2962380" cy="240428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99848"/>
          </a:xfrm>
        </p:spPr>
        <p:txBody>
          <a:bodyPr>
            <a:normAutofit/>
          </a:bodyPr>
          <a:lstStyle/>
          <a:p>
            <a:pPr algn="ctr"/>
            <a:r>
              <a:rPr lang="nl-NL" sz="2400" dirty="0">
                <a:latin typeface="Palatino Linotype" panose="02040502050505030304" pitchFamily="18" charset="0"/>
              </a:rPr>
              <a:t>Groep 5   -  Keesachtigen en oertypen</a:t>
            </a:r>
            <a:br>
              <a:rPr lang="nl-NL" sz="2400" dirty="0">
                <a:latin typeface="Palatino Linotype" panose="02040502050505030304" pitchFamily="18" charset="0"/>
              </a:rPr>
            </a:br>
            <a:endParaRPr lang="nl-NL" sz="2400" dirty="0">
              <a:latin typeface="Palatino Linotype" panose="02040502050505030304" pitchFamily="18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3565" y="5436923"/>
            <a:ext cx="1371599" cy="1249679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32" y="1086500"/>
            <a:ext cx="3102044" cy="2323539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201" y="1225738"/>
            <a:ext cx="2569175" cy="2084230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288" y="1206154"/>
            <a:ext cx="3036701" cy="2084230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90" y="3607903"/>
            <a:ext cx="2415022" cy="2404289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955" y="3607904"/>
            <a:ext cx="2897809" cy="2439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452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105865"/>
          </a:xfrm>
        </p:spPr>
        <p:txBody>
          <a:bodyPr>
            <a:normAutofit fontScale="90000"/>
          </a:bodyPr>
          <a:lstStyle/>
          <a:p>
            <a:pPr algn="ctr"/>
            <a:r>
              <a:rPr lang="nl-NL" sz="2400" dirty="0">
                <a:latin typeface="Palatino Linotype" panose="02040502050505030304" pitchFamily="18" charset="0"/>
              </a:rPr>
              <a:t>Groep 6   -  Lopende honden en Zweethonden</a:t>
            </a:r>
            <a:r>
              <a:rPr lang="nl-NL" dirty="0">
                <a:latin typeface="Palatino Linotype" panose="02040502050505030304" pitchFamily="18" charset="0"/>
              </a:rPr>
              <a:t/>
            </a:r>
            <a:br>
              <a:rPr lang="nl-NL" dirty="0">
                <a:latin typeface="Palatino Linotype" panose="02040502050505030304" pitchFamily="18" charset="0"/>
              </a:rPr>
            </a:b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3565" y="5436923"/>
            <a:ext cx="1371599" cy="1249679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752475" y="1228725"/>
            <a:ext cx="7686675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 smtClean="0">
                <a:latin typeface="Palatino Linotype" panose="02040502050505030304" pitchFamily="18" charset="0"/>
              </a:rPr>
              <a:t>Grootste deel van deze groep: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>
                <a:latin typeface="Palatino Linotype" panose="02040502050505030304" pitchFamily="18" charset="0"/>
              </a:rPr>
              <a:t>Achtervolgen van wild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>
                <a:latin typeface="Palatino Linotype" panose="02040502050505030304" pitchFamily="18" charset="0"/>
              </a:rPr>
              <a:t>Soms zelf overmeesteren van wild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>
                <a:latin typeface="Palatino Linotype" panose="02040502050505030304" pitchFamily="18" charset="0"/>
              </a:rPr>
              <a:t>“Stellen”, Beletten om weg te komen, zodat de jager het kan doden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>
                <a:latin typeface="Palatino Linotype" panose="02040502050505030304" pitchFamily="18" charset="0"/>
              </a:rPr>
              <a:t>Wonen en werken bijna altijd samen in “meutes”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>
              <a:latin typeface="Palatino Linotype" panose="02040502050505030304" pitchFamily="18" charset="0"/>
            </a:endParaRPr>
          </a:p>
          <a:p>
            <a:endParaRPr lang="nl-NL" dirty="0" smtClean="0">
              <a:latin typeface="Palatino Linotype" panose="0204050205050503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 smtClean="0">
              <a:latin typeface="Palatino Linotype" panose="0204050205050503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2045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7978" y="3554210"/>
            <a:ext cx="3133725" cy="231457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105865"/>
          </a:xfrm>
        </p:spPr>
        <p:txBody>
          <a:bodyPr>
            <a:normAutofit fontScale="90000"/>
          </a:bodyPr>
          <a:lstStyle/>
          <a:p>
            <a:pPr algn="ctr"/>
            <a:r>
              <a:rPr lang="nl-NL" sz="2400" dirty="0">
                <a:latin typeface="Palatino Linotype" panose="02040502050505030304" pitchFamily="18" charset="0"/>
              </a:rPr>
              <a:t>Groep 6   -  Lopende honden en Zweethonden</a:t>
            </a:r>
            <a:r>
              <a:rPr lang="nl-NL" dirty="0">
                <a:latin typeface="Palatino Linotype" panose="02040502050505030304" pitchFamily="18" charset="0"/>
              </a:rPr>
              <a:t/>
            </a:r>
            <a:br>
              <a:rPr lang="nl-NL" dirty="0">
                <a:latin typeface="Palatino Linotype" panose="02040502050505030304" pitchFamily="18" charset="0"/>
              </a:rPr>
            </a:b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3565" y="5436923"/>
            <a:ext cx="1371599" cy="1249679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10" y="4032656"/>
            <a:ext cx="2559159" cy="1856553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3387" y="918058"/>
            <a:ext cx="2371876" cy="2736780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339" y="918058"/>
            <a:ext cx="2985364" cy="2513676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9147" y="3743395"/>
            <a:ext cx="2833853" cy="2125390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32" y="918058"/>
            <a:ext cx="3070213" cy="2155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867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80578"/>
          </a:xfrm>
        </p:spPr>
        <p:txBody>
          <a:bodyPr>
            <a:normAutofit/>
          </a:bodyPr>
          <a:lstStyle/>
          <a:p>
            <a:pPr algn="ctr"/>
            <a:r>
              <a:rPr lang="nl-NL" sz="2400" dirty="0">
                <a:latin typeface="Palatino Linotype" panose="02040502050505030304" pitchFamily="18" charset="0"/>
              </a:rPr>
              <a:t>Groep 7   -  Voorstaande jachthonden</a:t>
            </a:r>
            <a:br>
              <a:rPr lang="nl-NL" sz="2400" dirty="0">
                <a:latin typeface="Palatino Linotype" panose="02040502050505030304" pitchFamily="18" charset="0"/>
              </a:rPr>
            </a:br>
            <a:endParaRPr lang="nl-NL" sz="2400" dirty="0">
              <a:latin typeface="Palatino Linotype" panose="02040502050505030304" pitchFamily="18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3565" y="5436923"/>
            <a:ext cx="1371599" cy="1249679"/>
          </a:xfrm>
          <a:prstGeom prst="rect">
            <a:avLst/>
          </a:prstGeom>
        </p:spPr>
      </p:pic>
      <p:sp>
        <p:nvSpPr>
          <p:cNvPr id="7" name="AutoShape 2" descr="data:image/jpeg;base64,/9j/4AAQSkZJRgABAQAAAQABAAD/2wCEAAkGBhQSERUUExQVFRUWGRgYGRgYGBgdGBscGBsaGxoYGhwYHCYfHxojHBgcHy8gIycpLC0sHB4xODAqNScrLCkBCQoKDgwOGg8PGiwkHyQsKSwsLCwsLCwsLCwpLCksLCksLCwsLCksLCwpLCwsKSwsKSwpKSkpLCwsLCwsLCksKf/AABEIALoBDgMBIgACEQEDEQH/xAAcAAACAgMBAQAAAAAAAAAAAAADBAIFAQYHAAj/xABEEAABAgQEBAMFBgUDAwIHAAABAhEAAyExBBJBUQUiYXGBkaEGEzKx8AcUQlLB0SNyguHxFTOykqLCYrNDY3ODk8PS/8QAGQEAAwEBAQAAAAAAAAAAAAAAAAECAwQF/8QAJBEAAgICAgMAAgMBAAAAAAAAAAECEQMhEjEiQVETYQRCcTL/2gAMAwEAAhEDEQA/AOWImOBRzWsOYRLaX9IXl4Y5OxPjGDMIAHTShvaOUgZWtiGsHesCSQSogH6asL/eBVnrSsTTPBJIPTpBQyP3k5i2vnBkrevbzhdaGqA0DTjsrfVYdX0A1mod3r22iOGS/wAIrevjC83E18IKiYxoWoIdAFlkpUT5xCXM5iWGjd4wlVL81y9m8Y9LUAUrDV0cQhFpw4lcwZw7fTROfPT7xgPi+Yd/3hTBTCC9qvSsQmT8swKuznK294mtjLWROGUJG0JcUxRVawp16xhFHU9FCgfeK2aHLWFfGFWwNikTQmUkgDvC+HQzZrv84hh8QcoCvhGg1MRxOLSbC56vCAbJGU+VIF74NrWgaIJSWYGrXhVMohyCaesNFD6QAMxqdB43MTxaEpQkDM7Al6VNx2hHDqJeoqKftDfEAciSXByil7UvA0AxhmWW8+m0JzRzMLgt5GsMYGSrKVAsqzbwovEMFg8qwqxhFUWGJQSkF9mAhNEwh2HNaGV4t5QILakdYXwrFWos/jE7CiGPk/wqhVeV9IVkpyBu1PrpFzxWblkgBy6hTSKlCczmxd79AIaIGsAvMGdlElvB4LjVBkp3/eB4OWfhAAP0/wA4jjZfOOiYa7BjcyTypcuB5PCRJOarOyerEwxMmnKADV4SGJZZzMXLHp1aGrGkAnq/il3JoAd9DD4dClhr5R2oISloOfMKkKJ79Ytp+ISpKjZWVPjA2wZ7DSQUgk2dx/eEsKOdQNhb0hkTA35WFWsaEPFXxfElKqJv5gihH6+UJWyDKRmAbR6AxhfDilnqTfpDCuFqALEOT9Wg+HlKTRRdmsPSHyroh5EitxXDFV5X1eFZcspLRsMyatQYDK+0V07hSyt3AH1pDU7GsiPIwSlEBvi66Qt/pwKlJJSMpufr1hqZwmYS4UNrsfWIo4XNCn+esCdex8l9Kydhyk1LvroY2f2V9nZS3mzyfdIalgosSxP5WcloqJnCJkxVnNAlL3Ng0WE3CzZrYLCIXMVmKDlqSUkBRpQAq1NkJQHu9Py0ma46ezoPs3J+8zFowqJUpKQSuZkSAANTro131eA8b9rJBV7mUEzUpDKXNShRXuWWCw2SKDZzFV7UcEXwnhyZBW86eQucQaBKXEuX1DqUo6EjpHOJAWhYUskOBzV1+cLg6o6OSu6N1xPFsNmIXIQKUVKeWphdsgCHGxTEEcJwaik/eJyis0ARKSBR2JUsgmtqRquNmlJfUV6a/oWi3nLdYmBx75GahYpWkKt1C0v4tYxPFr2V4v0A9qeGfdpoCSpSVVSVIZ+gIJB8DC3CMGZk0JLsKn68Yt8ao4hINM6CCGspyA+2ZKyB1C060gGFWqWA6HqSVA1LtfbSHejmnUWNYnB3zWFi2u0VK5RC0qvvFlOxRWtJIBTruG8LR4z051KmJUARSlG3veJVk2hWUQVFioO2kM+4KXSXVVwdN6wxJ4rIFzc05T84fRiZBf8AiAg6Hdm1h3+hLsq8JggqQ5DMo1q97wI51pKRldPxH9o2CShIlZELSavcW2hKVw9YmKUlIykHvXSJ5F2JSHTKls3OokE1Yj92MZxfDFTUe8LKD0UBVxdxtDmJwDSwlqpCSO+sMYXFiXLSlQbcCIchOVM1k8oIpzU7GLPAYfMU9iD17wlxHAFUwLTYmo2Ii74WgBOZSWJ6VpFt6Gnexf2lyhMuWzkqv0gfDuHZpjWSUp7tWHcfLGZBFcpoD1heRh3nKU5ABoXoRsISZToMvBhBBSaNlPUwgoPODJuwMW09AYsqg0MCw+DOVxoU+QPzZoaZOgZwGVyRYGsUHFJOVSaaOY2bFYsqQpLM1zvFfipYcZRmAAD+GkJMq0B4TgeXMdbjfaMLk5VfC4y2rQk/ptsYfwxAau0Sn4rMFNQqGV+xd4fJg6Yn/pQKSXIFm0tURU8U4cQlD3NXOukbBNnvLYDu96QDHqK0gEMBY/pDTZLSLkYZG0ZGGH5fSJ5KisSan7xynlAk4ZJBpHhgk2YQUdxEg8KwAKwCbMIwnAJ1tSj3G0M5CTSJZYdjQhjJ+Hwq0zJpUU5uXJ8SiKgWZO5JfzjcPYj7SsFLQmTJlIlynAPuwTMBJbOsVUvqqpjX+J4KXM4fjAsgEIlqTYMUzAAfU02PURTfZTg5fvUrWn3i8ycuW4bmLt/K9bt1EduKlGzvwrxs6t9rns594wZmISSuUxIH4pb84bVvi84+c8dhym3wnu0fU3tVxFUvh+JmJPMiTMIP9N66gerR8qYnHEAgOxJd7Rr2zWL0AUpSlJS9SwjaOHzx7tMpVSjMoHuEgjxDdiI1PBq58x0r5RZ8OxmU1N61pU/pp/iFOJpCVF9whQauhmJUNwpUotTo/i0bbw/hyZkoqzJBQoomEpNx+LlBvro9bFhz1JUFAIzOS4YVNAMoarkp03jfvZuXPkSlCbyqmB1JbmDkkFTgAKyqZvPaObIqVizcXDyBzuFodiEn9YErhkt2KR6xZGXEm6fOObkzyyoHBZX5B5QRHDZYsCOlYtAkbNEMlaEQ+TDorTwxBvA1ezsol8tehI+UW5k9YgEeHzg5yKtiKeGAUc+cRXw1L6xYiVHjLJtSFyYtlYeHp0JiSsCNVHwMPF9oilKmt2hWFif3J9SW3jKcBW/WGsymdnjylm+WHbHbK3G4PKB1MT+4kgVI6PB1TCSxCW2esTVNa7+EU3obl40K/cCQymjI4Ylma20WWBwkyevJKSpajoBYbk2A6lo3jhX2agDNiZpf8ktgB3WoOfACHGMpdBGMpdHNPuIN0xj/AE9OgjreM9g8IUkIK5atFZioeIU4I7NHOMfhVSZipa2CkFjtTbobwSjKI5RlApp2DNMoHjEDhiC3KPOLEzXszaxBUtKg+sJTI5fRj3nWkYWxpX9ogZZDuXHrGQo7ed6xLM0ESBYN5vE36HwgUokfhESzEioZ4BkgaVJiL7GJITrfvAyAXoqn6QgJYiXnlTZZNJiSk+hT5EA+EJSvZ3EYZpuGCkKUHSqUMzmygtIclLihIJDd4sEocUBfraNj4PxElKJWUktlDB6gnQaM0b4Z7pm+OTWipxP2pJXgZ0mdKWZqpapSylICcxSxJIFK/wDpvSON42ZnLJTr+Fy/peO6L4QkzFFQfK7NcksPkPWK/j3H1SJRy8mUlwwen4Q7gK7gguI6os6FPVHEsOmp3aGJMhwQ21dg9T5CHParGpmzhMTldaQVFICcxP4ikUSpmBA1BOsVUyaogOaDT9e/WNuy0zpX2UT1/e5fuUSpiwzrWmYooSXzZAnlFCBmUQzEWMdt9pfZFGKGZJCJv5moqllN87iOI/YVxRCMWuWoAKWAQouScv4Uj4RdyTWmlY+jpZpGbS/5YpLl2cUxWGMslKgXSWL0ZqGAjv4R1f2n4FhpqFTZ/LkSSZgdwlLmo1Aclmjl04SAshKiWbKoMpKgfhUCGLKFvK8cOTE4vXRiv48pPxBGX0eMFJaoAgwklX+3ztqCAodFDM4MHTwSef8A4Sz4P6iMqZm8U09oTyfTx5I1gisKymWpKSDUKdx4APGVSkivvE9kpUf+TCHwk/Q1im/QN9iI9WJJVKZ86j/Sxrrc6H5QNc2U/wDuK7On+0HFlr+Nkfo8UvGJlNTDPCuHifMySlkrZwlQAfsc1fB4d4v7Lz8MAVpBCqBlPXbd2BMLjKroiWGce0U+bqYlkiQkqexbYsD6kQfD4FUwsDLSX/GtIHo8JbF+OfxiqJWZYSgZlkgBIFSTYCN24X9mpLKnrCQWORDFXYqNPIeMWnsl7IokgTl5VzatlLpQ/wCXdXXwHXZpq6R1wxJK5GsMVbYthMHKw6MkpASnoLndRuT1MI8QxtCS9NHIP6RnF4na5H137RVmUSanw8flGjbNG6Dyp+Z9Af1jnftBM95iVqNwQD1YAP6RtuK4onJQscoWOo18RUH+8aLOxWeYVMXJevX/ADGGR6SOfLKyBl9WgQla0EEOIYkM9Y8VF7AuAesc5gYlqp1j0t9j9f4eAqkKa9/7xOSSHqT17xRAwQXZ2JtHgCkaUiAmvQ3GvXv2j3vKVvWJtIomQzF7vAJnENAD9NSMpxIF7DfZ4whSVOQXIO7VMNsApxAFy394272Fw6ckxbhRHK1Kbk7eMaTMlVU4o2n11jbPYWcE5peYseYBRDDzLv0SOpeNML8y4dlxPw75iB3/AGil4v7MleHmTGBmqSUpJFQG+JW5At0Ad7Rtk2Uz7RkinW3StPrxjsOs4x7NfZQokrxNAkp5RX8OYpV4kJPWOf8AFP8AemAWC1gXZgoswMfVSsOBLUwvYfv1/vGnYP7HsIJsybNCphWtSwCaJdRUGFzdi5IIi1P6WV32G+zQEkzpkgBRJKVkc5SWYh7Joa6vHY5aso6RUYFCJSWQEoSNEhKa6slLDyEWCEhXM3aJbt2Fmt/arxdMvheIDgKmIyJBNSSR1r4fvHDcNxYlCUlRALJAA/MdTteltdo2j7bvaELnow6FgiWCpQFwpWj9ALdTuI53JPKk7gA2s4c92HqYdWtmkXRtWH4mS7m1wetQ2tn1DMR+Uw3hccUnMlRSoFwoEhQ7EMXfYgdCLasZ5Bd2dnYWIcgt3Ldu0OIxJanWlx2roRT/AKbRk4V0bqRtHE+N/eVBU4iXMCf91KTzt8PvQ99M4YbijRRf6wBr43+VPKK6diHLv46t+vb+wiunTA+xf10P9+xhpCejYDxwHu2rgeFC/jAZ3E1EUJ1uKddvQRUS5oYH6uAexDu/QwXB/wAWbLli61pQ4s5OUHz9HG0HEOReYSXNUZL50JmqCUrTookWCWd7tr1NY+hMTwCXiMGMPiBnBQkEgkkKAotBU5BBqDFZ7N+zUmXhJclSQQk5gCHYq5mD1oVU7DaNoBhx0ZSnyOEfaBwM4SdklzVqZOdL/EElSuU/nCaDqI1NfGCmil6llC41Y7gioeztsY6H9us4heFVLotOcEEfEg5TRTaEW0zA6vHJcbgps2YTLSSlgdm3FdXBp1G4hKCL/J42zvH2Xe0ExeGKZpJKTyuC5BFCD+JNL3FXqDG5qxOZiLEP52jn/wBnUjJg5SHLodJfQkkkdnXSNpnzMqQQTynKWvUgFxq1D2e9oOjnlK2MzVB6hjv9axT4/HgheUgLlllDu+U/ykm+9IT4rxkmUoipyZ018KEfVjpGo4rHrXOK6JJBB3ItUWszixaM5zownMjMnLKcpoxJuaOSSPMwtWzgfptEg5Je/X59oiqVq409XFu4jks5zOQ6EO5+vOIypag+bKT5fTQNaVfCPq2sDMtWnNX037ftCsVBEYk7NYEdf1ESE8aX9fXSICY7hKWPfp+taxhVqJdWVzvRqXrWsMkzMD0FHo3pEU4VYrmpfe+kZmYdbBmCmdutf2iHulBLk1ffZv8AEIBnKLFjd+rt5QMJCaAVu+jHdoh7xQFnbbfr3/eCGUXY0cdKt4aGC7KPDE6Ftz9eEXvsxNSJ6SVEG2jnsSC3g3cUB15OBdql2AenrWCIwyneh/Cdh18vnDj4uylZ1NcxK6gggaguPPUxlSmZ2DfVB9axT+yk8/dqs6SwSBygdrlWpJcw7iFFSAo2fKw6f2/WPQu1Z1RdoaOJJCSGarVr9a/5gktZVQlum0VeHmEluvlF3hsDYjx6wUUWODwgvc9bxLjHEUYeQuasgJQkqJ7fTQTCWrGj/bhjFI4cEptMmoQrsylN5pEUhpWfP/HscqfiFrLgqUo/9RdvC0EkUGXYf2/WAzpdX7/VYyJjBhoH+vreLNRlZ9X8z/mAqmmE1Ytw3h8oF77SFQ7H0zq9YDjRqO37QGTMrBJs0FPl+v8AaFVMd2gKZp+vH943/wCyf2eM7Ee/UHRIJI6rdx5X8o0KVKevb/y/tHfPszkpTwyUwYEqJ3JKjV97Dwgk9Eu6N3wynqPr6eHkzTrCGCIfK+jw5iUMgkPb61jNGfRxD7X+N++xyEBwJKOmVWfmCk/00rqDvFH7OYt1qDuGs9iKpV/yB/p2il9puJqXjcQpbP7xTgO1DVns5ckbqVEvZuYRiUm70PiWPoSYeReLLe40dr9m5yUSinXlWeudIdoxj+NMV0BbI5f4kkrB8cqXroobRrcjiJSxBYgU83bwr6QCZNzf1M4GjfXmY5Xl1SOJzBYnGrACLhKQHA+fmDAVEr/FYeMSIVoxceQe0SISBmNDT5s1NP2jnbbZmxabPIzULn977QFIWC4PYeMN+8BLGlnBajf3jCJoUoZSnevS37wWI9LG5/KW718oiFBNa1J/eJzgWJJFAATtX94HLlJckmmnTpAAaZKdi9Rtbr3qbfKAZWqFOC56tvEJc58oqLfMP6P5CIzyMoIDklItUMP0FPGLbtkdDiphK0+PyDk9KesSSBVxQa7vt1o0V2IxTPSwPYsX/fygn3gkgGgt2Yv5G8JjHsgBDE0AFbbuB3JrA5tDuxAfxNK9R6wHKexagu1Ksz1YtHlTno9AXvVx+kTYwswqz5k1A0pW4YNrGJKlJDq0rTsfMWMDlKIoVCl7UBJYv2UIwtTKJcX02Fw0P0M3f2MxboEtiSoqNBow5jskCpJ/MkBy7WxmKTy0Id63rf8AWKf2An8kx2dVH1IFvBzQXLHQCL1SgpL6ih3jvxq4I6IPQKUWS4Z39P8AAPlFtwzHVY0O0Uw4iEElrA5U7lmH7k/vDsyaJlR5iLRobIJuojmX29Y1sNhpWq5ql+EtBHzmCN8wOKUQxEaT9s/s/OxUjDzJMsr90ZoWE1UAsJYgbAor3EUio9nDJirGA+8ZJPQj5P8AP1gsmQMpB2dJ7f2J8or50wu2mg7xUTVgXiQvDWA4auesIlpKiY2biPsEuVhjMuoMojpr8/SKckiTVJIvDeUC/SBcOw0yatMuUkrWo0AFf8dY6f7N/Z3KlATMURMmGyRWWn/+i2ttrPEyHySRRew3sRMxLqmAplH4SfxO9ulBHb+G8DRIlIlp+FKWFT9PGso4uJamA5Ut/wAQQOgoryMXfDvaVM2mlvQfXhGUtsjnZc4YlK76V69YsZwzoI0sfGKuVOJUkaesWaJXW8JAz5I4zJXKxE5C/jTMWFdwo1reLj2XR/GT1STT+X96Qb7QOFKl8SxQUKmatY/lXzp9CBGfZaV/H7Jy+jGHlfiX6f8AhsqyVpFRQ/JxRtSRASpQoBYH1b9/SCFCwTRJAqG7j1AILfrCqzMzKcGtgDslyPBhXpHm8Weaw8rGlnarfr9ARlSiKsSBr1egPR284DKMxRYkAMDrrYdwzwaSuZV2PbUM2Zvq0N2gs8uckkOGcON6Fj6vAyAzoFQBUb2+ZMHXOOXMwLC/V7P4tC0tLAMCB13Gp66N0gEeClGhADkX6C8ZRKJd3FdDtT5xNU8Jr1AD3srbVh6xATwo8tSKGtunN9Xh0FnhLoALDIHejCpPpGCg5SVGlO/T5x6bNBQcuz2Zg4YEhnoQd6wOStTl+WrPe4JrbmYW6QMQVeENNcpUafFYhPYPU9dY993sCp1NXwDu2tf3sY9JnbkAkgeKg4B8S/SsHRKSoFRDOS3YgCobbTte0PvQESsJIqxZxXQJ5Wbw8njEtQVzGzEltmJL+YDWvtEMXhiplPqwrtU6fmYbUMe92kKoKFSnFahmAHZzWCqAYVhgW/8AUGY6HMxFTfKzeMAxEsFQemutmIr1bS/nBJgq43BANmINXPSvl1jMzlYnShBu9XO73HkN4TGWPAsd7uYSokJBcslyom4S5ADv8R0Gsbbicbze8QeRYLjrt3FRWOfJxBDZdnFdQz32e3aL/gWOKkKkulTArcKBILgEb2UC58Hjow5P6s0gx/Hzc1UHmAt4xY+zeNdLqPRtaHX1pGnT1rSpxpQ+Y9aNDfBcYpKwpnf0Iuesbp7Oijp+HxLkNeLGWTmB0N4oeGYsKAfdge0bLJnpYaRZSOTcc+yJMqeqchQ9w6iENVOZqdUh23AhLEewWGWtzLGnZgCkfN+8dJx2M96ZyUkBMslB6kgFh9axTqQKVqIguTfsqOG8BlSfglpT2HhDXEeEibJUhSsoWCkkM4BuQ+rPBhj0BTA218HJ8j6iKnjXHwAEjqT0AYsepp5naE5JIyckgWH4dhcLyyUJQGOcipIA/ETU2tudzEVzcxUAqvKoi5PUdMtqMxjX5+PFUA5iU1Ls+rAjRwD/AE+XsHiSClaSXOujAWbSg9DGTymP5APEeITHUBRy3gNT1NfMxDCceyrF2BoBQAC56n+20N43D5gFAAEjmDvza+D1is/0/mEWmbLZ1HhvF8yUKBcNfu5HoW8I2zDYklIOoakct9nsCRKWQrKK9gwfy/eNw4Bx0KGUnw/aKsq/RyT7WuJhXFJjaIljySKd9fGKz2UDTlsCrluATc3YR0v7QfswTi1JnYWWBOWoCYSsszNnY0PYV6Rp3BuCLwwUmehUuY4D2onMMwe4JBIP+IWWuGjTlUXYxiFF81QLDQ6E0uNoSl8aSSHBv6uVN3t6bRPFlRUofEHqHdgBY6A1ZuwhaZh0zkKUnlZy72FCQnqQznYHcRyJfTz32OoxSFJZ2pdzsp/HT/MeRiEknmtS/Ym21fKKuVg3ICSQFZQCWeqgCTWjEXDwxJwZyklJ101AVyt5P4bGG4kjyVEB1MwIPobeUe96M5DWIfbRX/H5mBJmJIIdgSUsLgh6D5PZ6a19NuknWnSwqaM7m/QX0hKxk5dujC50ItXppGUSQoG4cue+n6+cK4mSUpHOXNTvVrf9tX1g2HklIykBx1PnSrbRXRIKRhlEnIS1aFnYA1cbkabNqHmiSoFKVAZEuSXJsJdRuwLjevWGkTk5iGytXqOUAnbMcqQ36QFJUMpodAOxoPHuKKG5i9CMlQHwh2F+yfN6M8ZRNAUCK5Q/qHZ+/qIEmWDQKpykdgX1bqYAlASK6iptVIUWL9QBXYRNXsEOoWkgJoxIDbAP8yoKbr4QCVMzKJ0cC1E1ceLE933hfDy1KUFPyKTzEfhqRT+rKKw6J6RzJSlJKibMyQGalCVM7m7jqYbRQwlYBBFyFM7OoKBYGj6wJc1OUn8Q5gCSTY30cAt4wCctqg3q46PSnkw+QhHGKUkgGjhJYdRck2DufDSFV9AWxbLQPQ11ILb7sfBrwz7OLCcWio5k5enMggAdyH/uYo+GTwAnMTkfL1ZnzChfKxHlo7OYHHhMxBaoWgv1BBfyPdn8HuLRSTWzZ8Zh2Kg13MS4FhDmzMKFgOtW71DxdcUwXOfEeUVHFF+5wqyXDrTVNwzOeoD1Gzx1s6m6Vl17PrZS0kkkEHf4nBv1SfWNrw4frHO/ZTipnYg5kjMUKBULnKoEAkFlUJLs/UO0b5gF1Yw4u0EZWhDjuG+7YVawwWqq1s/QKL6B3bwjnEzjE1YYkpQXzGuYUIY2qSDaOvcfLycpyspwcxYWNOscfnyQpakquCE1JudXHc16E6xjltdEZZNsW98piRo9y2bys7EUa0ZnzwG5tn1dSWFa3LO+/nGP9N1zPUlmZhys72L08elVl8MIQtII+J6sRlqd9AAH1c0LRzpP2YbIe8RymhKUgAdqA0+ngs/EsMr1ZJGjAHKXexoX6mEpPCly0uf9xnSBpyhyf5WJ6UOheeC4MchB+ItXYMoqS9geUA+IewNNCoZwvGA9bChu5qwVXWunWL7DSATobEEefqD8o1WXwkIBzPypSXB3U4ejsxBfrGxcCxDkoBdk5gdwMoP/ACelo0g0tGuOW6NinYZSJM4J0/iADVJSoK8gSr+jtGr4DjhQsEGlLjZgbh2BCq7DrG/4WYcqJgqUfEN03fqxDxoHtLwKXKxCgh/d5QtIFwlbHL1Ayq7horIq2aZFXkjpPAOLZkj5fpFR9pPCiqWiem6CZagxqlZKpav6VOP6oovZbHFK0yyokqsdCXJvYhtekdGnYIYnDrlLfKoFBOocBld0qEVqcSr5I4xPWlJKLMVBtGOh0PxWu0CE+WGYMB6U+R179YLxvg5lTTJmcqpXIALWzBTgB0qPMxAueoCIwKfdsSMxGosXbQ7AAuNzaOVrdHM+xleMzKAYUF2rqo/IHyhjDJCqmrgqcsLg19SPXeKuVMCVMNUmp2JUavo6qnTakSlYoEkEhrgPVswcB700/mMCXsgsMSgcwFAGNBZrBxc01cxBIDFs1Pw7F6HsSGI+gqmaCTVs4Bd92c+jd23ieYXFi5LPQMXD6VB6O5ekJXYxr3oCXdg79GJZjsHL94VxGYlgSwrv8VX8f0MQWsmrDKWDOBRLAl+qktm6GA4jELvQO2hqw2SC3jFtWtBqiUviCHa7BQABpUEa1oqvbvXGJ4yHGVwkM1ACBuWcUSkaxX4XhKjlMxRlpIOU3zfDmsqhc5vKLLG8JCqgXCXSAAQl87gNlcgWF7Uh1BSqxtJCkjHhRoqnMH73B2ualvCMzsWtRAHxqUBdnfU7VBJo1+0Y4Xw/3RSpSEioUwUrYsC5ILkgMdFGxEOiWkAgNVkhVyGDAns5Hj5NqK62J0mKYIFSSXzC4vmd2ykfzEeMWXuDlBc1VdL7NmpQsxDHVoXUn3TtUlOYDoQkhursD2N3ERPEgUAB+t6cy9tCCnx7wNexBFgllCynA1ApVI0erkmorERISoZauijPcsz0Auljlp0L2DNxmlHFBZ6AA9zStGtGJuJy0fmSwvYglw4tRvnEqws9iUFKUpFWBcDcuxoOhIq9RtVFc4pmJTpUuwNWzV0pmCegrrDpm8wBYhRFOlmbslUMTGykfE9HFHBSDlc2AJHi2xaov6UjsGNlOSRuT9eDxR8dwQVJCcwSfiDgtS7sHIO6QpiA4rF7w/iKVoGYsVAKB/mAIPrCPtBg/eST7peWYASgg8hZjlWFOgpJIHOGBUKi8dT2jqltGp+x8kjHSwS/LNb4g3I5YKSDlp/mOmyEEEftHLfYFQPEXCcrS5jpL8pZKVJ5+bKFZmCqswLs8dVwx5onHpUTjWjPG1nI/wCUAkVdtSGuQKt00uOLcRV/GWxTyqIYqFw1nZxao6O0di4xOITmPw6/+kg37ftHGPaSWZWJUycoei3XQJSFAjLoHcfFc7QsitCyKzAxWZLkg1Fugc1FCf1ANrwGL33/APFi+m8DEkp5QRmAILHV1NW2jdnjMpNHN9RoFZiKMKh0EeY6nlcTAgvFuHBPMb6saee41cCPDHmwNcvX4Q6tBsC2/jEMRKOcuaBLVZnOwFbOANwd4KZIWVuopSlWblF3d3qNXFHLPSBRQuyCOIhb1YGhLUpzeve5MO+z03LPlpdipRQx/wDmOPm3SkVUzCsVITYlLN8IbOXBVapD7VGkWvsVw8qxkoEfCoza3AlpJzdlFSAN3HjcY7tFJbOicOUU50vdJpq7eTRpPtVNfFKBLslIpUslCXau+csX8HjdjPKFja3ehUB5hvOOd8Rwk2Wp5gIU7GinoLqJFASwqQSNGtpleqRvk6oBInmWQp6oIUAQ3WqX+E7izm1j23gvF88pExKSp7t2FfEbxxM49SAkJUUjKosCwDhjq1vmdHjpf2b40rwxAflOUjbISlj2DQsUtsnG90aP9oMoq4jOJcJzhwBbKhCX66UH5i0UC5KsqSDVkg60Ziqg0v4mNo+05SZePUpQLK9yojMUlQygMGSW5kHmOpDWpq0riXMKMkkAU/OzDuASL1I0iZRd9ETjsMvhSwsKdNCCN2USCPC2twdYEODlOUuCoU1CQQ7Nc1ceGaDzcYoKTl5gkGrirBnfQNzE2YdIHLx1A9AnMTXVyQz1bl9LxHKSMzJwJzlIolLO6iTRrC7EdrUvE5QKQCyXNFEMWYPlHYX076xUpQyh7F1FmqtIp4JNRuFXYQ3lZyGdszuCClwK+Bbbmeoh7ExCdjBm5iGro1A9S1WNf0vEDjC+1q5sr9mFRa2hB1EPYgIU4U5z5kuw1GjUzANfehFoHiCnlazNQA0B5N9CfKt2gSVWDFlcaVMIAJUCSGckE9dy1HFCxvV5YniKkrSQwGUHM18yUlVLB3BIFs3QQTDcLSia6FKISHFHJykZQU0FSE2NgbQOdhElgXyy+W7u+YkA2HNSoP4dxFVH0U0habPVlTpm5aAMSkCp1NFgeIu8ZwU1ShzOQQWc3JFgb3FOjaCrckpSpKSHKWo7MQoKB7pBIrd9Rca8QEqchOapJa7eNHFWv5tA2mtE6Cy3zgEcpIdtHqkimzG1N3icyQhI5QFJcsXGZRAdyRQEBwLXsbwscc+Vno7asT01arb8vSPS8e8ygu5SH2L5e7aROwDfcgkszLPMoggKFQG5tKPS9zoAOXwwKvqcnKCyeXMz6pJC0asFVPKIZws5K1qSshm8wqgoSCTag0HcwUryu1wS2hd2BpvkA6MNzFcnQ7YGRgwWLuSFpSWpzBYSWO6vJ4RSCpOcsQARXYhTMDb4T3frDwxHOkiztlDvzB022AI7AQTD8PC0q5kpCApdWdZ5WQhz8XMSdGBegoLToSOoyJCQlAISyUSxXTKAgjwYAxouJ9qknOgMyl8wuChSlhSGBDpLpVcWG7whxX2pmzUSlIoVIMuaKczujNUO/KAC/wAIDmlKCXOKF5ruAoCnxAm5seZo2bOiU/hs/stxHLj0rLutMx3etM711OQ11LWjrkqcAH2v4aiOG8Gm5Z8qaG5VJXV8tAoq0+E5WavjR+m4Xjr4Yg0mJQpJBIrdIIL6FJBBsRreCGux43o2ubjklAVSqXuKU638wY517aSwF55q2y/7Y92pK05eZk0Ccpu2hBvAPaXjfvUDKUWWcz1AByg0qMxQTkULKTQFo0nG4lTBSlElSRcqLVL3FsxJ8+8EpehTknosVkO4d6khhRsoU3gabOIWnEhIucxr2zFV+yyPHvCMrGqNKs/QgOMz9mItv4QT74yapJAUWBvcBII25XjDizBhZqlKXUmhd6knXzr6kbxBRUljR1MBrVIU7vYlRAHePFZQpCjVNwRQWBBG/wDdUHnrSEg1aWoM7eFrh1E+esJKuwMYeSpRUkbBTn4WUzCtB+XTWLrgeKRJVMXmAJGUGrgZkuNi4QCVPrbUVQnJfKKgLzBqOBQU2fsO+g1ygl+Zg168zcr1t2uCYOiouh3jXtaqaUlJytlUpqFKgLAjSprpUXEUk7iM0gFcyYokPlK1E/zEE/Cadw1wQS9J4eEJUQl/dgEgkE51OlQajjKbamUKVqGXw91FznCgolWY5irnzAvcuAQSG5TYxtr6U97YDD4j3hAGvwu7FmcU1KfXvHT/ALNeJCVLXnsMxPmgDzJAG5jm8vhZkuE1TmPxaMr4jWxajsWKTQuIdwPFzLWzqCVhPcCz0D/jU1mKugaVSegi1GR0T7UscgypSDKSv3ilJCzdAQoCjEGpUlQ0GUlnjnMuWghjpzC1bfLKOzN3lj/atc5DTGWUql8yXCQyFpURXUqCn6eQMLPCylR+FIdYIqyXVlHRVEs9DE5LYTlbszNQkIpdsrbZan0DM9ebeM5AACoM4Jro9gRvr0cbmPSpRFEuctCzM9vmKAXYdYLPIUFGpZiwDueUhujFR7Rmv2ZWClzwACpy/KXsxNju1w9XUOsTlKylkhrEF6EFLGtyOVINaPq1YEEZSzuCpJBoAlk07AAsNa1MLSZhKNSEg32LknrzOO6hD9AWE2XmCgHBHMTuAwJHUAO2rE00SROILUSwa7a1Di9S/iYzLmlPxWZidMz06EUr4jVo9MkhKUkgpFaPWpoXGhqweBL0JjiZgQtLFqBiNAS9P6QU+cemy8wUFNzaCwFCWfQ8o894DhxSWdQiZ/7kz9z5mD4Y37J+S4TbQAcXg1KSSWLBgRcFRRVj1Fq08hLF8MClpKSUlBILMaOXDGgUzWJ7BoezFwXrmNdfjSL9qQvmO+oPjmFfU+ZjRMLooFS/d5SbPzVo1hlNhdnGoBsQzi2SQSOZJU9qKI5iq97626sGsZdtMwppaPT6LH8qPUIJ8ySfEwSkXdGE1KjmHwlxfoC5sQUpJGoDPAJk9gGqVGmxcuOxGV7O7Wj2AFVf/UT6lb+bDygOLoqU0JPaQkZM4rSlQSyWmC4FnALnZP67iD4MrCVEfiKQ1XDpACmNa7XIOxDwwCQ6A1Mkgto5lAkwzwpIKi9Xn1/65cW1sppCJBVMFWBSyXrVhQEUJcCr3ezAQ6kMEsPxO+jpCSSANDQt0hTG/wCwg6hCWP8A+P8Ac+ZixxqQBKpdX6t+kS+iWyUoISpIDUyqbRiUKU4qCWzJ/aHcRxL4k0IWDUE3KsxLnXOSoChBuaRV4z4h/Kr/APZ+w8oDif8AaSdSJb9aKvCUmFsLiMc5UWIbny6c1016j9aRghMxIJLAuc1LPVmsSCCHdiBYQnOoH15/TIB5OfOC8HrL/wDurg6VjJIwBAQKpZ0nethQbgMWYhtiBOfhybt/ETLcGmU+6GZztm9AYYQX8pf/ALiYHOP8YfWiYnmJsUOGJlgWAcjsmhDdSkA7EiMFeaWrNVR5i7swsC1WbQbHaLhaWKAPzS/+4rfz1ivxtPeN+YjwyEt2esXYrB/fGdkB8qSlQ/KEnMN2JIr0PaCJIEvNfKR4EhSw3RyDsaPdgLEIGRNB8MoeGVdIhLV/AmdCSO4SGPeEUNIxbVDuX5nJdkkP4FiDqBvaKcS4dLB2dIoKOQ3TNV++0J4otLDU/hqPiWr36wThqXNfzt/3Q+hUNJxoyku4PKQNWJUPRILd9oKJQUCTVkAeXwsSG+JIuzAkjoos/wAInVll/wDqD+VIJgjyK6+5HquJqug6YJOET7sSzmOUFWY3Kq17AOQNi1ax44hKJiga5wT5106t5QxxEfw5p1C8o6J/ico6dISxQ5190fMwPYrssSsEctTU6ByaA9Khh2peF/vGUklmJerXS21HIILeWjxwiBlBYPnQPDKot2esVvF5hcVPx/oIKt0CV6LlYCk3uAE7ZVAAubOSxYtAzhQmoZVQS1CAaEgajKWLbJpsFY5E9j/xEA4Is++SlyyipxoWShnGtz5mHFWhjy0hJDlwkFvykWdiGLAhxuH0IgwQCMxUrmLk5uZ0gBnOlbfoAAqVHl/mT6oD+esGm0Qe4/8AP9h5CEyT/9k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2" name="Tekstvak 11"/>
          <p:cNvSpPr txBox="1"/>
          <p:nvPr/>
        </p:nvSpPr>
        <p:spPr>
          <a:xfrm>
            <a:off x="628650" y="1245705"/>
            <a:ext cx="759071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>
                <a:latin typeface="Palatino Linotype" panose="02040502050505030304" pitchFamily="18" charset="0"/>
              </a:rPr>
              <a:t>Mag wild niet achtervolgen of aanwijzen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>
                <a:latin typeface="Palatino Linotype" panose="02040502050505030304" pitchFamily="18" charset="0"/>
              </a:rPr>
              <a:t>Zoekt vlot bewegend het gebied af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>
                <a:latin typeface="Palatino Linotype" panose="02040502050505030304" pitchFamily="18" charset="0"/>
              </a:rPr>
              <a:t>Bij gevonden wild blijft de hond stokstijf staan met de neus richting het opgemerkte wild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>
                <a:latin typeface="Palatino Linotype" panose="02040502050505030304" pitchFamily="18" charset="0"/>
              </a:rPr>
              <a:t>Sommige worden ingezet voor de visserij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>
              <a:latin typeface="Palatino Linotype" panose="0204050205050503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 smtClean="0">
              <a:latin typeface="Palatino Linotype" panose="02040502050505030304" pitchFamily="18" charset="0"/>
            </a:endParaRPr>
          </a:p>
          <a:p>
            <a:endParaRPr lang="nl-NL" dirty="0" smtClean="0">
              <a:latin typeface="Palatino Linotype" panose="0204050205050503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855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48309" y="436161"/>
            <a:ext cx="7772400" cy="1073427"/>
          </a:xfrm>
        </p:spPr>
        <p:txBody>
          <a:bodyPr/>
          <a:lstStyle/>
          <a:p>
            <a:r>
              <a:rPr lang="nl-NL" b="1" smtClean="0">
                <a:latin typeface="Palatino Linotype" panose="02040502050505030304" pitchFamily="18" charset="0"/>
              </a:rPr>
              <a:t>Kynologie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005509" y="1604054"/>
            <a:ext cx="6858000" cy="755373"/>
          </a:xfrm>
        </p:spPr>
        <p:txBody>
          <a:bodyPr>
            <a:normAutofit/>
          </a:bodyPr>
          <a:lstStyle/>
          <a:p>
            <a:r>
              <a:rPr lang="nl-NL" sz="3600" i="1" dirty="0" smtClean="0">
                <a:latin typeface="Palatino Linotype" panose="02040502050505030304" pitchFamily="18" charset="0"/>
              </a:rPr>
              <a:t>“de leer van de hond”</a:t>
            </a:r>
          </a:p>
          <a:p>
            <a:endParaRPr lang="nl-NL" sz="3600" i="1" dirty="0">
              <a:latin typeface="Palatino Linotype" panose="02040502050505030304" pitchFamily="18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3565" y="5436923"/>
            <a:ext cx="1371599" cy="1249679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685800" y="2759267"/>
            <a:ext cx="749741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 smtClean="0">
                <a:latin typeface="Palatino Linotype" panose="02040502050505030304" pitchFamily="18" charset="0"/>
              </a:rPr>
              <a:t>Rashondenfokkerij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 smtClean="0">
                <a:latin typeface="Palatino Linotype" panose="02040502050505030304" pitchFamily="18" charset="0"/>
              </a:rPr>
              <a:t>N.H.S.B, ong. 40% in Nederland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 smtClean="0">
                <a:latin typeface="Palatino Linotype" panose="02040502050505030304" pitchFamily="18" charset="0"/>
              </a:rPr>
              <a:t>Hondententoonstellingen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 smtClean="0">
                <a:latin typeface="Palatino Linotype" panose="02040502050505030304" pitchFamily="18" charset="0"/>
              </a:rPr>
              <a:t>Vele takken van de hondensport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 smtClean="0">
                <a:latin typeface="Palatino Linotype" panose="02040502050505030304" pitchFamily="18" charset="0"/>
              </a:rPr>
              <a:t>Behendigheid, bijbehorende wedstrijden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 smtClean="0">
                <a:latin typeface="Palatino Linotype" panose="02040502050505030304" pitchFamily="18" charset="0"/>
              </a:rPr>
              <a:t>Opvoedingscursussen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4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7159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411" y="3579873"/>
            <a:ext cx="2964753" cy="1972787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80578"/>
          </a:xfrm>
        </p:spPr>
        <p:txBody>
          <a:bodyPr>
            <a:normAutofit/>
          </a:bodyPr>
          <a:lstStyle/>
          <a:p>
            <a:pPr algn="ctr"/>
            <a:r>
              <a:rPr lang="nl-NL" sz="2400" dirty="0">
                <a:latin typeface="Palatino Linotype" panose="02040502050505030304" pitchFamily="18" charset="0"/>
              </a:rPr>
              <a:t>Groep 7   -  Voorstaande jachthonden</a:t>
            </a:r>
            <a:br>
              <a:rPr lang="nl-NL" sz="2400" dirty="0">
                <a:latin typeface="Palatino Linotype" panose="02040502050505030304" pitchFamily="18" charset="0"/>
              </a:rPr>
            </a:br>
            <a:endParaRPr lang="nl-NL" sz="2400" dirty="0">
              <a:latin typeface="Palatino Linotype" panose="02040502050505030304" pitchFamily="18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3565" y="5436923"/>
            <a:ext cx="1371599" cy="1249679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164" y="1023870"/>
            <a:ext cx="3175000" cy="2387600"/>
          </a:xfrm>
          <a:prstGeom prst="rect">
            <a:avLst/>
          </a:prstGeom>
        </p:spPr>
      </p:pic>
      <p:sp>
        <p:nvSpPr>
          <p:cNvPr id="7" name="AutoShape 2" descr="data:image/jpeg;base64,/9j/4AAQSkZJRgABAQAAAQABAAD/2wCEAAkGBhQSERUUExQVFRUWGRgYGRgYGBgdGBscGBsaGxoYGhwYHCYfHxojHBgcHy8gIycpLC0sHB4xODAqNScrLCkBCQoKDgwOGg8PGiwkHyQsKSwsLCwsLCwsLCwpLCksLCksLCwsLCksLCwpLCwsKSwsKSwpKSkpLCwsLCwsLCksKf/AABEIALoBDgMBIgACEQEDEQH/xAAcAAACAgMBAQAAAAAAAAAAAAADBAIFAQYHAAj/xABEEAABAgQEBAMFBgUDAwIHAAABAhEAAyExBBJBUQUiYXGBkaEGEzKx8AcUQlLB0SNyguHxFTOykqLCYrNDY3ODk8PS/8QAGQEAAwEBAQAAAAAAAAAAAAAAAAECAwQF/8QAJBEAAgICAgMAAgMBAAAAAAAAAAECEQMhEjEiQVETYQRCcTL/2gAMAwEAAhEDEQA/AOWImOBRzWsOYRLaX9IXl4Y5OxPjGDMIAHTShvaOUgZWtiGsHesCSQSogH6asL/eBVnrSsTTPBJIPTpBQyP3k5i2vnBkrevbzhdaGqA0DTjsrfVYdX0A1mod3r22iOGS/wAIrevjC83E18IKiYxoWoIdAFlkpUT5xCXM5iWGjd4wlVL81y9m8Y9LUAUrDV0cQhFpw4lcwZw7fTROfPT7xgPi+Yd/3hTBTCC9qvSsQmT8swKuznK294mtjLWROGUJG0JcUxRVawp16xhFHU9FCgfeK2aHLWFfGFWwNikTQmUkgDvC+HQzZrv84hh8QcoCvhGg1MRxOLSbC56vCAbJGU+VIF74NrWgaIJSWYGrXhVMohyCaesNFD6QAMxqdB43MTxaEpQkDM7Al6VNx2hHDqJeoqKftDfEAciSXByil7UvA0AxhmWW8+m0JzRzMLgt5GsMYGSrKVAsqzbwovEMFg8qwqxhFUWGJQSkF9mAhNEwh2HNaGV4t5QILakdYXwrFWos/jE7CiGPk/wqhVeV9IVkpyBu1PrpFzxWblkgBy6hTSKlCczmxd79AIaIGsAvMGdlElvB4LjVBkp3/eB4OWfhAAP0/wA4jjZfOOiYa7BjcyTypcuB5PCRJOarOyerEwxMmnKADV4SGJZZzMXLHp1aGrGkAnq/il3JoAd9DD4dClhr5R2oISloOfMKkKJ79Ytp+ISpKjZWVPjA2wZ7DSQUgk2dx/eEsKOdQNhb0hkTA35WFWsaEPFXxfElKqJv5gihH6+UJWyDKRmAbR6AxhfDilnqTfpDCuFqALEOT9Wg+HlKTRRdmsPSHyroh5EitxXDFV5X1eFZcspLRsMyatQYDK+0V07hSyt3AH1pDU7GsiPIwSlEBvi66Qt/pwKlJJSMpufr1hqZwmYS4UNrsfWIo4XNCn+esCdex8l9Kydhyk1LvroY2f2V9nZS3mzyfdIalgosSxP5WcloqJnCJkxVnNAlL3Ng0WE3CzZrYLCIXMVmKDlqSUkBRpQAq1NkJQHu9Py0ma46ezoPs3J+8zFowqJUpKQSuZkSAANTro131eA8b9rJBV7mUEzUpDKXNShRXuWWCw2SKDZzFV7UcEXwnhyZBW86eQucQaBKXEuX1DqUo6EjpHOJAWhYUskOBzV1+cLg6o6OSu6N1xPFsNmIXIQKUVKeWphdsgCHGxTEEcJwaik/eJyis0ARKSBR2JUsgmtqRquNmlJfUV6a/oWi3nLdYmBx75GahYpWkKt1C0v4tYxPFr2V4v0A9qeGfdpoCSpSVVSVIZ+gIJB8DC3CMGZk0JLsKn68Yt8ao4hINM6CCGspyA+2ZKyB1C060gGFWqWA6HqSVA1LtfbSHejmnUWNYnB3zWFi2u0VK5RC0qvvFlOxRWtJIBTruG8LR4z051KmJUARSlG3veJVk2hWUQVFioO2kM+4KXSXVVwdN6wxJ4rIFzc05T84fRiZBf8AiAg6Hdm1h3+hLsq8JggqQ5DMo1q97wI51pKRldPxH9o2CShIlZELSavcW2hKVw9YmKUlIykHvXSJ5F2JSHTKls3OokE1Yj92MZxfDFTUe8LKD0UBVxdxtDmJwDSwlqpCSO+sMYXFiXLSlQbcCIchOVM1k8oIpzU7GLPAYfMU9iD17wlxHAFUwLTYmo2Ii74WgBOZSWJ6VpFt6Gnexf2lyhMuWzkqv0gfDuHZpjWSUp7tWHcfLGZBFcpoD1heRh3nKU5ABoXoRsISZToMvBhBBSaNlPUwgoPODJuwMW09AYsqg0MCw+DOVxoU+QPzZoaZOgZwGVyRYGsUHFJOVSaaOY2bFYsqQpLM1zvFfipYcZRmAAD+GkJMq0B4TgeXMdbjfaMLk5VfC4y2rQk/ptsYfwxAau0Sn4rMFNQqGV+xd4fJg6Yn/pQKSXIFm0tURU8U4cQlD3NXOukbBNnvLYDu96QDHqK0gEMBY/pDTZLSLkYZG0ZGGH5fSJ5KisSan7xynlAk4ZJBpHhgk2YQUdxEg8KwAKwCbMIwnAJ1tSj3G0M5CTSJZYdjQhjJ+Hwq0zJpUU5uXJ8SiKgWZO5JfzjcPYj7SsFLQmTJlIlynAPuwTMBJbOsVUvqqpjX+J4KXM4fjAsgEIlqTYMUzAAfU02PURTfZTg5fvUrWn3i8ycuW4bmLt/K9bt1EduKlGzvwrxs6t9rns594wZmISSuUxIH4pb84bVvi84+c8dhym3wnu0fU3tVxFUvh+JmJPMiTMIP9N66gerR8qYnHEAgOxJd7Rr2zWL0AUpSlJS9SwjaOHzx7tMpVSjMoHuEgjxDdiI1PBq58x0r5RZ8OxmU1N61pU/pp/iFOJpCVF9whQauhmJUNwpUotTo/i0bbw/hyZkoqzJBQoomEpNx+LlBvro9bFhz1JUFAIzOS4YVNAMoarkp03jfvZuXPkSlCbyqmB1JbmDkkFTgAKyqZvPaObIqVizcXDyBzuFodiEn9YErhkt2KR6xZGXEm6fOObkzyyoHBZX5B5QRHDZYsCOlYtAkbNEMlaEQ+TDorTwxBvA1ezsol8tehI+UW5k9YgEeHzg5yKtiKeGAUc+cRXw1L6xYiVHjLJtSFyYtlYeHp0JiSsCNVHwMPF9oilKmt2hWFif3J9SW3jKcBW/WGsymdnjylm+WHbHbK3G4PKB1MT+4kgVI6PB1TCSxCW2esTVNa7+EU3obl40K/cCQymjI4Ylma20WWBwkyevJKSpajoBYbk2A6lo3jhX2agDNiZpf8ktgB3WoOfACHGMpdBGMpdHNPuIN0xj/AE9OgjreM9g8IUkIK5atFZioeIU4I7NHOMfhVSZipa2CkFjtTbobwSjKI5RlApp2DNMoHjEDhiC3KPOLEzXszaxBUtKg+sJTI5fRj3nWkYWxpX9ogZZDuXHrGQo7ed6xLM0ESBYN5vE36HwgUokfhESzEioZ4BkgaVJiL7GJITrfvAyAXoqn6QgJYiXnlTZZNJiSk+hT5EA+EJSvZ3EYZpuGCkKUHSqUMzmygtIclLihIJDd4sEocUBfraNj4PxElKJWUktlDB6gnQaM0b4Z7pm+OTWipxP2pJXgZ0mdKWZqpapSylICcxSxJIFK/wDpvSON42ZnLJTr+Fy/peO6L4QkzFFQfK7NcksPkPWK/j3H1SJRy8mUlwwen4Q7gK7gguI6os6FPVHEsOmp3aGJMhwQ21dg9T5CHParGpmzhMTldaQVFICcxP4ikUSpmBA1BOsVUyaogOaDT9e/WNuy0zpX2UT1/e5fuUSpiwzrWmYooSXzZAnlFCBmUQzEWMdt9pfZFGKGZJCJv5moqllN87iOI/YVxRCMWuWoAKWAQouScv4Uj4RdyTWmlY+jpZpGbS/5YpLl2cUxWGMslKgXSWL0ZqGAjv4R1f2n4FhpqFTZ/LkSSZgdwlLmo1Aclmjl04SAshKiWbKoMpKgfhUCGLKFvK8cOTE4vXRiv48pPxBGX0eMFJaoAgwklX+3ztqCAodFDM4MHTwSef8A4Sz4P6iMqZm8U09oTyfTx5I1gisKymWpKSDUKdx4APGVSkivvE9kpUf+TCHwk/Q1im/QN9iI9WJJVKZ86j/Sxrrc6H5QNc2U/wDuK7On+0HFlr+Nkfo8UvGJlNTDPCuHifMySlkrZwlQAfsc1fB4d4v7Lz8MAVpBCqBlPXbd2BMLjKroiWGce0U+bqYlkiQkqexbYsD6kQfD4FUwsDLSX/GtIHo8JbF+OfxiqJWZYSgZlkgBIFSTYCN24X9mpLKnrCQWORDFXYqNPIeMWnsl7IokgTl5VzatlLpQ/wCXdXXwHXZpq6R1wxJK5GsMVbYthMHKw6MkpASnoLndRuT1MI8QxtCS9NHIP6RnF4na5H137RVmUSanw8flGjbNG6Dyp+Z9Af1jnftBM95iVqNwQD1YAP6RtuK4onJQscoWOo18RUH+8aLOxWeYVMXJevX/ADGGR6SOfLKyBl9WgQla0EEOIYkM9Y8VF7AuAesc5gYlqp1j0t9j9f4eAqkKa9/7xOSSHqT17xRAwQXZ2JtHgCkaUiAmvQ3GvXv2j3vKVvWJtIomQzF7vAJnENAD9NSMpxIF7DfZ4whSVOQXIO7VMNsApxAFy394272Fw6ckxbhRHK1Kbk7eMaTMlVU4o2n11jbPYWcE5peYseYBRDDzLv0SOpeNML8y4dlxPw75iB3/AGil4v7MleHmTGBmqSUpJFQG+JW5At0Ad7Rtk2Uz7RkinW3StPrxjsOs4x7NfZQokrxNAkp5RX8OYpV4kJPWOf8AFP8AemAWC1gXZgoswMfVSsOBLUwvYfv1/vGnYP7HsIJsybNCphWtSwCaJdRUGFzdi5IIi1P6WV32G+zQEkzpkgBRJKVkc5SWYh7Joa6vHY5aso6RUYFCJSWQEoSNEhKa6slLDyEWCEhXM3aJbt2Fmt/arxdMvheIDgKmIyJBNSSR1r4fvHDcNxYlCUlRALJAA/MdTteltdo2j7bvaELnow6FgiWCpQFwpWj9ALdTuI53JPKk7gA2s4c92HqYdWtmkXRtWH4mS7m1wetQ2tn1DMR+Uw3hccUnMlRSoFwoEhQ7EMXfYgdCLasZ5Bd2dnYWIcgt3Ldu0OIxJanWlx2roRT/AKbRk4V0bqRtHE+N/eVBU4iXMCf91KTzt8PvQ99M4YbijRRf6wBr43+VPKK6diHLv46t+vb+wiunTA+xf10P9+xhpCejYDxwHu2rgeFC/jAZ3E1EUJ1uKddvQRUS5oYH6uAexDu/QwXB/wAWbLli61pQ4s5OUHz9HG0HEOReYSXNUZL50JmqCUrTookWCWd7tr1NY+hMTwCXiMGMPiBnBQkEgkkKAotBU5BBqDFZ7N+zUmXhJclSQQk5gCHYq5mD1oVU7DaNoBhx0ZSnyOEfaBwM4SdklzVqZOdL/EElSuU/nCaDqI1NfGCmil6llC41Y7gioeztsY6H9us4heFVLotOcEEfEg5TRTaEW0zA6vHJcbgps2YTLSSlgdm3FdXBp1G4hKCL/J42zvH2Xe0ExeGKZpJKTyuC5BFCD+JNL3FXqDG5qxOZiLEP52jn/wBnUjJg5SHLodJfQkkkdnXSNpnzMqQQTynKWvUgFxq1D2e9oOjnlK2MzVB6hjv9axT4/HgheUgLlllDu+U/ykm+9IT4rxkmUoipyZ018KEfVjpGo4rHrXOK6JJBB3ItUWszixaM5zownMjMnLKcpoxJuaOSSPMwtWzgfptEg5Je/X59oiqVq409XFu4jks5zOQ6EO5+vOIypag+bKT5fTQNaVfCPq2sDMtWnNX037ftCsVBEYk7NYEdf1ESE8aX9fXSICY7hKWPfp+taxhVqJdWVzvRqXrWsMkzMD0FHo3pEU4VYrmpfe+kZmYdbBmCmdutf2iHulBLk1ffZv8AEIBnKLFjd+rt5QMJCaAVu+jHdoh7xQFnbbfr3/eCGUXY0cdKt4aGC7KPDE6Ftz9eEXvsxNSJ6SVEG2jnsSC3g3cUB15OBdql2AenrWCIwyneh/Cdh18vnDj4uylZ1NcxK6gggaguPPUxlSmZ2DfVB9axT+yk8/dqs6SwSBygdrlWpJcw7iFFSAo2fKw6f2/WPQu1Z1RdoaOJJCSGarVr9a/5gktZVQlum0VeHmEluvlF3hsDYjx6wUUWODwgvc9bxLjHEUYeQuasgJQkqJ7fTQTCWrGj/bhjFI4cEptMmoQrsylN5pEUhpWfP/HscqfiFrLgqUo/9RdvC0EkUGXYf2/WAzpdX7/VYyJjBhoH+vreLNRlZ9X8z/mAqmmE1Ytw3h8oF77SFQ7H0zq9YDjRqO37QGTMrBJs0FPl+v8AaFVMd2gKZp+vH943/wCyf2eM7Ee/UHRIJI6rdx5X8o0KVKevb/y/tHfPszkpTwyUwYEqJ3JKjV97Dwgk9Eu6N3wynqPr6eHkzTrCGCIfK+jw5iUMgkPb61jNGfRxD7X+N++xyEBwJKOmVWfmCk/00rqDvFH7OYt1qDuGs9iKpV/yB/p2il9puJqXjcQpbP7xTgO1DVns5ckbqVEvZuYRiUm70PiWPoSYeReLLe40dr9m5yUSinXlWeudIdoxj+NMV0BbI5f4kkrB8cqXroobRrcjiJSxBYgU83bwr6QCZNzf1M4GjfXmY5Xl1SOJzBYnGrACLhKQHA+fmDAVEr/FYeMSIVoxceQe0SISBmNDT5s1NP2jnbbZmxabPIzULn977QFIWC4PYeMN+8BLGlnBajf3jCJoUoZSnevS37wWI9LG5/KW718oiFBNa1J/eJzgWJJFAATtX94HLlJckmmnTpAAaZKdi9Rtbr3qbfKAZWqFOC56tvEJc58oqLfMP6P5CIzyMoIDklItUMP0FPGLbtkdDiphK0+PyDk9KesSSBVxQa7vt1o0V2IxTPSwPYsX/fygn3gkgGgt2Yv5G8JjHsgBDE0AFbbuB3JrA5tDuxAfxNK9R6wHKexagu1Ksz1YtHlTno9AXvVx+kTYwswqz5k1A0pW4YNrGJKlJDq0rTsfMWMDlKIoVCl7UBJYv2UIwtTKJcX02Fw0P0M3f2MxboEtiSoqNBow5jskCpJ/MkBy7WxmKTy0Id63rf8AWKf2An8kx2dVH1IFvBzQXLHQCL1SgpL6ih3jvxq4I6IPQKUWS4Z39P8AAPlFtwzHVY0O0Uw4iEElrA5U7lmH7k/vDsyaJlR5iLRobIJuojmX29Y1sNhpWq5ql+EtBHzmCN8wOKUQxEaT9s/s/OxUjDzJMsr90ZoWE1UAsJYgbAor3EUio9nDJirGA+8ZJPQj5P8AP1gsmQMpB2dJ7f2J8or50wu2mg7xUTVgXiQvDWA4auesIlpKiY2biPsEuVhjMuoMojpr8/SKckiTVJIvDeUC/SBcOw0yatMuUkrWo0AFf8dY6f7N/Z3KlATMURMmGyRWWn/+i2ttrPEyHySRRew3sRMxLqmAplH4SfxO9ulBHb+G8DRIlIlp+FKWFT9PGso4uJamA5Ut/wAQQOgoryMXfDvaVM2mlvQfXhGUtsjnZc4YlK76V69YsZwzoI0sfGKuVOJUkaesWaJXW8JAz5I4zJXKxE5C/jTMWFdwo1reLj2XR/GT1STT+X96Qb7QOFKl8SxQUKmatY/lXzp9CBGfZaV/H7Jy+jGHlfiX6f8AhsqyVpFRQ/JxRtSRASpQoBYH1b9/SCFCwTRJAqG7j1AILfrCqzMzKcGtgDslyPBhXpHm8Weaw8rGlnarfr9ARlSiKsSBr1egPR284DKMxRYkAMDrrYdwzwaSuZV2PbUM2Zvq0N2gs8uckkOGcON6Fj6vAyAzoFQBUb2+ZMHXOOXMwLC/V7P4tC0tLAMCB13Gp66N0gEeClGhADkX6C8ZRKJd3FdDtT5xNU8Jr1AD3srbVh6xATwo8tSKGtunN9Xh0FnhLoALDIHejCpPpGCg5SVGlO/T5x6bNBQcuz2Zg4YEhnoQd6wOStTl+WrPe4JrbmYW6QMQVeENNcpUafFYhPYPU9dY993sCp1NXwDu2tf3sY9JnbkAkgeKg4B8S/SsHRKSoFRDOS3YgCobbTte0PvQESsJIqxZxXQJ5Wbw8njEtQVzGzEltmJL+YDWvtEMXhiplPqwrtU6fmYbUMe92kKoKFSnFahmAHZzWCqAYVhgW/8AUGY6HMxFTfKzeMAxEsFQemutmIr1bS/nBJgq43BANmINXPSvl1jMzlYnShBu9XO73HkN4TGWPAsd7uYSokJBcslyom4S5ADv8R0Gsbbicbze8QeRYLjrt3FRWOfJxBDZdnFdQz32e3aL/gWOKkKkulTArcKBILgEb2UC58Hjow5P6s0gx/Hzc1UHmAt4xY+zeNdLqPRtaHX1pGnT1rSpxpQ+Y9aNDfBcYpKwpnf0Iuesbp7Oijp+HxLkNeLGWTmB0N4oeGYsKAfdge0bLJnpYaRZSOTcc+yJMqeqchQ9w6iENVOZqdUh23AhLEewWGWtzLGnZgCkfN+8dJx2M96ZyUkBMslB6kgFh9axTqQKVqIguTfsqOG8BlSfglpT2HhDXEeEibJUhSsoWCkkM4BuQ+rPBhj0BTA218HJ8j6iKnjXHwAEjqT0AYsepp5naE5JIyckgWH4dhcLyyUJQGOcipIA/ETU2tudzEVzcxUAqvKoi5PUdMtqMxjX5+PFUA5iU1Ls+rAjRwD/AE+XsHiSClaSXOujAWbSg9DGTymP5APEeITHUBRy3gNT1NfMxDCceyrF2BoBQAC56n+20N43D5gFAAEjmDvza+D1is/0/mEWmbLZ1HhvF8yUKBcNfu5HoW8I2zDYklIOoakct9nsCRKWQrKK9gwfy/eNw4Bx0KGUnw/aKsq/RyT7WuJhXFJjaIljySKd9fGKz2UDTlsCrluATc3YR0v7QfswTi1JnYWWBOWoCYSsszNnY0PYV6Rp3BuCLwwUmehUuY4D2onMMwe4JBIP+IWWuGjTlUXYxiFF81QLDQ6E0uNoSl8aSSHBv6uVN3t6bRPFlRUofEHqHdgBY6A1ZuwhaZh0zkKUnlZy72FCQnqQznYHcRyJfTz32OoxSFJZ2pdzsp/HT/MeRiEknmtS/Ym21fKKuVg3ICSQFZQCWeqgCTWjEXDwxJwZyklJ101AVyt5P4bGG4kjyVEB1MwIPobeUe96M5DWIfbRX/H5mBJmJIIdgSUsLgh6D5PZ6a19NuknWnSwqaM7m/QX0hKxk5dujC50ItXppGUSQoG4cue+n6+cK4mSUpHOXNTvVrf9tX1g2HklIykBx1PnSrbRXRIKRhlEnIS1aFnYA1cbkabNqHmiSoFKVAZEuSXJsJdRuwLjevWGkTk5iGytXqOUAnbMcqQ36QFJUMpodAOxoPHuKKG5i9CMlQHwh2F+yfN6M8ZRNAUCK5Q/qHZ+/qIEmWDQKpykdgX1bqYAlASK6iptVIUWL9QBXYRNXsEOoWkgJoxIDbAP8yoKbr4QCVMzKJ0cC1E1ceLE933hfDy1KUFPyKTzEfhqRT+rKKw6J6RzJSlJKibMyQGalCVM7m7jqYbRQwlYBBFyFM7OoKBYGj6wJc1OUn8Q5gCSTY30cAt4wCctqg3q46PSnkw+QhHGKUkgGjhJYdRck2DufDSFV9AWxbLQPQ11ILb7sfBrwz7OLCcWio5k5enMggAdyH/uYo+GTwAnMTkfL1ZnzChfKxHlo7OYHHhMxBaoWgv1BBfyPdn8HuLRSTWzZ8Zh2Kg13MS4FhDmzMKFgOtW71DxdcUwXOfEeUVHFF+5wqyXDrTVNwzOeoD1Gzx1s6m6Vl17PrZS0kkkEHf4nBv1SfWNrw4frHO/ZTipnYg5kjMUKBULnKoEAkFlUJLs/UO0b5gF1Yw4u0EZWhDjuG+7YVawwWqq1s/QKL6B3bwjnEzjE1YYkpQXzGuYUIY2qSDaOvcfLycpyspwcxYWNOscfnyQpakquCE1JudXHc16E6xjltdEZZNsW98piRo9y2bys7EUa0ZnzwG5tn1dSWFa3LO+/nGP9N1zPUlmZhys72L08elVl8MIQtII+J6sRlqd9AAH1c0LRzpP2YbIe8RymhKUgAdqA0+ngs/EsMr1ZJGjAHKXexoX6mEpPCly0uf9xnSBpyhyf5WJ6UOheeC4MchB+ItXYMoqS9geUA+IewNNCoZwvGA9bChu5qwVXWunWL7DSATobEEefqD8o1WXwkIBzPypSXB3U4ejsxBfrGxcCxDkoBdk5gdwMoP/ACelo0g0tGuOW6NinYZSJM4J0/iADVJSoK8gSr+jtGr4DjhQsEGlLjZgbh2BCq7DrG/4WYcqJgqUfEN03fqxDxoHtLwKXKxCgh/d5QtIFwlbHL1Ayq7horIq2aZFXkjpPAOLZkj5fpFR9pPCiqWiem6CZagxqlZKpav6VOP6oovZbHFK0yyokqsdCXJvYhtekdGnYIYnDrlLfKoFBOocBld0qEVqcSr5I4xPWlJKLMVBtGOh0PxWu0CE+WGYMB6U+R179YLxvg5lTTJmcqpXIALWzBTgB0qPMxAueoCIwKfdsSMxGosXbQ7AAuNzaOVrdHM+xleMzKAYUF2rqo/IHyhjDJCqmrgqcsLg19SPXeKuVMCVMNUmp2JUavo6qnTakSlYoEkEhrgPVswcB700/mMCXsgsMSgcwFAGNBZrBxc01cxBIDFs1Pw7F6HsSGI+gqmaCTVs4Bd92c+jd23ieYXFi5LPQMXD6VB6O5ekJXYxr3oCXdg79GJZjsHL94VxGYlgSwrv8VX8f0MQWsmrDKWDOBRLAl+qktm6GA4jELvQO2hqw2SC3jFtWtBqiUviCHa7BQABpUEa1oqvbvXGJ4yHGVwkM1ACBuWcUSkaxX4XhKjlMxRlpIOU3zfDmsqhc5vKLLG8JCqgXCXSAAQl87gNlcgWF7Uh1BSqxtJCkjHhRoqnMH73B2ualvCMzsWtRAHxqUBdnfU7VBJo1+0Y4Xw/3RSpSEioUwUrYsC5ILkgMdFGxEOiWkAgNVkhVyGDAns5Hj5NqK62J0mKYIFSSXzC4vmd2ykfzEeMWXuDlBc1VdL7NmpQsxDHVoXUn3TtUlOYDoQkhursD2N3ERPEgUAB+t6cy9tCCnx7wNexBFgllCynA1ApVI0erkmorERISoZauijPcsz0Auljlp0L2DNxmlHFBZ6AA9zStGtGJuJy0fmSwvYglw4tRvnEqws9iUFKUpFWBcDcuxoOhIq9RtVFc4pmJTpUuwNWzV0pmCegrrDpm8wBYhRFOlmbslUMTGykfE9HFHBSDlc2AJHi2xaov6UjsGNlOSRuT9eDxR8dwQVJCcwSfiDgtS7sHIO6QpiA4rF7w/iKVoGYsVAKB/mAIPrCPtBg/eST7peWYASgg8hZjlWFOgpJIHOGBUKi8dT2jqltGp+x8kjHSwS/LNb4g3I5YKSDlp/mOmyEEEftHLfYFQPEXCcrS5jpL8pZKVJ5+bKFZmCqswLs8dVwx5onHpUTjWjPG1nI/wCUAkVdtSGuQKt00uOLcRV/GWxTyqIYqFw1nZxao6O0di4xOITmPw6/+kg37ftHGPaSWZWJUycoei3XQJSFAjLoHcfFc7QsitCyKzAxWZLkg1Fugc1FCf1ANrwGL33/APFi+m8DEkp5QRmAILHV1NW2jdnjMpNHN9RoFZiKMKh0EeY6nlcTAgvFuHBPMb6saee41cCPDHmwNcvX4Q6tBsC2/jEMRKOcuaBLVZnOwFbOANwd4KZIWVuopSlWblF3d3qNXFHLPSBRQuyCOIhb1YGhLUpzeve5MO+z03LPlpdipRQx/wDmOPm3SkVUzCsVITYlLN8IbOXBVapD7VGkWvsVw8qxkoEfCoza3AlpJzdlFSAN3HjcY7tFJbOicOUU50vdJpq7eTRpPtVNfFKBLslIpUslCXau+csX8HjdjPKFja3ehUB5hvOOd8Rwk2Wp5gIU7GinoLqJFASwqQSNGtpleqRvk6oBInmWQp6oIUAQ3WqX+E7izm1j23gvF88pExKSp7t2FfEbxxM49SAkJUUjKosCwDhjq1vmdHjpf2b40rwxAflOUjbISlj2DQsUtsnG90aP9oMoq4jOJcJzhwBbKhCX66UH5i0UC5KsqSDVkg60Ziqg0v4mNo+05SZePUpQLK9yojMUlQygMGSW5kHmOpDWpq0riXMKMkkAU/OzDuASL1I0iZRd9ETjsMvhSwsKdNCCN2USCPC2twdYEODlOUuCoU1CQQ7Nc1ceGaDzcYoKTl5gkGrirBnfQNzE2YdIHLx1A9AnMTXVyQz1bl9LxHKSMzJwJzlIolLO6iTRrC7EdrUvE5QKQCyXNFEMWYPlHYX076xUpQyh7F1FmqtIp4JNRuFXYQ3lZyGdszuCClwK+Bbbmeoh7ExCdjBm5iGro1A9S1WNf0vEDjC+1q5sr9mFRa2hB1EPYgIU4U5z5kuw1GjUzANfehFoHiCnlazNQA0B5N9CfKt2gSVWDFlcaVMIAJUCSGckE9dy1HFCxvV5YniKkrSQwGUHM18yUlVLB3BIFs3QQTDcLSia6FKISHFHJykZQU0FSE2NgbQOdhElgXyy+W7u+YkA2HNSoP4dxFVH0U0habPVlTpm5aAMSkCp1NFgeIu8ZwU1ShzOQQWc3JFgb3FOjaCrckpSpKSHKWo7MQoKB7pBIrd9Rca8QEqchOapJa7eNHFWv5tA2mtE6Cy3zgEcpIdtHqkimzG1N3icyQhI5QFJcsXGZRAdyRQEBwLXsbwscc+Vno7asT01arb8vSPS8e8ygu5SH2L5e7aROwDfcgkszLPMoggKFQG5tKPS9zoAOXwwKvqcnKCyeXMz6pJC0asFVPKIZws5K1qSshm8wqgoSCTag0HcwUryu1wS2hd2BpvkA6MNzFcnQ7YGRgwWLuSFpSWpzBYSWO6vJ4RSCpOcsQARXYhTMDb4T3frDwxHOkiztlDvzB022AI7AQTD8PC0q5kpCApdWdZ5WQhz8XMSdGBegoLToSOoyJCQlAISyUSxXTKAgjwYAxouJ9qknOgMyl8wuChSlhSGBDpLpVcWG7whxX2pmzUSlIoVIMuaKczujNUO/KAC/wAIDmlKCXOKF5ruAoCnxAm5seZo2bOiU/hs/stxHLj0rLutMx3etM711OQ11LWjrkqcAH2v4aiOG8Gm5Z8qaG5VJXV8tAoq0+E5WavjR+m4Xjr4Yg0mJQpJBIrdIIL6FJBBsRreCGux43o2ubjklAVSqXuKU638wY517aSwF55q2y/7Y92pK05eZk0Ccpu2hBvAPaXjfvUDKUWWcz1AByg0qMxQTkULKTQFo0nG4lTBSlElSRcqLVL3FsxJ8+8EpehTknosVkO4d6khhRsoU3gabOIWnEhIucxr2zFV+yyPHvCMrGqNKs/QgOMz9mItv4QT74yapJAUWBvcBII25XjDizBhZqlKXUmhd6knXzr6kbxBRUljR1MBrVIU7vYlRAHePFZQpCjVNwRQWBBG/wDdUHnrSEg1aWoM7eFrh1E+esJKuwMYeSpRUkbBTn4WUzCtB+XTWLrgeKRJVMXmAJGUGrgZkuNi4QCVPrbUVQnJfKKgLzBqOBQU2fsO+g1ygl+Zg168zcr1t2uCYOiouh3jXtaqaUlJytlUpqFKgLAjSprpUXEUk7iM0gFcyYokPlK1E/zEE/Cadw1wQS9J4eEJUQl/dgEgkE51OlQajjKbamUKVqGXw91FznCgolWY5irnzAvcuAQSG5TYxtr6U97YDD4j3hAGvwu7FmcU1KfXvHT/ALNeJCVLXnsMxPmgDzJAG5jm8vhZkuE1TmPxaMr4jWxajsWKTQuIdwPFzLWzqCVhPcCz0D/jU1mKugaVSegi1GR0T7UscgypSDKSv3ilJCzdAQoCjEGpUlQ0GUlnjnMuWghjpzC1bfLKOzN3lj/atc5DTGWUql8yXCQyFpURXUqCn6eQMLPCylR+FIdYIqyXVlHRVEs9DE5LYTlbszNQkIpdsrbZan0DM9ebeM5AACoM4Jro9gRvr0cbmPSpRFEuctCzM9vmKAXYdYLPIUFGpZiwDueUhujFR7Rmv2ZWClzwACpy/KXsxNju1w9XUOsTlKylkhrEF6EFLGtyOVINaPq1YEEZSzuCpJBoAlk07AAsNa1MLSZhKNSEg32LknrzOO6hD9AWE2XmCgHBHMTuAwJHUAO2rE00SROILUSwa7a1Di9S/iYzLmlPxWZidMz06EUr4jVo9MkhKUkgpFaPWpoXGhqweBL0JjiZgQtLFqBiNAS9P6QU+cemy8wUFNzaCwFCWfQ8o894DhxSWdQiZ/7kz9z5mD4Y37J+S4TbQAcXg1KSSWLBgRcFRRVj1Fq08hLF8MClpKSUlBILMaOXDGgUzWJ7BoezFwXrmNdfjSL9qQvmO+oPjmFfU+ZjRMLooFS/d5SbPzVo1hlNhdnGoBsQzi2SQSOZJU9qKI5iq97626sGsZdtMwppaPT6LH8qPUIJ8ySfEwSkXdGE1KjmHwlxfoC5sQUpJGoDPAJk9gGqVGmxcuOxGV7O7Wj2AFVf/UT6lb+bDygOLoqU0JPaQkZM4rSlQSyWmC4FnALnZP67iD4MrCVEfiKQ1XDpACmNa7XIOxDwwCQ6A1Mkgto5lAkwzwpIKi9Xn1/65cW1sppCJBVMFWBSyXrVhQEUJcCr3ezAQ6kMEsPxO+jpCSSANDQt0hTG/wCwg6hCWP8A+P8Ac+ZixxqQBKpdX6t+kS+iWyUoISpIDUyqbRiUKU4qCWzJ/aHcRxL4k0IWDUE3KsxLnXOSoChBuaRV4z4h/Kr/APZ+w8oDif8AaSdSJb9aKvCUmFsLiMc5UWIbny6c1016j9aRghMxIJLAuc1LPVmsSCCHdiBYQnOoH15/TIB5OfOC8HrL/wDurg6VjJIwBAQKpZ0nethQbgMWYhtiBOfhybt/ETLcGmU+6GZztm9AYYQX8pf/ALiYHOP8YfWiYnmJsUOGJlgWAcjsmhDdSkA7EiMFeaWrNVR5i7swsC1WbQbHaLhaWKAPzS/+4rfz1ivxtPeN+YjwyEt2esXYrB/fGdkB8qSlQ/KEnMN2JIr0PaCJIEvNfKR4EhSw3RyDsaPdgLEIGRNB8MoeGVdIhLV/AmdCSO4SGPeEUNIxbVDuX5nJdkkP4FiDqBvaKcS4dLB2dIoKOQ3TNV++0J4otLDU/hqPiWr36wThqXNfzt/3Q+hUNJxoyku4PKQNWJUPRILd9oKJQUCTVkAeXwsSG+JIuzAkjoos/wAInVll/wDqD+VIJgjyK6+5HquJqug6YJOET7sSzmOUFWY3Kq17AOQNi1ax44hKJiga5wT5106t5QxxEfw5p1C8o6J/ico6dISxQ5190fMwPYrssSsEctTU6ByaA9Khh2peF/vGUklmJerXS21HIILeWjxwiBlBYPnQPDKot2esVvF5hcVPx/oIKt0CV6LlYCk3uAE7ZVAAubOSxYtAzhQmoZVQS1CAaEgajKWLbJpsFY5E9j/xEA4Is++SlyyipxoWShnGtz5mHFWhjy0hJDlwkFvykWdiGLAhxuH0IgwQCMxUrmLk5uZ0gBnOlbfoAAqVHl/mT6oD+esGm0Qe4/8AP9h5CEyT/9k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710" y="3646197"/>
            <a:ext cx="2668436" cy="1840138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0" y="1022326"/>
            <a:ext cx="3009526" cy="2332383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0" y="3579873"/>
            <a:ext cx="2791546" cy="2411896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616" y="1186975"/>
            <a:ext cx="2162357" cy="2054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705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27570"/>
          </a:xfrm>
        </p:spPr>
        <p:txBody>
          <a:bodyPr>
            <a:normAutofit/>
          </a:bodyPr>
          <a:lstStyle/>
          <a:p>
            <a:pPr algn="ctr"/>
            <a:r>
              <a:rPr lang="nl-NL" sz="2400" dirty="0">
                <a:latin typeface="Palatino Linotype" panose="02040502050505030304" pitchFamily="18" charset="0"/>
              </a:rPr>
              <a:t>Groep 8   -  Retrievers, Spaniëls en Waterhonden</a:t>
            </a:r>
            <a:br>
              <a:rPr lang="nl-NL" sz="2400" dirty="0">
                <a:latin typeface="Palatino Linotype" panose="02040502050505030304" pitchFamily="18" charset="0"/>
              </a:rPr>
            </a:br>
            <a:endParaRPr lang="nl-NL" sz="2400" dirty="0">
              <a:latin typeface="Palatino Linotype" panose="02040502050505030304" pitchFamily="18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3565" y="5436923"/>
            <a:ext cx="1371599" cy="1249679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628650" y="1343025"/>
            <a:ext cx="80391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 smtClean="0">
                <a:latin typeface="Palatino Linotype" panose="02040502050505030304" pitchFamily="18" charset="0"/>
              </a:rPr>
              <a:t>Retrievers: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>
                <a:latin typeface="Palatino Linotype" panose="02040502050505030304" pitchFamily="18" charset="0"/>
              </a:rPr>
              <a:t>Op aanwijzing ophalen van geschoten wild</a:t>
            </a:r>
          </a:p>
          <a:p>
            <a:endParaRPr lang="nl-NL" dirty="0">
              <a:latin typeface="Palatino Linotype" panose="02040502050505030304" pitchFamily="18" charset="0"/>
            </a:endParaRPr>
          </a:p>
          <a:p>
            <a:r>
              <a:rPr lang="nl-NL" sz="2000" b="1" dirty="0" smtClean="0">
                <a:latin typeface="Palatino Linotype" panose="02040502050505030304" pitchFamily="18" charset="0"/>
              </a:rPr>
              <a:t>Spaniels: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>
                <a:latin typeface="Palatino Linotype" panose="02040502050505030304" pitchFamily="18" charset="0"/>
              </a:rPr>
              <a:t>Drijfhond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>
                <a:latin typeface="Palatino Linotype" panose="02040502050505030304" pitchFamily="18" charset="0"/>
              </a:rPr>
              <a:t>Stoten het wild uit dichte begroeiing op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>
              <a:latin typeface="Palatino Linotype" panose="02040502050505030304" pitchFamily="18" charset="0"/>
            </a:endParaRPr>
          </a:p>
          <a:p>
            <a:r>
              <a:rPr lang="nl-NL" sz="2000" b="1" dirty="0" smtClean="0">
                <a:latin typeface="Palatino Linotype" panose="02040502050505030304" pitchFamily="18" charset="0"/>
              </a:rPr>
              <a:t>Waterhonden: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>
                <a:latin typeface="Palatino Linotype" panose="02040502050505030304" pitchFamily="18" charset="0"/>
              </a:rPr>
              <a:t>Goede zwemmers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>
                <a:latin typeface="Palatino Linotype" panose="02040502050505030304" pitchFamily="18" charset="0"/>
              </a:rPr>
              <a:t>Bezitten ook de eigenschappen van Retrievers en Spaniels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>
              <a:latin typeface="Palatino Linotype" panose="02040502050505030304" pitchFamily="18" charset="0"/>
            </a:endParaRPr>
          </a:p>
          <a:p>
            <a:endParaRPr lang="nl-NL" dirty="0" smtClean="0">
              <a:latin typeface="Palatino Linotype" panose="02040502050505030304" pitchFamily="18" charset="0"/>
            </a:endParaRPr>
          </a:p>
          <a:p>
            <a:endParaRPr lang="nl-NL" dirty="0" smtClean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1757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Afbeelding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0514" y="3651937"/>
            <a:ext cx="3234650" cy="2154277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457" y="1099484"/>
            <a:ext cx="2844836" cy="233714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27570"/>
          </a:xfrm>
        </p:spPr>
        <p:txBody>
          <a:bodyPr>
            <a:normAutofit/>
          </a:bodyPr>
          <a:lstStyle/>
          <a:p>
            <a:pPr algn="ctr"/>
            <a:r>
              <a:rPr lang="nl-NL" sz="2400" dirty="0">
                <a:latin typeface="Palatino Linotype" panose="02040502050505030304" pitchFamily="18" charset="0"/>
              </a:rPr>
              <a:t>Groep 8   -  Retrievers, Spaniëls en Waterhonden</a:t>
            </a:r>
            <a:br>
              <a:rPr lang="nl-NL" sz="2400" dirty="0">
                <a:latin typeface="Palatino Linotype" panose="02040502050505030304" pitchFamily="18" charset="0"/>
              </a:rPr>
            </a:br>
            <a:endParaRPr lang="nl-NL" sz="2400" dirty="0">
              <a:latin typeface="Palatino Linotype" panose="02040502050505030304" pitchFamily="18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3565" y="5436923"/>
            <a:ext cx="1371599" cy="1249679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262" y="3651937"/>
            <a:ext cx="1895475" cy="2409825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42" y="3877581"/>
            <a:ext cx="3223143" cy="2184181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6887" y="1098756"/>
            <a:ext cx="2973356" cy="2008667"/>
          </a:xfrm>
          <a:prstGeom prst="rect">
            <a:avLst/>
          </a:prstGeom>
        </p:spPr>
      </p:pic>
      <p:pic>
        <p:nvPicPr>
          <p:cNvPr id="15" name="Afbeelding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5" y="1069064"/>
            <a:ext cx="2997478" cy="2397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87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49324"/>
          </a:xfrm>
        </p:spPr>
        <p:txBody>
          <a:bodyPr>
            <a:normAutofit fontScale="90000"/>
          </a:bodyPr>
          <a:lstStyle/>
          <a:p>
            <a:pPr algn="ctr"/>
            <a:r>
              <a:rPr lang="nl-NL" sz="2700" dirty="0">
                <a:latin typeface="Palatino Linotype" panose="02040502050505030304" pitchFamily="18" charset="0"/>
              </a:rPr>
              <a:t>Groep 9   -  Gezelschapshonden</a:t>
            </a:r>
            <a:r>
              <a:rPr lang="nl-NL" dirty="0">
                <a:latin typeface="Palatino Linotype" panose="02040502050505030304" pitchFamily="18" charset="0"/>
              </a:rPr>
              <a:t/>
            </a:r>
            <a:br>
              <a:rPr lang="nl-NL" dirty="0">
                <a:latin typeface="Palatino Linotype" panose="02040502050505030304" pitchFamily="18" charset="0"/>
              </a:rPr>
            </a:b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3565" y="5436923"/>
            <a:ext cx="1371599" cy="1249679"/>
          </a:xfrm>
          <a:prstGeom prst="rect">
            <a:avLst/>
          </a:prstGeom>
        </p:spPr>
      </p:pic>
      <p:sp>
        <p:nvSpPr>
          <p:cNvPr id="12" name="Tekstvak 11"/>
          <p:cNvSpPr txBox="1"/>
          <p:nvPr/>
        </p:nvSpPr>
        <p:spPr>
          <a:xfrm>
            <a:off x="838200" y="1314451"/>
            <a:ext cx="7315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 smtClean="0">
                <a:latin typeface="Palatino Linotype" panose="02040502050505030304" pitchFamily="18" charset="0"/>
              </a:rPr>
              <a:t>Zeer diverse groep: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>
                <a:latin typeface="Palatino Linotype" panose="02040502050505030304" pitchFamily="18" charset="0"/>
              </a:rPr>
              <a:t>Samenraapsel van puur voor het plezier gehouden honden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>
                <a:latin typeface="Palatino Linotype" panose="02040502050505030304" pitchFamily="18" charset="0"/>
              </a:rPr>
              <a:t>Op uiterlijk gefokte schoonheden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>
                <a:latin typeface="Palatino Linotype" panose="02040502050505030304" pitchFamily="18" charset="0"/>
              </a:rPr>
              <a:t>Soms “verdwergde” afstammelingen van werkhonden</a:t>
            </a:r>
            <a:endParaRPr lang="nl-NL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6609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750" y="3689156"/>
            <a:ext cx="2228511" cy="221068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49324"/>
          </a:xfrm>
        </p:spPr>
        <p:txBody>
          <a:bodyPr>
            <a:normAutofit fontScale="90000"/>
          </a:bodyPr>
          <a:lstStyle/>
          <a:p>
            <a:pPr algn="ctr"/>
            <a:r>
              <a:rPr lang="nl-NL" sz="2700" dirty="0">
                <a:latin typeface="Palatino Linotype" panose="02040502050505030304" pitchFamily="18" charset="0"/>
              </a:rPr>
              <a:t>Groep 9   -  Gezelschapshonden</a:t>
            </a:r>
            <a:r>
              <a:rPr lang="nl-NL" dirty="0">
                <a:latin typeface="Palatino Linotype" panose="02040502050505030304" pitchFamily="18" charset="0"/>
              </a:rPr>
              <a:t/>
            </a:r>
            <a:br>
              <a:rPr lang="nl-NL" dirty="0">
                <a:latin typeface="Palatino Linotype" panose="02040502050505030304" pitchFamily="18" charset="0"/>
              </a:rPr>
            </a:b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3565" y="5436923"/>
            <a:ext cx="1371599" cy="1249679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943" y="3692346"/>
            <a:ext cx="2461315" cy="2207492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026" y="1038224"/>
            <a:ext cx="3554235" cy="2362200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26" y="1038224"/>
            <a:ext cx="1781433" cy="2505141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50" y="3692579"/>
            <a:ext cx="3251001" cy="2210681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3690" y="1038224"/>
            <a:ext cx="2609522" cy="2505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79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77874"/>
          </a:xfrm>
        </p:spPr>
        <p:txBody>
          <a:bodyPr>
            <a:normAutofit fontScale="90000"/>
          </a:bodyPr>
          <a:lstStyle/>
          <a:p>
            <a:pPr algn="ctr"/>
            <a:r>
              <a:rPr lang="nl-NL" sz="2400" dirty="0">
                <a:latin typeface="Palatino Linotype" panose="02040502050505030304" pitchFamily="18" charset="0"/>
              </a:rPr>
              <a:t>Groep 10 - Windhonden</a:t>
            </a:r>
            <a:br>
              <a:rPr lang="nl-NL" sz="2400" dirty="0">
                <a:latin typeface="Palatino Linotype" panose="02040502050505030304" pitchFamily="18" charset="0"/>
              </a:rPr>
            </a:br>
            <a:endParaRPr lang="nl-NL" sz="2400" dirty="0">
              <a:latin typeface="Palatino Linotype" panose="02040502050505030304" pitchFamily="18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3565" y="5436923"/>
            <a:ext cx="1371599" cy="1249679"/>
          </a:xfrm>
          <a:prstGeom prst="rect">
            <a:avLst/>
          </a:prstGeom>
        </p:spPr>
      </p:pic>
      <p:sp>
        <p:nvSpPr>
          <p:cNvPr id="12" name="Tekstvak 11"/>
          <p:cNvSpPr txBox="1"/>
          <p:nvPr/>
        </p:nvSpPr>
        <p:spPr>
          <a:xfrm>
            <a:off x="476250" y="1143001"/>
            <a:ext cx="82391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>
                <a:latin typeface="Palatino Linotype" panose="02040502050505030304" pitchFamily="18" charset="0"/>
              </a:rPr>
              <a:t>Qua werk collega’s van </a:t>
            </a:r>
            <a:r>
              <a:rPr lang="nl-NL" dirty="0" err="1" smtClean="0">
                <a:latin typeface="Palatino Linotype" panose="02040502050505030304" pitchFamily="18" charset="0"/>
              </a:rPr>
              <a:t>rasgroep</a:t>
            </a:r>
            <a:r>
              <a:rPr lang="nl-NL" dirty="0" smtClean="0">
                <a:latin typeface="Palatino Linotype" panose="02040502050505030304" pitchFamily="18" charset="0"/>
              </a:rPr>
              <a:t> 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>
                <a:latin typeface="Palatino Linotype" panose="02040502050505030304" pitchFamily="18" charset="0"/>
              </a:rPr>
              <a:t>Achtervolgen van wild “op het zicht”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>
                <a:latin typeface="Palatino Linotype" panose="02040502050505030304" pitchFamily="18" charset="0"/>
              </a:rPr>
              <a:t>Jagen “op het zicht” (lange jacht)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 smtClean="0">
              <a:latin typeface="Palatino Linotype" panose="0204050205050503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188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762" y="3479868"/>
            <a:ext cx="2562225" cy="226756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77874"/>
          </a:xfrm>
        </p:spPr>
        <p:txBody>
          <a:bodyPr>
            <a:normAutofit fontScale="90000"/>
          </a:bodyPr>
          <a:lstStyle/>
          <a:p>
            <a:pPr algn="ctr"/>
            <a:r>
              <a:rPr lang="nl-NL" sz="2400" dirty="0">
                <a:latin typeface="Palatino Linotype" panose="02040502050505030304" pitchFamily="18" charset="0"/>
              </a:rPr>
              <a:t>Groep 10 - Windhonden</a:t>
            </a:r>
            <a:br>
              <a:rPr lang="nl-NL" sz="2400" dirty="0">
                <a:latin typeface="Palatino Linotype" panose="02040502050505030304" pitchFamily="18" charset="0"/>
              </a:rPr>
            </a:br>
            <a:endParaRPr lang="nl-NL" sz="2400" dirty="0">
              <a:latin typeface="Palatino Linotype" panose="02040502050505030304" pitchFamily="18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3565" y="5436923"/>
            <a:ext cx="1371599" cy="1249679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12" y="1013487"/>
            <a:ext cx="2824480" cy="2206625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038" y="3540812"/>
            <a:ext cx="2945958" cy="2206625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487" y="1013487"/>
            <a:ext cx="2857500" cy="2276475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12" y="3709087"/>
            <a:ext cx="2548560" cy="2038350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3672" y="1013487"/>
            <a:ext cx="2380690" cy="1856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788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742122"/>
            <a:ext cx="7772400" cy="1007165"/>
          </a:xfrm>
        </p:spPr>
        <p:txBody>
          <a:bodyPr>
            <a:normAutofit/>
          </a:bodyPr>
          <a:lstStyle/>
          <a:p>
            <a:r>
              <a:rPr lang="nl-NL" sz="3600" dirty="0" smtClean="0">
                <a:latin typeface="Palatino Linotype" panose="02040502050505030304" pitchFamily="18" charset="0"/>
              </a:rPr>
              <a:t>Het ontstaan van hondenrassen:</a:t>
            </a:r>
            <a:endParaRPr lang="nl-NL" sz="3600" dirty="0">
              <a:latin typeface="Palatino Linotype" panose="02040502050505030304" pitchFamily="18" charset="0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20147" y="1984622"/>
            <a:ext cx="7775713" cy="3216965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dirty="0" smtClean="0">
                <a:latin typeface="Palatino Linotype" panose="02040502050505030304" pitchFamily="18" charset="0"/>
              </a:rPr>
              <a:t>Gefokt voor bepaald soort werk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dirty="0" smtClean="0">
                <a:latin typeface="Palatino Linotype" panose="02040502050505030304" pitchFamily="18" charset="0"/>
              </a:rPr>
              <a:t>Ontstaan door kruising, inteelt en selectie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dirty="0" smtClean="0">
                <a:latin typeface="Palatino Linotype" panose="02040502050505030304" pitchFamily="18" charset="0"/>
              </a:rPr>
              <a:t>Bijzondere gebruikseigenschappen, specifiek voor een ras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dirty="0" smtClean="0">
                <a:latin typeface="Palatino Linotype" panose="02040502050505030304" pitchFamily="18" charset="0"/>
              </a:rPr>
              <a:t>Laatste eeuwen zijn ook uiterlijke kenmerken belangrijker geworden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dirty="0" smtClean="0">
                <a:latin typeface="Palatino Linotype" panose="02040502050505030304" pitchFamily="18" charset="0"/>
              </a:rPr>
              <a:t>Veel rassen bevatten nog steeds hun oorspronkelijke werkeigenschappen</a:t>
            </a:r>
            <a:endParaRPr lang="nl-NL" dirty="0">
              <a:latin typeface="Palatino Linotype" panose="02040502050505030304" pitchFamily="18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3565" y="5436923"/>
            <a:ext cx="1371599" cy="1249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299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37322" y="1086679"/>
            <a:ext cx="7563677" cy="5049078"/>
          </a:xfrm>
        </p:spPr>
        <p:txBody>
          <a:bodyPr>
            <a:normAutofit fontScale="925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dirty="0" smtClean="0">
                <a:latin typeface="Palatino Linotype" panose="02040502050505030304" pitchFamily="18" charset="0"/>
              </a:rPr>
              <a:t>Ong. 1000 hondenrassen in de wereld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dirty="0" smtClean="0">
                <a:latin typeface="Palatino Linotype" panose="02040502050505030304" pitchFamily="18" charset="0"/>
              </a:rPr>
              <a:t>Voor rassen werd in het land van oorsprong de zogenaamde rasstandaard opgesteld.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dirty="0" smtClean="0">
                <a:latin typeface="Palatino Linotype" panose="02040502050505030304" pitchFamily="18" charset="0"/>
              </a:rPr>
              <a:t>In een rasstandaard worden de specifieke kenmerken beschreven zoals: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nl-NL" dirty="0" smtClean="0">
                <a:latin typeface="Palatino Linotype" panose="02040502050505030304" pitchFamily="18" charset="0"/>
              </a:rPr>
              <a:t>Vachtstructuur,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nl-NL" dirty="0" smtClean="0">
                <a:latin typeface="Palatino Linotype" panose="02040502050505030304" pitchFamily="18" charset="0"/>
              </a:rPr>
              <a:t>Kleur,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nl-NL" dirty="0" smtClean="0">
                <a:latin typeface="Palatino Linotype" panose="02040502050505030304" pitchFamily="18" charset="0"/>
              </a:rPr>
              <a:t>Bouw,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nl-NL" dirty="0" smtClean="0">
                <a:latin typeface="Palatino Linotype" panose="02040502050505030304" pitchFamily="18" charset="0"/>
              </a:rPr>
              <a:t>Staartdracht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nl-NL" dirty="0" smtClean="0">
                <a:latin typeface="Palatino Linotype" panose="02040502050505030304" pitchFamily="18" charset="0"/>
              </a:rPr>
              <a:t>Etc.</a:t>
            </a:r>
          </a:p>
          <a:p>
            <a:pPr lvl="1" algn="l"/>
            <a:r>
              <a:rPr lang="nl-NL" sz="2400" dirty="0" smtClean="0">
                <a:latin typeface="Palatino Linotype" panose="02040502050505030304" pitchFamily="18" charset="0"/>
              </a:rPr>
              <a:t>Verder wordt beschreven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nl-NL" dirty="0" smtClean="0">
                <a:latin typeface="Palatino Linotype" panose="02040502050505030304" pitchFamily="18" charset="0"/>
              </a:rPr>
              <a:t>Karakter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nl-NL" dirty="0" smtClean="0">
                <a:latin typeface="Palatino Linotype" panose="02040502050505030304" pitchFamily="18" charset="0"/>
              </a:rPr>
              <a:t>Eventuele werkeigenschappen</a:t>
            </a:r>
          </a:p>
          <a:p>
            <a:pPr lvl="1" algn="l"/>
            <a:endParaRPr lang="nl-NL" dirty="0" smtClean="0">
              <a:latin typeface="Palatino Linotype" panose="02040502050505030304" pitchFamily="18" charset="0"/>
            </a:endParaRPr>
          </a:p>
          <a:p>
            <a:pPr lvl="1" algn="l"/>
            <a:endParaRPr lang="nl-NL" dirty="0">
              <a:latin typeface="Palatino Linotype" panose="02040502050505030304" pitchFamily="18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3565" y="5436923"/>
            <a:ext cx="1371599" cy="1249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632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897421" y="1417983"/>
            <a:ext cx="724314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 smtClean="0">
                <a:latin typeface="Palatino Linotype" panose="02040502050505030304" pitchFamily="18" charset="0"/>
              </a:rPr>
              <a:t>Veedrijvers: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>
                <a:latin typeface="Palatino Linotype" panose="02040502050505030304" pitchFamily="18" charset="0"/>
              </a:rPr>
              <a:t>Zwaar gebouwde honden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>
                <a:latin typeface="Palatino Linotype" panose="02040502050505030304" pitchFamily="18" charset="0"/>
              </a:rPr>
              <a:t>Lange afstanden afleggen, drijven van groot vee (runderen)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>
                <a:latin typeface="Palatino Linotype" panose="02040502050505030304" pitchFamily="18" charset="0"/>
              </a:rPr>
              <a:t>Kudde beschermen tegen roofdieren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000" dirty="0">
              <a:latin typeface="Palatino Linotype" panose="02040502050505030304" pitchFamily="18" charset="0"/>
            </a:endParaRPr>
          </a:p>
          <a:p>
            <a:r>
              <a:rPr lang="nl-NL" sz="2000" b="1" dirty="0" smtClean="0">
                <a:latin typeface="Palatino Linotype" panose="02040502050505030304" pitchFamily="18" charset="0"/>
              </a:rPr>
              <a:t>Herdershonden (schepers</a:t>
            </a:r>
            <a:r>
              <a:rPr lang="nl-NL" sz="2000" b="1" dirty="0">
                <a:latin typeface="Palatino Linotype" panose="02040502050505030304" pitchFamily="18" charset="0"/>
              </a:rPr>
              <a:t>)</a:t>
            </a:r>
            <a:endParaRPr lang="nl-NL" sz="2000" b="1" dirty="0" smtClean="0">
              <a:latin typeface="Palatino Linotype" panose="0204050205050503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>
                <a:latin typeface="Palatino Linotype" panose="02040502050505030304" pitchFamily="18" charset="0"/>
              </a:rPr>
              <a:t>Snel en behendig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>
                <a:latin typeface="Palatino Linotype" panose="02040502050505030304" pitchFamily="18" charset="0"/>
              </a:rPr>
              <a:t>Kuddes (veelal kleine herkauwers) bijeen houden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>
                <a:latin typeface="Palatino Linotype" panose="02040502050505030304" pitchFamily="18" charset="0"/>
              </a:rPr>
              <a:t>Afgedwaalde dieren ophalen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>
                <a:latin typeface="Palatino Linotype" panose="02040502050505030304" pitchFamily="18" charset="0"/>
              </a:rPr>
              <a:t>Werken in groepen of met de herder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>
                <a:latin typeface="Palatino Linotype" panose="02040502050505030304" pitchFamily="18" charset="0"/>
              </a:rPr>
              <a:t>Niet in staat om de kudde te beschermen tegen roofdieren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>
                <a:latin typeface="Palatino Linotype" panose="02040502050505030304" pitchFamily="18" charset="0"/>
              </a:rPr>
              <a:t>Respectabel uithoudingsvermogen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>
                <a:latin typeface="Palatino Linotype" panose="02040502050505030304" pitchFamily="18" charset="0"/>
              </a:rPr>
              <a:t>Leren snel en graag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000" dirty="0" smtClean="0">
              <a:latin typeface="Palatino Linotype" panose="02040502050505030304" pitchFamily="18" charset="0"/>
            </a:endParaRPr>
          </a:p>
          <a:p>
            <a:endParaRPr lang="nl-NL" sz="2000" dirty="0">
              <a:latin typeface="Palatino Linotype" panose="02040502050505030304" pitchFamily="18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32792" y="366989"/>
            <a:ext cx="7772400" cy="1050994"/>
          </a:xfrm>
        </p:spPr>
        <p:txBody>
          <a:bodyPr>
            <a:normAutofit/>
          </a:bodyPr>
          <a:lstStyle/>
          <a:p>
            <a:r>
              <a:rPr lang="nl-NL" sz="2400" dirty="0">
                <a:latin typeface="Palatino Linotype" panose="02040502050505030304" pitchFamily="18" charset="0"/>
              </a:rPr>
              <a:t>Groep 1   -  Herdershonden en Veedrijvers</a:t>
            </a:r>
            <a:br>
              <a:rPr lang="nl-NL" sz="2400" dirty="0">
                <a:latin typeface="Palatino Linotype" panose="02040502050505030304" pitchFamily="18" charset="0"/>
              </a:rPr>
            </a:br>
            <a:endParaRPr lang="nl-NL" sz="2400" dirty="0">
              <a:latin typeface="Palatino Linotype" panose="02040502050505030304" pitchFamily="18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3565" y="5436923"/>
            <a:ext cx="1371599" cy="1249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655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32792" y="366989"/>
            <a:ext cx="7772400" cy="1050994"/>
          </a:xfrm>
        </p:spPr>
        <p:txBody>
          <a:bodyPr>
            <a:normAutofit/>
          </a:bodyPr>
          <a:lstStyle/>
          <a:p>
            <a:r>
              <a:rPr lang="nl-NL" sz="2400" dirty="0">
                <a:latin typeface="Palatino Linotype" panose="02040502050505030304" pitchFamily="18" charset="0"/>
              </a:rPr>
              <a:t>Groep 1   -  Herdershonden en Veedrijvers</a:t>
            </a:r>
            <a:br>
              <a:rPr lang="nl-NL" sz="2400" dirty="0">
                <a:latin typeface="Palatino Linotype" panose="02040502050505030304" pitchFamily="18" charset="0"/>
              </a:rPr>
            </a:br>
            <a:endParaRPr lang="nl-NL" sz="2400" dirty="0">
              <a:latin typeface="Palatino Linotype" panose="02040502050505030304" pitchFamily="18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3565" y="5436923"/>
            <a:ext cx="1371599" cy="1249679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5114" y="1111957"/>
            <a:ext cx="2464447" cy="2396675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703" y="3591929"/>
            <a:ext cx="2705489" cy="2497374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0409" y="1111956"/>
            <a:ext cx="3384714" cy="2396675"/>
          </a:xfrm>
          <a:prstGeom prst="rect">
            <a:avLst/>
          </a:prstGeom>
        </p:spPr>
      </p:pic>
      <p:pic>
        <p:nvPicPr>
          <p:cNvPr id="14" name="Afbeelding 1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56" t="-458" r="11401" b="458"/>
          <a:stretch/>
        </p:blipFill>
        <p:spPr>
          <a:xfrm>
            <a:off x="374678" y="3592037"/>
            <a:ext cx="2880320" cy="2500190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9" t="-1414" r="10069" b="1414"/>
          <a:stretch/>
        </p:blipFill>
        <p:spPr>
          <a:xfrm>
            <a:off x="147961" y="1092564"/>
            <a:ext cx="2736305" cy="2410346"/>
          </a:xfrm>
          <a:prstGeom prst="rect">
            <a:avLst/>
          </a:prstGeom>
        </p:spPr>
      </p:pic>
      <p:pic>
        <p:nvPicPr>
          <p:cNvPr id="1028" name="Picture 4" descr="Afbeeldingsresultaat voor australian shepherd">
            <a:hlinkClick r:id="rId9"/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81" r="15415"/>
          <a:stretch/>
        </p:blipFill>
        <p:spPr bwMode="auto">
          <a:xfrm>
            <a:off x="6205897" y="3591928"/>
            <a:ext cx="2790130" cy="249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4474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908720"/>
            <a:ext cx="2601834" cy="2276605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96" r="14027"/>
          <a:stretch/>
        </p:blipFill>
        <p:spPr>
          <a:xfrm>
            <a:off x="6606864" y="3430307"/>
            <a:ext cx="2213608" cy="2590981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079" y="908719"/>
            <a:ext cx="2736304" cy="2276605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34" r="10528"/>
          <a:stretch/>
        </p:blipFill>
        <p:spPr>
          <a:xfrm>
            <a:off x="6228184" y="908720"/>
            <a:ext cx="2592288" cy="2276604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10" t="18773" r="32029" b="10730"/>
          <a:stretch/>
        </p:blipFill>
        <p:spPr>
          <a:xfrm>
            <a:off x="323529" y="3429000"/>
            <a:ext cx="2903900" cy="2323120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79" y="3429000"/>
            <a:ext cx="2887821" cy="232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5102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46044" y="331304"/>
            <a:ext cx="7772400" cy="1417983"/>
          </a:xfrm>
        </p:spPr>
        <p:txBody>
          <a:bodyPr>
            <a:normAutofit fontScale="90000"/>
          </a:bodyPr>
          <a:lstStyle/>
          <a:p>
            <a:r>
              <a:rPr lang="nl-NL" sz="2400" dirty="0">
                <a:latin typeface="Palatino Linotype" panose="02040502050505030304" pitchFamily="18" charset="0"/>
              </a:rPr>
              <a:t/>
            </a:r>
            <a:br>
              <a:rPr lang="nl-NL" sz="2400" dirty="0">
                <a:latin typeface="Palatino Linotype" panose="02040502050505030304" pitchFamily="18" charset="0"/>
              </a:rPr>
            </a:br>
            <a:r>
              <a:rPr lang="nl-NL" sz="2400" dirty="0" smtClean="0">
                <a:latin typeface="Palatino Linotype" panose="02040502050505030304" pitchFamily="18" charset="0"/>
              </a:rPr>
              <a:t/>
            </a:r>
            <a:br>
              <a:rPr lang="nl-NL" sz="2400" dirty="0" smtClean="0">
                <a:latin typeface="Palatino Linotype" panose="02040502050505030304" pitchFamily="18" charset="0"/>
              </a:rPr>
            </a:br>
            <a:r>
              <a:rPr lang="nl-NL" sz="2400" dirty="0">
                <a:latin typeface="Palatino Linotype" panose="02040502050505030304" pitchFamily="18" charset="0"/>
              </a:rPr>
              <a:t/>
            </a:r>
            <a:br>
              <a:rPr lang="nl-NL" sz="2400" dirty="0">
                <a:latin typeface="Palatino Linotype" panose="02040502050505030304" pitchFamily="18" charset="0"/>
              </a:rPr>
            </a:br>
            <a:r>
              <a:rPr lang="nl-NL" sz="2700" dirty="0" smtClean="0">
                <a:latin typeface="Palatino Linotype" panose="02040502050505030304" pitchFamily="18" charset="0"/>
              </a:rPr>
              <a:t>Groep 2   -  Pinschers en Schnauzers, Mollossers en Zwitserse Sennenhonden</a:t>
            </a:r>
            <a:r>
              <a:rPr lang="nl-NL" sz="2400" dirty="0">
                <a:latin typeface="Palatino Linotype" panose="02040502050505030304" pitchFamily="18" charset="0"/>
              </a:rPr>
              <a:t/>
            </a:r>
            <a:br>
              <a:rPr lang="nl-NL" sz="2400" dirty="0">
                <a:latin typeface="Palatino Linotype" panose="02040502050505030304" pitchFamily="18" charset="0"/>
              </a:rPr>
            </a:br>
            <a:r>
              <a:rPr lang="nl-NL" sz="2400" dirty="0">
                <a:latin typeface="Palatino Linotype" panose="02040502050505030304" pitchFamily="18" charset="0"/>
              </a:rPr>
              <a:t/>
            </a:r>
            <a:br>
              <a:rPr lang="nl-NL" sz="2400" dirty="0">
                <a:latin typeface="Palatino Linotype" panose="02040502050505030304" pitchFamily="18" charset="0"/>
              </a:rPr>
            </a:br>
            <a:endParaRPr lang="nl-NL" sz="2400" dirty="0">
              <a:latin typeface="Palatino Linotype" panose="02040502050505030304" pitchFamily="18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3565" y="5436923"/>
            <a:ext cx="1371599" cy="1249679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848261" y="1484784"/>
            <a:ext cx="796455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 smtClean="0">
                <a:latin typeface="Palatino Linotype" panose="02040502050505030304" pitchFamily="18" charset="0"/>
              </a:rPr>
              <a:t>Pinschers en Schnauzers: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>
                <a:latin typeface="Palatino Linotype" panose="02040502050505030304" pitchFamily="18" charset="0"/>
              </a:rPr>
              <a:t>Pinschers, veelal gladharig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>
                <a:latin typeface="Palatino Linotype" panose="02040502050505030304" pitchFamily="18" charset="0"/>
              </a:rPr>
              <a:t>Schnauzers “hoog benige terriërs van Europa”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>
                <a:latin typeface="Palatino Linotype" panose="02040502050505030304" pitchFamily="18" charset="0"/>
              </a:rPr>
              <a:t>Jacht op ratten en iets groter “ongedierte”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>
                <a:latin typeface="Palatino Linotype" panose="02040502050505030304" pitchFamily="18" charset="0"/>
              </a:rPr>
              <a:t>Waak- en verdedigingshond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000" dirty="0">
              <a:latin typeface="Palatino Linotype" panose="02040502050505030304" pitchFamily="18" charset="0"/>
            </a:endParaRPr>
          </a:p>
          <a:p>
            <a:r>
              <a:rPr lang="nl-NL" sz="2000" b="1" dirty="0" smtClean="0">
                <a:latin typeface="Palatino Linotype" panose="02040502050505030304" pitchFamily="18" charset="0"/>
              </a:rPr>
              <a:t>Mollossers: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>
                <a:latin typeface="Palatino Linotype" panose="02040502050505030304" pitchFamily="18" charset="0"/>
              </a:rPr>
              <a:t>Breedschedelige zwaargebouwde honden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>
                <a:latin typeface="Palatino Linotype" panose="02040502050505030304" pitchFamily="18" charset="0"/>
              </a:rPr>
              <a:t>Oorspronkelijk vechthonden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>
                <a:latin typeface="Palatino Linotype" panose="02040502050505030304" pitchFamily="18" charset="0"/>
              </a:rPr>
              <a:t>Rustig karakter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>
                <a:latin typeface="Palatino Linotype" panose="02040502050505030304" pitchFamily="18" charset="0"/>
              </a:rPr>
              <a:t>Kunnen heel gevaarlijk worden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000" dirty="0">
              <a:latin typeface="Palatino Linotype" panose="02040502050505030304" pitchFamily="18" charset="0"/>
            </a:endParaRPr>
          </a:p>
          <a:p>
            <a:r>
              <a:rPr lang="nl-NL" sz="2000" b="1" dirty="0" smtClean="0">
                <a:latin typeface="Palatino Linotype" panose="02040502050505030304" pitchFamily="18" charset="0"/>
              </a:rPr>
              <a:t>Zwitserse Sennenhonden: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>
                <a:latin typeface="Palatino Linotype" panose="02040502050505030304" pitchFamily="18" charset="0"/>
              </a:rPr>
              <a:t>Veelzijdige honden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>
                <a:latin typeface="Palatino Linotype" panose="02040502050505030304" pitchFamily="18" charset="0"/>
              </a:rPr>
              <a:t>Vee drijven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>
                <a:latin typeface="Palatino Linotype" panose="02040502050505030304" pitchFamily="18" charset="0"/>
              </a:rPr>
              <a:t>Erf bewaking</a:t>
            </a:r>
          </a:p>
        </p:txBody>
      </p:sp>
    </p:spTree>
    <p:extLst>
      <p:ext uri="{BB962C8B-B14F-4D97-AF65-F5344CB8AC3E}">
        <p14:creationId xmlns:p14="http://schemas.microsoft.com/office/powerpoint/2010/main" val="1962914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Afbeelding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4547" y="3773199"/>
            <a:ext cx="2575011" cy="217998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46044" y="331304"/>
            <a:ext cx="7772400" cy="1417983"/>
          </a:xfrm>
        </p:spPr>
        <p:txBody>
          <a:bodyPr>
            <a:normAutofit fontScale="90000"/>
          </a:bodyPr>
          <a:lstStyle/>
          <a:p>
            <a:r>
              <a:rPr lang="nl-NL" sz="2400" dirty="0">
                <a:latin typeface="Palatino Linotype" panose="02040502050505030304" pitchFamily="18" charset="0"/>
              </a:rPr>
              <a:t/>
            </a:r>
            <a:br>
              <a:rPr lang="nl-NL" sz="2400" dirty="0">
                <a:latin typeface="Palatino Linotype" panose="02040502050505030304" pitchFamily="18" charset="0"/>
              </a:rPr>
            </a:br>
            <a:r>
              <a:rPr lang="nl-NL" sz="2400" dirty="0" smtClean="0">
                <a:latin typeface="Palatino Linotype" panose="02040502050505030304" pitchFamily="18" charset="0"/>
              </a:rPr>
              <a:t/>
            </a:r>
            <a:br>
              <a:rPr lang="nl-NL" sz="2400" dirty="0" smtClean="0">
                <a:latin typeface="Palatino Linotype" panose="02040502050505030304" pitchFamily="18" charset="0"/>
              </a:rPr>
            </a:br>
            <a:r>
              <a:rPr lang="nl-NL" sz="2400" dirty="0">
                <a:latin typeface="Palatino Linotype" panose="02040502050505030304" pitchFamily="18" charset="0"/>
              </a:rPr>
              <a:t/>
            </a:r>
            <a:br>
              <a:rPr lang="nl-NL" sz="2400" dirty="0">
                <a:latin typeface="Palatino Linotype" panose="02040502050505030304" pitchFamily="18" charset="0"/>
              </a:rPr>
            </a:br>
            <a:r>
              <a:rPr lang="nl-NL" sz="2700" dirty="0" smtClean="0">
                <a:latin typeface="Palatino Linotype" panose="02040502050505030304" pitchFamily="18" charset="0"/>
              </a:rPr>
              <a:t>Groep 2   -  Pinschers en Schnauzers, Mollossers en Zwitserse Sennenhonden</a:t>
            </a:r>
            <a:r>
              <a:rPr lang="nl-NL" sz="2400" dirty="0">
                <a:latin typeface="Palatino Linotype" panose="02040502050505030304" pitchFamily="18" charset="0"/>
              </a:rPr>
              <a:t/>
            </a:r>
            <a:br>
              <a:rPr lang="nl-NL" sz="2400" dirty="0">
                <a:latin typeface="Palatino Linotype" panose="02040502050505030304" pitchFamily="18" charset="0"/>
              </a:rPr>
            </a:br>
            <a:r>
              <a:rPr lang="nl-NL" sz="2400" dirty="0">
                <a:latin typeface="Palatino Linotype" panose="02040502050505030304" pitchFamily="18" charset="0"/>
              </a:rPr>
              <a:t/>
            </a:r>
            <a:br>
              <a:rPr lang="nl-NL" sz="2400" dirty="0">
                <a:latin typeface="Palatino Linotype" panose="02040502050505030304" pitchFamily="18" charset="0"/>
              </a:rPr>
            </a:br>
            <a:endParaRPr lang="nl-NL" sz="2400" dirty="0">
              <a:latin typeface="Palatino Linotype" panose="02040502050505030304" pitchFamily="18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3565" y="5436923"/>
            <a:ext cx="1371599" cy="1249679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87" y="1368219"/>
            <a:ext cx="2788523" cy="2224886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948" y="1368219"/>
            <a:ext cx="2942552" cy="2168873"/>
          </a:xfrm>
          <a:prstGeom prst="rect">
            <a:avLst/>
          </a:prstGeom>
        </p:spPr>
      </p:pic>
      <p:pic>
        <p:nvPicPr>
          <p:cNvPr id="14" name="Afbeelding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46" y="3773199"/>
            <a:ext cx="3024332" cy="2071010"/>
          </a:xfrm>
          <a:prstGeom prst="rect">
            <a:avLst/>
          </a:prstGeom>
        </p:spPr>
      </p:pic>
      <p:pic>
        <p:nvPicPr>
          <p:cNvPr id="15" name="Afbeelding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588" y="1368219"/>
            <a:ext cx="2434582" cy="2009637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697" y="3773199"/>
            <a:ext cx="2563131" cy="2071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095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</TotalTime>
  <Words>904</Words>
  <Application>Microsoft Office PowerPoint</Application>
  <PresentationFormat>Diavoorstelling (4:3)</PresentationFormat>
  <Paragraphs>189</Paragraphs>
  <Slides>26</Slides>
  <Notes>11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26</vt:i4>
      </vt:variant>
    </vt:vector>
  </HeadingPairs>
  <TitlesOfParts>
    <vt:vector size="30" baseType="lpstr">
      <vt:lpstr>Arial</vt:lpstr>
      <vt:lpstr>Calibri</vt:lpstr>
      <vt:lpstr>Palatino Linotype</vt:lpstr>
      <vt:lpstr>Kantoorthema</vt:lpstr>
      <vt:lpstr>PowerPoint-presentatie</vt:lpstr>
      <vt:lpstr>Kynologie</vt:lpstr>
      <vt:lpstr>Het ontstaan van hondenrassen:</vt:lpstr>
      <vt:lpstr>PowerPoint-presentatie</vt:lpstr>
      <vt:lpstr>Groep 1   -  Herdershonden en Veedrijvers </vt:lpstr>
      <vt:lpstr>Groep 1   -  Herdershonden en Veedrijvers </vt:lpstr>
      <vt:lpstr>PowerPoint-presentatie</vt:lpstr>
      <vt:lpstr>   Groep 2   -  Pinschers en Schnauzers, Mollossers en Zwitserse Sennenhonden  </vt:lpstr>
      <vt:lpstr>   Groep 2   -  Pinschers en Schnauzers, Mollossers en Zwitserse Sennenhonden  </vt:lpstr>
      <vt:lpstr>Groep 3   -  Terriërs </vt:lpstr>
      <vt:lpstr>Groep 3   -  Terriërs </vt:lpstr>
      <vt:lpstr>Groep 4   -  Dashonden </vt:lpstr>
      <vt:lpstr>Groep 4   -  Dashonden </vt:lpstr>
      <vt:lpstr>Groep 5   -  Keesachtigen en oertypen </vt:lpstr>
      <vt:lpstr>Groep 5   -  Keesachtigen en oertypen </vt:lpstr>
      <vt:lpstr>Groep 5   -  Keesachtigen en oertypen </vt:lpstr>
      <vt:lpstr>Groep 6   -  Lopende honden en Zweethonden </vt:lpstr>
      <vt:lpstr>Groep 6   -  Lopende honden en Zweethonden </vt:lpstr>
      <vt:lpstr>Groep 7   -  Voorstaande jachthonden </vt:lpstr>
      <vt:lpstr>Groep 7   -  Voorstaande jachthonden </vt:lpstr>
      <vt:lpstr>Groep 8   -  Retrievers, Spaniëls en Waterhonden </vt:lpstr>
      <vt:lpstr>Groep 8   -  Retrievers, Spaniëls en Waterhonden </vt:lpstr>
      <vt:lpstr>Groep 9   -  Gezelschapshonden </vt:lpstr>
      <vt:lpstr>Groep 9   -  Gezelschapshonden </vt:lpstr>
      <vt:lpstr>Groep 10 - Windhonden </vt:lpstr>
      <vt:lpstr>Groep 10 - Windhonden </vt:lpstr>
    </vt:vector>
  </TitlesOfParts>
  <Company>Helicon Opleidingen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Miriam Oostdijk</dc:creator>
  <cp:lastModifiedBy>Mans Buurman</cp:lastModifiedBy>
  <cp:revision>19</cp:revision>
  <dcterms:created xsi:type="dcterms:W3CDTF">2013-11-15T15:05:42Z</dcterms:created>
  <dcterms:modified xsi:type="dcterms:W3CDTF">2019-01-29T10:41:42Z</dcterms:modified>
</cp:coreProperties>
</file>