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3"/>
  </p:notesMasterIdLst>
  <p:sldIdLst>
    <p:sldId id="256" r:id="rId3"/>
    <p:sldId id="257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72" r:id="rId13"/>
    <p:sldId id="273" r:id="rId14"/>
    <p:sldId id="274" r:id="rId15"/>
    <p:sldId id="279" r:id="rId16"/>
    <p:sldId id="278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23-1-2019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Anatomie en fysiologie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8.</a:t>
            </a:r>
            <a:endParaRPr lang="nl-NL" dirty="0"/>
          </a:p>
          <a:p>
            <a:r>
              <a:rPr lang="nl-NL" sz="3600" b="1" dirty="0" smtClean="0"/>
              <a:t>Het </a:t>
            </a:r>
            <a:r>
              <a:rPr lang="nl-NL" sz="3600" b="1" dirty="0"/>
              <a:t>zenuwstelsel</a:t>
            </a:r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8.3 Het centrale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Ruggenmerg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Doorgeven van signalen van de hersenen naar het perifere zenuwstelsel en omgekeerd</a:t>
            </a:r>
          </a:p>
          <a:p>
            <a:r>
              <a:rPr lang="nl-NL" dirty="0" smtClean="0"/>
              <a:t>Bij iedere wervel verlaten zenuwen het ruggenmerg</a:t>
            </a:r>
          </a:p>
          <a:p>
            <a:r>
              <a:rPr lang="nl-NL" dirty="0" smtClean="0"/>
              <a:t>Ruggenmerg is omgeven door vliezen en vocht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2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Het perifere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809343" cy="4351338"/>
          </a:xfrm>
        </p:spPr>
        <p:txBody>
          <a:bodyPr/>
          <a:lstStyle/>
          <a:p>
            <a:r>
              <a:rPr lang="nl-NL" dirty="0" smtClean="0"/>
              <a:t>Voeren prikkels vanuit de zintuigen naar het centrale zenuwstelsel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Sensorische zenuwen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Sturen bevelen vanuit het centrale zenuwstelsel naar de rest van het lichaam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Motorische zenuwen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777" y="1825626"/>
            <a:ext cx="4958309" cy="37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101"/>
          </a:xfrm>
        </p:spPr>
        <p:txBody>
          <a:bodyPr/>
          <a:lstStyle/>
          <a:p>
            <a:r>
              <a:rPr lang="nl-NL" dirty="0" smtClean="0"/>
              <a:t>8.4 Het perifere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5910943" cy="439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Reflexen</a:t>
            </a:r>
          </a:p>
          <a:p>
            <a:r>
              <a:rPr lang="nl-NL" dirty="0" smtClean="0"/>
              <a:t>Kortste schakeling tussen een sensorische zenuw en een motorische zenuw</a:t>
            </a:r>
          </a:p>
          <a:p>
            <a:r>
              <a:rPr lang="nl-NL" dirty="0" smtClean="0"/>
              <a:t>Directe schakeling in ruggenmerg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Daarna gaat het signaal pas naar de hersenen</a:t>
            </a:r>
          </a:p>
          <a:p>
            <a:r>
              <a:rPr lang="nl-NL" dirty="0" smtClean="0"/>
              <a:t>Belangrijk in het verdedigingsmechanisme</a:t>
            </a:r>
          </a:p>
          <a:p>
            <a:r>
              <a:rPr lang="nl-NL" dirty="0" smtClean="0"/>
              <a:t>Voorbeelden: ooglidreflex, kniepeesreflex, anusreflex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3" y="1690688"/>
            <a:ext cx="5036457" cy="37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6771" cy="839561"/>
          </a:xfrm>
        </p:spPr>
        <p:txBody>
          <a:bodyPr>
            <a:normAutofit/>
          </a:bodyPr>
          <a:lstStyle/>
          <a:p>
            <a:r>
              <a:rPr lang="nl-NL" sz="3600" dirty="0" smtClean="0"/>
              <a:t>8.5 Het willekeurige en onwillekeurige zenuwstelsel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Indeling op basis van functie</a:t>
            </a:r>
          </a:p>
          <a:p>
            <a:r>
              <a:rPr lang="nl-NL" dirty="0" smtClean="0"/>
              <a:t>Willekeurig (animaal)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Bewust reageren op veranderingen in de wereld om het dier heen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Onwillekeurig (autonoom)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Regelt zelfstandig processen in het lichaam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Wordt ook wel vegetatieve zenuwstelsel genoemd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Twee delen met tegengestelde werking: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Sympathische deel regelt de actie van het lichaam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Parasympatische deel regelt de rust van het lichaam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2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945812" cy="92664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0F0"/>
                </a:solidFill>
                <a:latin typeface="DIN Condensed"/>
              </a:rPr>
              <a:t>8.5 Het willekeurige en onwillekeurige zenuwstelsel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332821"/>
            <a:ext cx="5157787" cy="823912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Avenir Book"/>
              </a:rPr>
              <a:t>Sympathisch </a:t>
            </a:r>
            <a:r>
              <a:rPr lang="nl-NL" sz="2800" dirty="0" smtClean="0">
                <a:latin typeface="Avenir Book"/>
              </a:rPr>
              <a:t>zenuwstelsel</a:t>
            </a:r>
            <a:endParaRPr lang="nl-NL" sz="2800" dirty="0">
              <a:latin typeface="Avenir Book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Versnelt hartslag en ademhaling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Verwijdt de luchtwegen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Zorgt voor betere doorbloeding van de spieren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Productie adrenaline in bijnieren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venir Book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332821"/>
            <a:ext cx="5183188" cy="823912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Avenir Book"/>
              </a:rPr>
              <a:t>Parasympatische </a:t>
            </a:r>
            <a:r>
              <a:rPr lang="nl-NL" sz="2800" dirty="0" smtClean="0">
                <a:latin typeface="Avenir Book"/>
              </a:rPr>
              <a:t>zenuwstelsel</a:t>
            </a:r>
            <a:endParaRPr lang="nl-NL" sz="2800" dirty="0">
              <a:latin typeface="Avenir Book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Hart en ademhalingsfrequentie dalen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Bloed naar spijsverteringsstelsel, naar nieren en urinewegen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Avenir Book"/>
              </a:rPr>
              <a:t>Uitrusten, herstellen en groeien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277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8.6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Hersenverschijnselen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Ernstige gedragsveranderingen, dwangmatige bewegingen, dronkenmansgang, krampen, verlammingen, bewusteloosheid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Meestal infecties, soms hersentumor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Krampen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Epilepsie 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Verlamming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Trauma, hernia, aantasting impulsoverdracht bij de synapsen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3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8.7 Kopzenuwen en grote perifere zenuwen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Kopzenuwen zijn motorische zenuwen vanuit de hersenen rechtstreeks naar spieren en klieren in de kop.</a:t>
            </a:r>
            <a:endParaRPr lang="nl-NL" dirty="0"/>
          </a:p>
          <a:p>
            <a:r>
              <a:rPr lang="nl-NL" dirty="0" smtClean="0"/>
              <a:t>Sommige kopzenuwen hebben zowel een sensorisch als een motorisch deel. Dit zijn gemengde zenuwen. </a:t>
            </a:r>
          </a:p>
          <a:p>
            <a:r>
              <a:rPr lang="nl-NL" dirty="0" smtClean="0"/>
              <a:t>Er zijn 12 kopzenuwen.</a:t>
            </a:r>
          </a:p>
          <a:p>
            <a:pPr marL="0" indent="0">
              <a:buNone/>
            </a:pPr>
            <a:endParaRPr lang="nl-NL" dirty="0" smtClean="0"/>
          </a:p>
          <a:p>
            <a:pPr marL="261937" lvl="1" indent="0">
              <a:buNone/>
            </a:pPr>
            <a:r>
              <a:rPr lang="nl-NL" b="1" dirty="0" smtClean="0"/>
              <a:t>Opdracht</a:t>
            </a:r>
          </a:p>
          <a:p>
            <a:pPr marL="261937" lvl="1" indent="0">
              <a:buNone/>
            </a:pPr>
            <a:r>
              <a:rPr lang="nl-NL" dirty="0" smtClean="0"/>
              <a:t>Zoek deze 12 kopzenuwen op. Beschrijf de Nederlandse en Wetenschappelijke naam, beschrijf daarnaast ook het type zenuw en wat deze zenuw verzorgt al dan niet aanstuurt.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7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8.7 Kopzenuwen en grote perifere zenuwen</a:t>
            </a:r>
            <a:endParaRPr lang="nl-NL" sz="4000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655545"/>
              </p:ext>
            </p:extLst>
          </p:nvPr>
        </p:nvGraphicFramePr>
        <p:xfrm>
          <a:off x="1019628" y="1549451"/>
          <a:ext cx="1054825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69">
                  <a:extLst>
                    <a:ext uri="{9D8B030D-6E8A-4147-A177-3AD203B41FA5}">
                      <a16:colId xmlns:a16="http://schemas.microsoft.com/office/drawing/2014/main" val="2748274993"/>
                    </a:ext>
                  </a:extLst>
                </a:gridCol>
                <a:gridCol w="2691846">
                  <a:extLst>
                    <a:ext uri="{9D8B030D-6E8A-4147-A177-3AD203B41FA5}">
                      <a16:colId xmlns:a16="http://schemas.microsoft.com/office/drawing/2014/main" val="2480510937"/>
                    </a:ext>
                  </a:extLst>
                </a:gridCol>
                <a:gridCol w="2876676">
                  <a:extLst>
                    <a:ext uri="{9D8B030D-6E8A-4147-A177-3AD203B41FA5}">
                      <a16:colId xmlns:a16="http://schemas.microsoft.com/office/drawing/2014/main" val="983468916"/>
                    </a:ext>
                  </a:extLst>
                </a:gridCol>
                <a:gridCol w="2241033">
                  <a:extLst>
                    <a:ext uri="{9D8B030D-6E8A-4147-A177-3AD203B41FA5}">
                      <a16:colId xmlns:a16="http://schemas.microsoft.com/office/drawing/2014/main" val="847673961"/>
                    </a:ext>
                  </a:extLst>
                </a:gridCol>
                <a:gridCol w="2241033">
                  <a:extLst>
                    <a:ext uri="{9D8B030D-6E8A-4147-A177-3AD203B41FA5}">
                      <a16:colId xmlns:a16="http://schemas.microsoft.com/office/drawing/2014/main" val="1270944754"/>
                    </a:ext>
                  </a:extLst>
                </a:gridCol>
              </a:tblGrid>
              <a:tr h="662293"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latin typeface="Avenir Book"/>
                        </a:rPr>
                        <a:t>Nr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Nederlandse Naam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Wetenschappelijke</a:t>
                      </a:r>
                      <a:r>
                        <a:rPr lang="nl-NL" sz="2000" baseline="0" dirty="0" smtClean="0">
                          <a:latin typeface="Avenir Book"/>
                        </a:rPr>
                        <a:t> naam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Type</a:t>
                      </a:r>
                      <a:r>
                        <a:rPr lang="nl-NL" sz="2000" baseline="0" dirty="0" smtClean="0">
                          <a:latin typeface="Avenir Book"/>
                        </a:rPr>
                        <a:t> 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Verzorgt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47965"/>
                  </a:ext>
                </a:extLst>
              </a:tr>
              <a:tr h="3837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1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Reukzenuw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olfactorius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Sensorisch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Reuk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00412"/>
                  </a:ext>
                </a:extLst>
              </a:tr>
              <a:tr h="3837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2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opticus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Sensorisch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876593"/>
                  </a:ext>
                </a:extLst>
              </a:tr>
              <a:tr h="3837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3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Oogbewegingszenuw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oculimotorius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Motorisch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588141"/>
                  </a:ext>
                </a:extLst>
              </a:tr>
              <a:tr h="3837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4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Katrolzenuw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trochlearis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Motorisch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03526"/>
                  </a:ext>
                </a:extLst>
              </a:tr>
              <a:tr h="946132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5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Drielingzenuw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trigeminus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Gemengd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Gevoel van het gelaat (tastharen)</a:t>
                      </a:r>
                      <a:r>
                        <a:rPr lang="nl-NL" sz="2000" baseline="0" dirty="0" smtClean="0">
                          <a:latin typeface="Avenir Book"/>
                        </a:rPr>
                        <a:t> en de kauwspieren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26128"/>
                  </a:ext>
                </a:extLst>
              </a:tr>
              <a:tr h="383709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6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Oogbewegingszenuw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abducens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Motorisch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Oogspieren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85390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1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8.7 Kopzenuwen en grote perifere zenuwen</a:t>
            </a:r>
            <a:endParaRPr lang="nl-NL" sz="4000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868372"/>
              </p:ext>
            </p:extLst>
          </p:nvPr>
        </p:nvGraphicFramePr>
        <p:xfrm>
          <a:off x="988787" y="1352601"/>
          <a:ext cx="10365013" cy="433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77">
                  <a:extLst>
                    <a:ext uri="{9D8B030D-6E8A-4147-A177-3AD203B41FA5}">
                      <a16:colId xmlns:a16="http://schemas.microsoft.com/office/drawing/2014/main" val="2748274993"/>
                    </a:ext>
                  </a:extLst>
                </a:gridCol>
                <a:gridCol w="2454959">
                  <a:extLst>
                    <a:ext uri="{9D8B030D-6E8A-4147-A177-3AD203B41FA5}">
                      <a16:colId xmlns:a16="http://schemas.microsoft.com/office/drawing/2014/main" val="2480510937"/>
                    </a:ext>
                  </a:extLst>
                </a:gridCol>
                <a:gridCol w="2454959">
                  <a:extLst>
                    <a:ext uri="{9D8B030D-6E8A-4147-A177-3AD203B41FA5}">
                      <a16:colId xmlns:a16="http://schemas.microsoft.com/office/drawing/2014/main" val="983468916"/>
                    </a:ext>
                  </a:extLst>
                </a:gridCol>
                <a:gridCol w="2454959">
                  <a:extLst>
                    <a:ext uri="{9D8B030D-6E8A-4147-A177-3AD203B41FA5}">
                      <a16:colId xmlns:a16="http://schemas.microsoft.com/office/drawing/2014/main" val="847673961"/>
                    </a:ext>
                  </a:extLst>
                </a:gridCol>
                <a:gridCol w="2454959">
                  <a:extLst>
                    <a:ext uri="{9D8B030D-6E8A-4147-A177-3AD203B41FA5}">
                      <a16:colId xmlns:a16="http://schemas.microsoft.com/office/drawing/2014/main" val="1270944754"/>
                    </a:ext>
                  </a:extLst>
                </a:gridCol>
              </a:tblGrid>
              <a:tr h="658718"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latin typeface="Avenir Book"/>
                        </a:rPr>
                        <a:t>Nr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Nederlandse Naam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Wetenschappelijke</a:t>
                      </a:r>
                      <a:r>
                        <a:rPr lang="nl-NL" sz="2000" baseline="0" dirty="0" smtClean="0">
                          <a:latin typeface="Avenir Book"/>
                        </a:rPr>
                        <a:t> naam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Type</a:t>
                      </a:r>
                      <a:r>
                        <a:rPr lang="nl-NL" sz="2000" baseline="0" dirty="0" smtClean="0">
                          <a:latin typeface="Avenir Book"/>
                        </a:rPr>
                        <a:t> 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Verzorgt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47965"/>
                  </a:ext>
                </a:extLst>
              </a:tr>
              <a:tr h="455848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7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Aangezichtszenuw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facialis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Gemengd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Gelaatsspieren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07059"/>
                  </a:ext>
                </a:extLst>
              </a:tr>
              <a:tr h="78680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8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Gehoor- en evenwichtszenuw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vestibulocochlearis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Sensorisch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Gehoor en evenwicht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846648"/>
                  </a:ext>
                </a:extLst>
              </a:tr>
              <a:tr h="786807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9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Tong-keel 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glossopharyngicus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Gemengd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Smaak en spieren in de keel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29402"/>
                  </a:ext>
                </a:extLst>
              </a:tr>
              <a:tr h="455848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10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Zwervende 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</a:t>
                      </a:r>
                      <a:r>
                        <a:rPr lang="nl-NL" sz="2000" baseline="0" dirty="0" smtClean="0">
                          <a:latin typeface="Avenir Book"/>
                        </a:rPr>
                        <a:t> vagus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Gemengd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Stembanden en keel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57425"/>
                  </a:ext>
                </a:extLst>
              </a:tr>
              <a:tr h="455848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11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Bijkomstige 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accessorius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Motorisch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Halsspieren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75617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12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>
                          <a:latin typeface="Avenir Book"/>
                        </a:rPr>
                        <a:t>Ondertongzenuw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Nervus </a:t>
                      </a:r>
                      <a:r>
                        <a:rPr lang="nl-NL" sz="2000" dirty="0" err="1" smtClean="0">
                          <a:latin typeface="Avenir Book"/>
                        </a:rPr>
                        <a:t>hypoglossus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Motorisch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Avenir Book"/>
                        </a:rPr>
                        <a:t>Tongspieren</a:t>
                      </a:r>
                      <a:endParaRPr lang="nl-NL" sz="2000" dirty="0"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96724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5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58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8.7 Kopzenuwen en grote perifere zenuwen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Grote perifere zenuwen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Plexus </a:t>
            </a:r>
            <a:r>
              <a:rPr lang="nl-NL" dirty="0" err="1" smtClean="0"/>
              <a:t>brachialis</a:t>
            </a: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Bundel zenuwvezels tussen schouderblad en ribben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Verantwoordelijk voor alle perifere zenuwen van de voorpoten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Plexus </a:t>
            </a:r>
            <a:r>
              <a:rPr lang="nl-NL" dirty="0" err="1" smtClean="0"/>
              <a:t>lumbosacralis</a:t>
            </a: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Bundel zenuwvezels  bij onderkant van het heiligbeen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Zenuwen van de achterpoten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8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/>
              <a:t>Het zenuwstelsel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Inhoud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Opbouw en indeling</a:t>
            </a:r>
          </a:p>
          <a:p>
            <a:r>
              <a:rPr lang="nl-NL" dirty="0" smtClean="0"/>
              <a:t>Het centrale zenuwstelsel</a:t>
            </a:r>
          </a:p>
          <a:p>
            <a:r>
              <a:rPr lang="nl-NL" dirty="0" smtClean="0"/>
              <a:t>Het perifere zenuwstelsel</a:t>
            </a:r>
          </a:p>
          <a:p>
            <a:r>
              <a:rPr lang="nl-NL" dirty="0" smtClean="0"/>
              <a:t>Het willekeurige en onwillekeurige zenuwstelsel</a:t>
            </a:r>
          </a:p>
          <a:p>
            <a:r>
              <a:rPr lang="nl-NL" dirty="0" smtClean="0"/>
              <a:t>Afwijkingen</a:t>
            </a:r>
          </a:p>
          <a:p>
            <a:r>
              <a:rPr lang="nl-NL" dirty="0" smtClean="0"/>
              <a:t>Kopzenuwen en grote perifere zenuwen</a:t>
            </a:r>
          </a:p>
          <a:p>
            <a:endParaRPr lang="nl-NL" dirty="0" smtClean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 smtClean="0"/>
              <a:t>Titel Kenniskiem module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/>
              <a:t>Het zenuwstelsel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8.8 Opdracht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Test het ooglidreflex bij verschillende dieren.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5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Oriëntatie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Functies van het zenuwstelsel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Lichaam laten reageren op veranderingen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Binnen of buiten</a:t>
            </a:r>
          </a:p>
          <a:p>
            <a:r>
              <a:rPr lang="nl-NL" dirty="0" smtClean="0"/>
              <a:t>Alle organen en orgaanstelsels goed laten functioneren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8.2 Opbouw en 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548086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Opbouw van een zenuwcel: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Cellichaam met celkern</a:t>
            </a:r>
          </a:p>
          <a:p>
            <a:r>
              <a:rPr lang="nl-NL" dirty="0" smtClean="0"/>
              <a:t>Dendriet voor opvang van prikkels</a:t>
            </a:r>
          </a:p>
          <a:p>
            <a:r>
              <a:rPr lang="nl-NL" dirty="0" smtClean="0"/>
              <a:t>Axon voor het doorgeven van prikkels</a:t>
            </a:r>
          </a:p>
          <a:p>
            <a:r>
              <a:rPr lang="nl-NL" dirty="0" smtClean="0"/>
              <a:t>Vetlaagjes om prikkel sneller te geleiden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4" y="1825625"/>
            <a:ext cx="4962490" cy="37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8.2 Opbouw en 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90688"/>
            <a:ext cx="10976429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Prikkeloverdracht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Prikkels worden overgebracht door elektrische stroom, een puls</a:t>
            </a:r>
          </a:p>
          <a:p>
            <a:r>
              <a:rPr lang="nl-NL" dirty="0" smtClean="0"/>
              <a:t>Bij einde van de zenuwcel wordt er in de ruimte naar de volgende cel een neurotransmitter uitgescheiden.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Puls gaat door naar volgende zenuwcel</a:t>
            </a:r>
          </a:p>
          <a:p>
            <a:r>
              <a:rPr lang="nl-NL" dirty="0" smtClean="0"/>
              <a:t>Zenuwcel heeft glucose nodig voor overdracht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8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8.2 Opbouw en 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Indeling kan op basis van anatomie of functie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Anatomie: centrale en perifere zenuwstelsel</a:t>
            </a:r>
          </a:p>
          <a:p>
            <a:pPr lvl="1" indent="-423863"/>
            <a:r>
              <a:rPr lang="nl-NL" dirty="0" smtClean="0"/>
              <a:t>Centraal is hersenen en ruggenmerg</a:t>
            </a:r>
          </a:p>
          <a:p>
            <a:pPr lvl="1" indent="-423863"/>
            <a:r>
              <a:rPr lang="nl-NL" dirty="0" smtClean="0"/>
              <a:t>Perifeer bestaat uit sensorische en motorische zenuwen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Functie: willekeurig en onwillekeurig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8.3 Het centrale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Bescherming van hersenen en ruggenmerg door: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Schedel en wervels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Vliezen en hersenvocht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Gevoelig voor bepaalde stoffen in het bloed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Bijzonder filter: </a:t>
            </a:r>
            <a:r>
              <a:rPr lang="nl-NL" dirty="0" err="1" smtClean="0"/>
              <a:t>blood-brain-barrier</a:t>
            </a: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Houdt ook bepaalde medicijnen tegen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Hersenen worden onderverdeeld in: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Grote hersenen, kleine hersenen en de hersenstam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1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8.3 Het centrale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Grote hersenen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Bewustzijn, geheugen en wil</a:t>
            </a:r>
          </a:p>
          <a:p>
            <a:r>
              <a:rPr lang="nl-NL" dirty="0" smtClean="0"/>
              <a:t>Linker- en rechterhersenhelft, verbonden in het midden</a:t>
            </a:r>
          </a:p>
          <a:p>
            <a:r>
              <a:rPr lang="nl-NL" dirty="0" smtClean="0"/>
              <a:t>Diverse bewustwordingsgebieden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Gezichtscentrum, reukcentrum en gehoorcentrum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88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8.3 Het centrale zenuwstelsel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Kleine hersenen</a:t>
            </a:r>
          </a:p>
          <a:p>
            <a:r>
              <a:rPr lang="nl-NL" dirty="0" smtClean="0"/>
              <a:t>Coördinatie van bewegingen en evenwicht</a:t>
            </a:r>
          </a:p>
          <a:p>
            <a:r>
              <a:rPr lang="nl-NL" dirty="0" smtClean="0"/>
              <a:t>Informatie uit evenwichtsorgaan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Afstand is heel klein om snelle reactie mogelijk te maken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Hersenstam</a:t>
            </a:r>
          </a:p>
          <a:p>
            <a:r>
              <a:rPr lang="nl-NL" dirty="0" smtClean="0"/>
              <a:t>Regelen van hartslag, ademhaling en dag- en nachtritme</a:t>
            </a:r>
          </a:p>
          <a:p>
            <a:r>
              <a:rPr lang="nl-NL" dirty="0" smtClean="0"/>
              <a:t>Verbinding van het zenuwstelsel met hormoonklieren via hypothalamus en hypofyse</a:t>
            </a:r>
          </a:p>
          <a:p>
            <a:r>
              <a:rPr lang="nl-NL" dirty="0" smtClean="0"/>
              <a:t>Via verlengde merg in verbinding met ruggenmerg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Het zenuwstelsel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1</TotalTime>
  <Words>858</Words>
  <Application>Microsoft Office PowerPoint</Application>
  <PresentationFormat>Breedbeeld</PresentationFormat>
  <Paragraphs>248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Anatomie en fysiologie</vt:lpstr>
      <vt:lpstr>8. Het zenuwstelsel</vt:lpstr>
      <vt:lpstr>8.1 Oriëntatie</vt:lpstr>
      <vt:lpstr>8.2 Opbouw en indeling</vt:lpstr>
      <vt:lpstr>8.2 Opbouw en indeling</vt:lpstr>
      <vt:lpstr>8.2 Opbouw en indeling</vt:lpstr>
      <vt:lpstr>8.3 Het centrale zenuwstelsel</vt:lpstr>
      <vt:lpstr>8.3 Het centrale zenuwstelsel</vt:lpstr>
      <vt:lpstr>8.3 Het centrale zenuwstelsel</vt:lpstr>
      <vt:lpstr>8.3 Het centrale zenuwstelsel</vt:lpstr>
      <vt:lpstr>8.4 Het perifere zenuwstelsel</vt:lpstr>
      <vt:lpstr>8.4 Het perifere zenuwstelsel</vt:lpstr>
      <vt:lpstr>8.5 Het willekeurige en onwillekeurige zenuwstelsel</vt:lpstr>
      <vt:lpstr>8.5 Het willekeurige en onwillekeurige zenuwstelsel</vt:lpstr>
      <vt:lpstr>8.6 Afwijkingen</vt:lpstr>
      <vt:lpstr>8.7 Kopzenuwen en grote perifere zenuwen</vt:lpstr>
      <vt:lpstr>8.7 Kopzenuwen en grote perifere zenuwen</vt:lpstr>
      <vt:lpstr>8.7 Kopzenuwen en grote perifere zenuwen</vt:lpstr>
      <vt:lpstr>8.7 Kopzenuwen en grote perifere zenuwen</vt:lpstr>
      <vt:lpstr>8.8 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32</cp:revision>
  <dcterms:created xsi:type="dcterms:W3CDTF">2018-01-29T13:04:35Z</dcterms:created>
  <dcterms:modified xsi:type="dcterms:W3CDTF">2019-01-23T14:10:05Z</dcterms:modified>
</cp:coreProperties>
</file>