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73" r:id="rId4"/>
    <p:sldId id="261" r:id="rId5"/>
    <p:sldId id="269" r:id="rId6"/>
    <p:sldId id="271" r:id="rId7"/>
    <p:sldId id="272" r:id="rId8"/>
    <p:sldId id="265" r:id="rId9"/>
    <p:sldId id="264" r:id="rId10"/>
    <p:sldId id="260" r:id="rId11"/>
    <p:sldId id="275" r:id="rId12"/>
    <p:sldId id="274" r:id="rId13"/>
    <p:sldId id="268" r:id="rId14"/>
    <p:sldId id="283" r:id="rId15"/>
    <p:sldId id="277" r:id="rId16"/>
    <p:sldId id="280" r:id="rId17"/>
    <p:sldId id="281" r:id="rId18"/>
    <p:sldId id="285" r:id="rId19"/>
    <p:sldId id="288" r:id="rId20"/>
    <p:sldId id="284" r:id="rId21"/>
    <p:sldId id="28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94631"/>
  </p:normalViewPr>
  <p:slideViewPr>
    <p:cSldViewPr snapToGrid="0" snapToObjects="1">
      <p:cViewPr varScale="1">
        <p:scale>
          <a:sx n="99" d="100"/>
          <a:sy n="99" d="100"/>
        </p:scale>
        <p:origin x="-7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FB383A-0C43-8543-B566-452458FE5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3C74CE35-ACE5-E142-A506-8E074EBFB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2DB9A0C-B1D7-104A-B5FE-147B3A1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3B72C53-0153-0E4F-8300-81A03CF91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0D308D0-94C5-D44C-A717-9384866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70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86584A-423F-6646-BE08-7CCF4982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8E3D9482-8E85-5B4F-8794-F64AA6C1A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D747084-C514-C442-A428-5CE86CB4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03C41F5-B61C-464D-AF74-14C1A27F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BE7E6BB-F4EB-054E-927D-6B440A24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841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3560F220-E851-6F4D-8F7C-03AF2AB64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3F0D6AE0-8A93-E04D-BB2B-0D8D2B375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86E5E5E-DE78-554D-BBC8-1D66C7A0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9355331-3333-534A-A33C-42E66421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C6A423C-FDB0-C54B-B6C5-4B3EDDAA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17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EB72ED-3F5C-C941-9869-1A8110D5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AE350FB-D62D-CD48-9FD7-4AF74AFC7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94D4FBF-BC77-8048-A2DD-453BAAE2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DBD694A-0453-F547-ADE2-6489373C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B1CED31-282F-5549-A3AC-CE0DD9C4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12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DE4E34-63ED-7A4D-ABB7-EECB9B30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40A0A35-82A9-3242-84F2-53EB7B343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E683AA4-EB8D-3D42-B170-12F71982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506C747-FA38-E244-9A81-092B2A835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CEFDA75-FFA7-444C-B652-DB8148CA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78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0EC7F0A-2B99-FB48-9046-11671EFB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F732641-FCA9-9245-A19E-33E3F27D5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AB546A7E-1A37-DE41-B576-5051B7DE3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095509F5-A2C0-0445-8523-C1688774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10D7DDBC-1858-DC48-B1A8-DFB39EA4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D16DD40-DCBE-6C4A-A720-B7E862BE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30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305C61-FCD2-E746-8B53-F3D3C4D8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16C34E9F-82FE-184E-90DD-16E95212E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656F3FF2-307D-934D-BC40-A146AF2BC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C5E7413A-3628-0441-AAF9-014761364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119B89D1-7D78-3F49-AB80-03980B34A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370DAF6B-7CEC-6A47-90DE-94BF4697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24F28B6B-6AA0-C14B-BBCE-CAE41CAB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6DD5FEC2-A034-DC4A-8EFE-EAEAABCF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48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1D2D16E-6D71-3948-9A00-9023C27C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82670D8C-8FA4-4C46-96CA-0D6A44B5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1A0DEE84-0AEA-0341-BBC6-0256F461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5A7AFF40-42F1-2F4A-B74F-C70F1839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6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8ED58F47-98EF-4C4B-8170-896C5D68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08BC4C0C-6B17-DE4B-81F8-DE0F1BA8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B7C6DC5B-744B-CA4B-9324-0219FBCA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53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5AFD833-55B1-A247-B70E-AE99EF2B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6EE859F-9D50-FA4E-9AD3-D86440C3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F27F42F-F18A-BA4A-9203-30F3EABAE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A040FCCC-A8E1-4547-81D3-7DA8B4A3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DFC3C24-790D-154B-B7DE-92889F6C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542CA086-0D8D-3641-B127-4CBA7D91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24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C60718F-78BA-5E40-AC34-DE86CF53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BA1FAA33-AB0C-4A45-B76D-E48100222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CDF8A6BC-DC7C-C148-BB24-6047F92CA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EE35C193-A209-394D-9B5B-A49BEA23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BDD0D178-E1E0-D345-99C8-89E9117D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D2083AD8-5A42-AE4F-B896-7AD58DD5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30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6A563F9-2F69-2845-B8AF-B86297D6B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57A32833-DAAD-134E-8763-3DD9FBA82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26C1855-E52F-0B4D-8BBC-F1A9F5A10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99294-45FB-9E4D-B55A-F9EE0632D1F4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BBCC822-9708-D74C-AE30-8B2D46203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1673EF2-D8BE-3440-88A6-5CA550C58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B1238-490B-7943-904C-5882DA5A0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82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710C86D-52E9-144A-8CDD-3B7FEB340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1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5A6BC31F-6FA0-574E-8394-AEB4AF0D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692" y="0"/>
            <a:ext cx="8825308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D778ED59-30F2-B24B-8CF9-E9F7C3C1F970}"/>
              </a:ext>
            </a:extLst>
          </p:cNvPr>
          <p:cNvSpPr txBox="1"/>
          <p:nvPr/>
        </p:nvSpPr>
        <p:spPr>
          <a:xfrm>
            <a:off x="182880" y="320040"/>
            <a:ext cx="2971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Wat is kunst/wat niet?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 Salons in Parijs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(Académie des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Beaux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-Arts, Overheid)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- 1863 = Afwijzingen dus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Salon des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Refusés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1863,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Manet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‘Le Dejeuner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L’Herbe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94711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11ED6297-C9AF-2F44-94B1-72BADC84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62160" cy="68378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670B4C6E-9002-EC44-8228-E7ECE3B25ADA}"/>
              </a:ext>
            </a:extLst>
          </p:cNvPr>
          <p:cNvSpPr txBox="1"/>
          <p:nvPr/>
        </p:nvSpPr>
        <p:spPr>
          <a:xfrm>
            <a:off x="9814560" y="594360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1863, </a:t>
            </a:r>
            <a:r>
              <a:rPr lang="nl-NL" dirty="0" err="1"/>
              <a:t>Gérome</a:t>
            </a:r>
            <a:r>
              <a:rPr lang="nl-NL" dirty="0"/>
              <a:t>,</a:t>
            </a:r>
          </a:p>
          <a:p>
            <a:r>
              <a:rPr lang="nl-NL" dirty="0"/>
              <a:t>‘Haar gewicht in goud’</a:t>
            </a:r>
          </a:p>
        </p:txBody>
      </p:sp>
    </p:spTree>
    <p:extLst>
      <p:ext uri="{BB962C8B-B14F-4D97-AF65-F5344CB8AC3E}">
        <p14:creationId xmlns:p14="http://schemas.microsoft.com/office/powerpoint/2010/main" val="174232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5A6BC31F-6FA0-574E-8394-AEB4AF0D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692" y="0"/>
            <a:ext cx="8825308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D778ED59-30F2-B24B-8CF9-E9F7C3C1F970}"/>
              </a:ext>
            </a:extLst>
          </p:cNvPr>
          <p:cNvSpPr txBox="1"/>
          <p:nvPr/>
        </p:nvSpPr>
        <p:spPr>
          <a:xfrm>
            <a:off x="182880" y="320040"/>
            <a:ext cx="31838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Maar waarom past dit niet?</a:t>
            </a: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Vreemd naakt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Geen schoonheidsideaal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Scherpe contrasten, brede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strepen</a:t>
            </a: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1863,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Manet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‘Le Dejeuner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L’Herbe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22117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kstvak 5">
            <a:extLst>
              <a:ext uri="{FF2B5EF4-FFF2-40B4-BE49-F238E27FC236}">
                <a16:creationId xmlns:a16="http://schemas.microsoft.com/office/drawing/2014/main" xmlns="" id="{A96B4878-008A-254A-9F60-CDDD840B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70" y="132557"/>
            <a:ext cx="1192133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Schandaal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Het schilderij van Monet (afb. 2) werd geweigerd voor de tentoonstelling: het schilderij is heel anders geschilderd dan wat gebruikelijk was in die tijd, rond 1875. Ook het onderwerp van zijn werk wijkt af. Dat veroorzaakte een schandaal!</a:t>
            </a: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Vergelijk afbeelding 2 en afbeelding 3 hieronder.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- Noem twee manieren waarop afb. 2 in de </a:t>
            </a:r>
            <a:r>
              <a:rPr lang="nl-NL" altLang="nl-NL" sz="2000" u="sng" dirty="0">
                <a:latin typeface="Arial" panose="020B0604020202020204" pitchFamily="34" charset="0"/>
                <a:cs typeface="Arial" panose="020B0604020202020204" pitchFamily="34" charset="0"/>
              </a:rPr>
              <a:t>manier van schilderen</a:t>
            </a: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verschilt van afb.3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- Leg ook uit hoe het </a:t>
            </a:r>
            <a:r>
              <a:rPr lang="nl-NL" altLang="nl-NL" sz="2000" u="sng" dirty="0">
                <a:latin typeface="Arial" panose="020B0604020202020204" pitchFamily="34" charset="0"/>
                <a:cs typeface="Arial" panose="020B0604020202020204" pitchFamily="34" charset="0"/>
              </a:rPr>
              <a:t>onderwerp</a:t>
            </a: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van afb.2 verschilt van afbeelding 3.</a:t>
            </a:r>
          </a:p>
        </p:txBody>
      </p:sp>
      <p:pic>
        <p:nvPicPr>
          <p:cNvPr id="5126" name="Afbeelding 7" descr="claude_monet_impression_soleil_levant_1872.jpg">
            <a:extLst>
              <a:ext uri="{FF2B5EF4-FFF2-40B4-BE49-F238E27FC236}">
                <a16:creationId xmlns:a16="http://schemas.microsoft.com/office/drawing/2014/main" xmlns="" id="{70D79042-D802-5749-BF42-03F2A9775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5038"/>
            <a:ext cx="44196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Afbeelding 9" descr="800px-JEAN-LÉON_GÉRÔME_-_Jóvenes_griegos_presenciando_una_pelea_de_gallos_(Museo_de_Orsay,_París,_1846._Óleo_sobre_lienzo,_143_x_204_cm).jpg">
            <a:extLst>
              <a:ext uri="{FF2B5EF4-FFF2-40B4-BE49-F238E27FC236}">
                <a16:creationId xmlns:a16="http://schemas.microsoft.com/office/drawing/2014/main" xmlns="" id="{46108293-C60B-9B47-A04A-8B74C434B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6" y="3471864"/>
            <a:ext cx="4937125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kstvak 10">
            <a:extLst>
              <a:ext uri="{FF2B5EF4-FFF2-40B4-BE49-F238E27FC236}">
                <a16:creationId xmlns:a16="http://schemas.microsoft.com/office/drawing/2014/main" xmlns="" id="{AA131B19-4B83-4C44-8CEF-50A1724F5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3133725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/>
              <a:t>Afb.2</a:t>
            </a:r>
          </a:p>
        </p:txBody>
      </p:sp>
      <p:sp>
        <p:nvSpPr>
          <p:cNvPr id="5129" name="Tekstvak 11">
            <a:extLst>
              <a:ext uri="{FF2B5EF4-FFF2-40B4-BE49-F238E27FC236}">
                <a16:creationId xmlns:a16="http://schemas.microsoft.com/office/drawing/2014/main" xmlns="" id="{4DC468BC-C98A-5440-BAB2-49E768FF8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7738" y="3138489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/>
              <a:t>Afb.3</a:t>
            </a:r>
          </a:p>
        </p:txBody>
      </p:sp>
    </p:spTree>
    <p:extLst>
      <p:ext uri="{BB962C8B-B14F-4D97-AF65-F5344CB8AC3E}">
        <p14:creationId xmlns:p14="http://schemas.microsoft.com/office/powerpoint/2010/main" val="597709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xmlns="" id="{A6ED51C8-EDFB-0646-A038-94B170BD3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6" y="166688"/>
            <a:ext cx="8570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4400" dirty="0">
                <a:cs typeface="Arial" panose="020B0604020202020204" pitchFamily="34" charset="0"/>
              </a:rPr>
              <a:t>EN TOEN: Post-</a:t>
            </a:r>
            <a:r>
              <a:rPr lang="en-US" altLang="nl-NL" sz="4400" dirty="0" err="1">
                <a:cs typeface="Arial" panose="020B0604020202020204" pitchFamily="34" charset="0"/>
              </a:rPr>
              <a:t>Impressionisme</a:t>
            </a:r>
            <a:r>
              <a:rPr lang="en-US" altLang="nl-NL" sz="44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xmlns="" id="{DFCCCD0C-45CA-3E47-B065-599CBC93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6" y="1249681"/>
            <a:ext cx="861060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3000" dirty="0">
                <a:cs typeface="Arial" panose="020B0604020202020204" pitchFamily="34" charset="0"/>
              </a:rPr>
              <a:t>- Post-</a:t>
            </a:r>
            <a:r>
              <a:rPr lang="en-US" altLang="nl-NL" sz="3000" dirty="0" err="1">
                <a:cs typeface="Arial" panose="020B0604020202020204" pitchFamily="34" charset="0"/>
              </a:rPr>
              <a:t>Impressionisme</a:t>
            </a:r>
            <a:r>
              <a:rPr lang="en-US" altLang="nl-NL" sz="3000" dirty="0">
                <a:cs typeface="Arial" panose="020B0604020202020204" pitchFamily="34" charset="0"/>
              </a:rPr>
              <a:t> is </a:t>
            </a:r>
            <a:r>
              <a:rPr lang="en-US" altLang="nl-NL" sz="3000" dirty="0" err="1">
                <a:cs typeface="Arial" panose="020B0604020202020204" pitchFamily="34" charset="0"/>
              </a:rPr>
              <a:t>een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stijl</a:t>
            </a:r>
            <a:r>
              <a:rPr lang="en-US" altLang="nl-NL" sz="3000" dirty="0">
                <a:cs typeface="Arial" panose="020B0604020202020204" pitchFamily="34" charset="0"/>
              </a:rPr>
              <a:t> die </a:t>
            </a:r>
            <a:r>
              <a:rPr lang="en-US" altLang="nl-NL" sz="3000" dirty="0" err="1">
                <a:cs typeface="Arial" panose="020B0604020202020204" pitchFamily="34" charset="0"/>
              </a:rPr>
              <a:t>volgt</a:t>
            </a:r>
            <a:r>
              <a:rPr lang="en-US" altLang="nl-NL" sz="3000" dirty="0">
                <a:cs typeface="Arial" panose="020B0604020202020204" pitchFamily="34" charset="0"/>
              </a:rPr>
              <a:t> op het </a:t>
            </a:r>
            <a:r>
              <a:rPr lang="en-US" altLang="nl-NL" sz="3000" dirty="0" err="1">
                <a:cs typeface="Arial" panose="020B0604020202020204" pitchFamily="34" charset="0"/>
              </a:rPr>
              <a:t>impressionsime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aan</a:t>
            </a:r>
            <a:r>
              <a:rPr lang="en-US" altLang="nl-NL" sz="3000" dirty="0">
                <a:cs typeface="Arial" panose="020B0604020202020204" pitchFamily="34" charset="0"/>
              </a:rPr>
              <a:t> het </a:t>
            </a:r>
            <a:r>
              <a:rPr lang="en-US" altLang="nl-NL" sz="3000" dirty="0" err="1">
                <a:cs typeface="Arial" panose="020B0604020202020204" pitchFamily="34" charset="0"/>
              </a:rPr>
              <a:t>eind</a:t>
            </a:r>
            <a:r>
              <a:rPr lang="en-US" altLang="nl-NL" sz="3000" dirty="0">
                <a:cs typeface="Arial" panose="020B0604020202020204" pitchFamily="34" charset="0"/>
              </a:rPr>
              <a:t> van de 19de </a:t>
            </a:r>
            <a:r>
              <a:rPr lang="en-US" altLang="nl-NL" sz="3000" dirty="0" err="1">
                <a:cs typeface="Arial" panose="020B0604020202020204" pitchFamily="34" charset="0"/>
              </a:rPr>
              <a:t>eeuw</a:t>
            </a:r>
            <a:r>
              <a:rPr lang="en-US" altLang="nl-NL" sz="3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nl-NL" sz="3000" dirty="0">
                <a:cs typeface="Arial" panose="020B0604020202020204" pitchFamily="34" charset="0"/>
              </a:rPr>
              <a:t>- De </a:t>
            </a:r>
            <a:r>
              <a:rPr lang="en-US" altLang="nl-NL" sz="3000" dirty="0" err="1">
                <a:cs typeface="Arial" panose="020B0604020202020204" pitchFamily="34" charset="0"/>
              </a:rPr>
              <a:t>meeste</a:t>
            </a:r>
            <a:r>
              <a:rPr lang="en-US" altLang="nl-NL" sz="3000" dirty="0">
                <a:cs typeface="Arial" panose="020B0604020202020204" pitchFamily="34" charset="0"/>
              </a:rPr>
              <a:t> Post-</a:t>
            </a:r>
            <a:r>
              <a:rPr lang="en-US" altLang="nl-NL" sz="3000" dirty="0" err="1">
                <a:cs typeface="Arial" panose="020B0604020202020204" pitchFamily="34" charset="0"/>
              </a:rPr>
              <a:t>Impressionistische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kunstenaars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begonnen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als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impressionisten</a:t>
            </a:r>
            <a:r>
              <a:rPr lang="en-US" altLang="nl-NL" sz="3000" dirty="0"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nl-NL" sz="3000" dirty="0">
                <a:cs typeface="Arial" panose="020B0604020202020204" pitchFamily="34" charset="0"/>
              </a:rPr>
              <a:t>- Vincent van Gogh </a:t>
            </a:r>
            <a:r>
              <a:rPr lang="en-US" altLang="nl-NL" sz="3000" dirty="0" err="1">
                <a:cs typeface="Arial" panose="020B0604020202020204" pitchFamily="34" charset="0"/>
              </a:rPr>
              <a:t>bracht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een</a:t>
            </a:r>
            <a:r>
              <a:rPr lang="en-US" altLang="nl-NL" sz="3000" dirty="0">
                <a:cs typeface="Arial" panose="020B0604020202020204" pitchFamily="34" charset="0"/>
              </a:rPr>
              <a:t> extra lag van </a:t>
            </a:r>
            <a:r>
              <a:rPr lang="en-US" altLang="nl-NL" sz="3000" dirty="0" err="1">
                <a:cs typeface="Arial" panose="020B0604020202020204" pitchFamily="34" charset="0"/>
              </a:rPr>
              <a:t>emotie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en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symboliek</a:t>
            </a:r>
            <a:r>
              <a:rPr lang="en-US" altLang="nl-NL" sz="3000" dirty="0">
                <a:cs typeface="Arial" panose="020B0604020202020204" pitchFamily="34" charset="0"/>
              </a:rPr>
              <a:t> door middle van </a:t>
            </a:r>
            <a:r>
              <a:rPr lang="en-US" altLang="nl-NL" sz="3000" dirty="0" err="1">
                <a:cs typeface="Arial" panose="020B0604020202020204" pitchFamily="34" charset="0"/>
              </a:rPr>
              <a:t>kleur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en</a:t>
            </a:r>
            <a:r>
              <a:rPr lang="en-US" altLang="nl-NL" sz="3000" dirty="0">
                <a:cs typeface="Arial" panose="020B0604020202020204" pitchFamily="34" charset="0"/>
              </a:rPr>
              <a:t> </a:t>
            </a:r>
            <a:r>
              <a:rPr lang="en-US" altLang="nl-NL" sz="3000" dirty="0" err="1">
                <a:cs typeface="Arial" panose="020B0604020202020204" pitchFamily="34" charset="0"/>
              </a:rPr>
              <a:t>lijnen</a:t>
            </a:r>
            <a:r>
              <a:rPr lang="en-US" altLang="nl-NL" sz="3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nl-NL" sz="3000" dirty="0"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8B4FEFD-B96A-9C41-A662-757BAA63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006" y="2777322"/>
            <a:ext cx="3261994" cy="40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87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C8C54D32-81B2-8342-AE71-ADEDB2834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0688"/>
            <a:ext cx="8153400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>
            <a:extLst>
              <a:ext uri="{FF2B5EF4-FFF2-40B4-BE49-F238E27FC236}">
                <a16:creationId xmlns:a16="http://schemas.microsoft.com/office/drawing/2014/main" xmlns="" id="{83F5AFF4-1262-7349-A20A-843BAF21F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5867401"/>
            <a:ext cx="8229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dirty="0"/>
              <a:t>1884-1886, ‘Zondagmiddag op het eiland van La Grande Jatte</a:t>
            </a:r>
            <a:r>
              <a:rPr lang="en-US" altLang="nl-NL" dirty="0">
                <a:cs typeface="Arial" panose="020B0604020202020204" pitchFamily="34" charset="0"/>
              </a:rPr>
              <a:t>, Seurat				       3,456,000 </a:t>
            </a:r>
            <a:r>
              <a:rPr lang="en-US" altLang="nl-NL" dirty="0" err="1">
                <a:cs typeface="Arial" panose="020B0604020202020204" pitchFamily="34" charset="0"/>
              </a:rPr>
              <a:t>stippen</a:t>
            </a:r>
            <a:r>
              <a:rPr lang="en-US" altLang="nl-NL" dirty="0"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951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xmlns="" id="{D134B959-31DA-0E4D-B81D-B37D51938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" y="237490"/>
            <a:ext cx="59586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4400" dirty="0">
                <a:cs typeface="Arial" panose="020B0604020202020204" pitchFamily="34" charset="0"/>
              </a:rPr>
              <a:t>Seurat </a:t>
            </a:r>
            <a:r>
              <a:rPr lang="en-US" altLang="nl-NL" sz="4400" dirty="0" err="1">
                <a:cs typeface="Arial" panose="020B0604020202020204" pitchFamily="34" charset="0"/>
              </a:rPr>
              <a:t>en</a:t>
            </a:r>
            <a:r>
              <a:rPr lang="en-US" altLang="nl-NL" sz="4400" dirty="0">
                <a:cs typeface="Arial" panose="020B0604020202020204" pitchFamily="34" charset="0"/>
              </a:rPr>
              <a:t> </a:t>
            </a:r>
            <a:r>
              <a:rPr lang="en-US" altLang="nl-NL" sz="4400" dirty="0" err="1">
                <a:cs typeface="Arial" panose="020B0604020202020204" pitchFamily="34" charset="0"/>
              </a:rPr>
              <a:t>Pointillisme</a:t>
            </a:r>
            <a:r>
              <a:rPr lang="en-US" altLang="nl-NL" sz="4400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xmlns="" id="{A8C27F53-FFD9-5B40-B256-89EB8184F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6" y="1433542"/>
            <a:ext cx="563943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nl-NL" dirty="0" err="1">
                <a:cs typeface="Arial" panose="020B0604020202020204" pitchFamily="34" charset="0"/>
              </a:rPr>
              <a:t>Pointillisme</a:t>
            </a:r>
            <a:r>
              <a:rPr lang="en-US" altLang="nl-NL" dirty="0">
                <a:cs typeface="Arial" panose="020B0604020202020204" pitchFamily="34" charset="0"/>
              </a:rPr>
              <a:t> = </a:t>
            </a:r>
            <a:r>
              <a:rPr lang="en-US" altLang="nl-NL" dirty="0" err="1">
                <a:cs typeface="Arial" panose="020B0604020202020204" pitchFamily="34" charset="0"/>
              </a:rPr>
              <a:t>kleine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stippen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vormen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schilderij</a:t>
            </a:r>
            <a:endParaRPr lang="en-US" altLang="nl-NL" dirty="0">
              <a:cs typeface="Arial" panose="020B0604020202020204" pitchFamily="34" charset="0"/>
            </a:endParaRPr>
          </a:p>
          <a:p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nl-NL" dirty="0">
                <a:cs typeface="Arial" panose="020B0604020202020204" pitchFamily="34" charset="0"/>
              </a:rPr>
              <a:t>Seurat </a:t>
            </a:r>
            <a:r>
              <a:rPr lang="en-US" altLang="nl-NL" dirty="0" err="1">
                <a:cs typeface="Arial" panose="020B0604020202020204" pitchFamily="34" charset="0"/>
              </a:rPr>
              <a:t>gefacineerd</a:t>
            </a:r>
            <a:r>
              <a:rPr lang="en-US" altLang="nl-NL" dirty="0">
                <a:cs typeface="Arial" panose="020B0604020202020204" pitchFamily="34" charset="0"/>
              </a:rPr>
              <a:t> door </a:t>
            </a:r>
            <a:r>
              <a:rPr lang="en-US" altLang="nl-NL" dirty="0" err="1">
                <a:cs typeface="Arial" panose="020B0604020202020204" pitchFamily="34" charset="0"/>
              </a:rPr>
              <a:t>wetenschappenlijke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stippen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theorie</a:t>
            </a:r>
            <a:endParaRPr lang="en-US" altLang="nl-NL" dirty="0">
              <a:cs typeface="Arial" panose="020B0604020202020204" pitchFamily="34" charset="0"/>
            </a:endParaRPr>
          </a:p>
          <a:p>
            <a:endParaRPr lang="en-US" altLang="nl-NL" dirty="0">
              <a:cs typeface="Arial" panose="020B0604020202020204" pitchFamily="34" charset="0"/>
            </a:endParaRPr>
          </a:p>
          <a:p>
            <a:r>
              <a:rPr lang="en-US" altLang="nl-NL" dirty="0">
                <a:cs typeface="Arial" panose="020B0604020202020204" pitchFamily="34" charset="0"/>
              </a:rPr>
              <a:t>Het </a:t>
            </a:r>
            <a:r>
              <a:rPr lang="en-US" altLang="nl-NL" dirty="0" err="1">
                <a:cs typeface="Arial" panose="020B0604020202020204" pitchFamily="34" charset="0"/>
              </a:rPr>
              <a:t>oog</a:t>
            </a:r>
            <a:r>
              <a:rPr lang="en-US" altLang="nl-NL" dirty="0">
                <a:cs typeface="Arial" panose="020B0604020202020204" pitchFamily="34" charset="0"/>
              </a:rPr>
              <a:t> mixt de </a:t>
            </a:r>
            <a:r>
              <a:rPr lang="en-US" altLang="nl-NL" dirty="0" err="1">
                <a:cs typeface="Arial" panose="020B0604020202020204" pitchFamily="34" charset="0"/>
              </a:rPr>
              <a:t>kleuren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nl-NL" altLang="nl-NL" dirty="0">
                <a:cs typeface="Arial" panose="020B0604020202020204" pitchFamily="34" charset="0"/>
              </a:rPr>
              <a:t>tot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geheel</a:t>
            </a:r>
            <a:r>
              <a:rPr lang="en-US" altLang="nl-NL" dirty="0">
                <a:cs typeface="Arial" panose="020B0604020202020204" pitchFamily="34" charset="0"/>
              </a:rPr>
              <a:t>:</a:t>
            </a:r>
          </a:p>
          <a:p>
            <a:r>
              <a:rPr lang="en-US" altLang="nl-NL" dirty="0">
                <a:cs typeface="Arial" panose="020B0604020202020204" pitchFamily="34" charset="0"/>
              </a:rPr>
              <a:t>	- </a:t>
            </a:r>
            <a:r>
              <a:rPr lang="en-US" altLang="nl-NL" dirty="0" err="1">
                <a:cs typeface="Arial" panose="020B0604020202020204" pitchFamily="34" charset="0"/>
              </a:rPr>
              <a:t>Optisch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nl-NL" altLang="nl-NL" dirty="0">
                <a:cs typeface="Arial" panose="020B0604020202020204" pitchFamily="34" charset="0"/>
              </a:rPr>
              <a:t>mixen</a:t>
            </a:r>
          </a:p>
          <a:p>
            <a:r>
              <a:rPr lang="en-US" altLang="nl-NL" dirty="0">
                <a:cs typeface="Arial" panose="020B0604020202020204" pitchFamily="34" charset="0"/>
              </a:rPr>
              <a:t>	- </a:t>
            </a:r>
            <a:r>
              <a:rPr lang="en-US" altLang="nl-NL" dirty="0" err="1">
                <a:cs typeface="Arial" panose="020B0604020202020204" pitchFamily="34" charset="0"/>
              </a:rPr>
              <a:t>Creeert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helder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schilderij</a:t>
            </a:r>
            <a:endParaRPr lang="en-US" altLang="nl-NL" dirty="0">
              <a:cs typeface="Arial" panose="020B0604020202020204" pitchFamily="34" charset="0"/>
            </a:endParaRPr>
          </a:p>
          <a:p>
            <a:r>
              <a:rPr lang="en-US" altLang="nl-NL" dirty="0">
                <a:cs typeface="Arial" panose="020B0604020202020204" pitchFamily="34" charset="0"/>
              </a:rPr>
              <a:t>	- </a:t>
            </a:r>
            <a:r>
              <a:rPr lang="en-US" altLang="nl-NL" dirty="0" err="1">
                <a:cs typeface="Arial" panose="020B0604020202020204" pitchFamily="34" charset="0"/>
              </a:rPr>
              <a:t>Gebruik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primaire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kleuren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zorgt</a:t>
            </a:r>
            <a:endParaRPr lang="en-US" altLang="nl-NL" dirty="0">
              <a:cs typeface="Arial" panose="020B0604020202020204" pitchFamily="34" charset="0"/>
            </a:endParaRPr>
          </a:p>
          <a:p>
            <a:r>
              <a:rPr lang="en-US" altLang="nl-NL" dirty="0">
                <a:cs typeface="Arial" panose="020B0604020202020204" pitchFamily="34" charset="0"/>
              </a:rPr>
              <a:t>	</a:t>
            </a:r>
            <a:r>
              <a:rPr lang="en-US" altLang="nl-NL" dirty="0" err="1">
                <a:cs typeface="Arial" panose="020B0604020202020204" pitchFamily="34" charset="0"/>
              </a:rPr>
              <a:t>voor</a:t>
            </a:r>
            <a:r>
              <a:rPr lang="en-US" altLang="nl-NL" dirty="0">
                <a:cs typeface="Arial" panose="020B0604020202020204" pitchFamily="34" charset="0"/>
              </a:rPr>
              <a:t> ‘</a:t>
            </a:r>
            <a:r>
              <a:rPr lang="en-US" altLang="nl-NL" dirty="0" err="1">
                <a:cs typeface="Arial" panose="020B0604020202020204" pitchFamily="34" charset="0"/>
              </a:rPr>
              <a:t>ontstaan</a:t>
            </a:r>
            <a:r>
              <a:rPr lang="en-US" altLang="nl-NL" dirty="0">
                <a:cs typeface="Arial" panose="020B0604020202020204" pitchFamily="34" charset="0"/>
              </a:rPr>
              <a:t>’ </a:t>
            </a:r>
            <a:r>
              <a:rPr lang="en-US" altLang="nl-NL" dirty="0" err="1">
                <a:cs typeface="Arial" panose="020B0604020202020204" pitchFamily="34" charset="0"/>
              </a:rPr>
              <a:t>secundaire</a:t>
            </a:r>
            <a:endParaRPr lang="en-US" altLang="nl-NL" dirty="0">
              <a:cs typeface="Arial" panose="020B0604020202020204" pitchFamily="34" charset="0"/>
            </a:endParaRPr>
          </a:p>
          <a:p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altLang="nl-NL" dirty="0">
              <a:cs typeface="Arial" panose="020B0604020202020204" pitchFamily="34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5DA33DED-3A79-B24C-B153-EED4751D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838200"/>
            <a:ext cx="35274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916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822BE0A-6596-8C4F-A2C9-2F7AA0FB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-2738"/>
            <a:ext cx="8427720" cy="68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7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FDE238C-313E-7640-8748-4425F126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536" y="0"/>
            <a:ext cx="874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88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xmlns="" id="{D134B959-31DA-0E4D-B81D-B37D51938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" y="237490"/>
            <a:ext cx="72186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4400" dirty="0">
                <a:cs typeface="Arial" panose="020B0604020202020204" pitchFamily="34" charset="0"/>
              </a:rPr>
              <a:t>Cezanne </a:t>
            </a:r>
            <a:r>
              <a:rPr lang="en-US" altLang="nl-NL" sz="4400" dirty="0" err="1">
                <a:cs typeface="Arial" panose="020B0604020202020204" pitchFamily="34" charset="0"/>
              </a:rPr>
              <a:t>en</a:t>
            </a:r>
            <a:r>
              <a:rPr lang="en-US" altLang="nl-NL" sz="4400" dirty="0">
                <a:cs typeface="Arial" panose="020B0604020202020204" pitchFamily="34" charset="0"/>
              </a:rPr>
              <a:t> het </a:t>
            </a:r>
            <a:r>
              <a:rPr lang="en-US" altLang="nl-NL" sz="4400" dirty="0" err="1">
                <a:cs typeface="Arial" panose="020B0604020202020204" pitchFamily="34" charset="0"/>
              </a:rPr>
              <a:t>buitenleven</a:t>
            </a:r>
            <a:endParaRPr lang="en-US" altLang="nl-NL" sz="4400" dirty="0">
              <a:cs typeface="Arial" panose="020B0604020202020204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xmlns="" id="{A8C27F53-FFD9-5B40-B256-89EB8184F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6" y="1433542"/>
            <a:ext cx="682815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nl-NL" dirty="0" err="1">
                <a:cs typeface="Arial" panose="020B0604020202020204" pitchFamily="34" charset="0"/>
              </a:rPr>
              <a:t>Brak</a:t>
            </a:r>
            <a:r>
              <a:rPr lang="en-US" altLang="nl-NL" dirty="0">
                <a:cs typeface="Arial" panose="020B0604020202020204" pitchFamily="34" charset="0"/>
              </a:rPr>
              <a:t> met het </a:t>
            </a:r>
            <a:r>
              <a:rPr lang="en-US" altLang="nl-NL" dirty="0" err="1">
                <a:cs typeface="Arial" panose="020B0604020202020204" pitchFamily="34" charset="0"/>
              </a:rPr>
              <a:t>impressionsime</a:t>
            </a:r>
            <a:r>
              <a:rPr lang="en-US" altLang="nl-NL" dirty="0">
                <a:cs typeface="Arial" panose="020B0604020202020204" pitchFamily="34" charset="0"/>
              </a:rPr>
              <a:t> in 1887</a:t>
            </a:r>
          </a:p>
          <a:p>
            <a:pPr marL="342900" indent="-342900">
              <a:buFontTx/>
              <a:buChar char="-"/>
            </a:pPr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nl-NL" dirty="0">
                <a:cs typeface="Arial" panose="020B0604020202020204" pitchFamily="34" charset="0"/>
              </a:rPr>
              <a:t>Focus op </a:t>
            </a:r>
            <a:r>
              <a:rPr lang="en-US" altLang="nl-NL" dirty="0" err="1">
                <a:cs typeface="Arial" panose="020B0604020202020204" pitchFamily="34" charset="0"/>
              </a:rPr>
              <a:t>arrangementen</a:t>
            </a:r>
            <a:r>
              <a:rPr lang="en-US" altLang="nl-NL" dirty="0">
                <a:cs typeface="Arial" panose="020B0604020202020204" pitchFamily="34" charset="0"/>
              </a:rPr>
              <a:t> van </a:t>
            </a:r>
            <a:r>
              <a:rPr lang="en-US" altLang="nl-NL" dirty="0" err="1">
                <a:cs typeface="Arial" panose="020B0604020202020204" pitchFamily="34" charset="0"/>
              </a:rPr>
              <a:t>geometrische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geconstrueerde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vormen</a:t>
            </a:r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nl-NL" dirty="0" err="1">
                <a:cs typeface="Arial" panose="020B0604020202020204" pitchFamily="34" charset="0"/>
              </a:rPr>
              <a:t>Hij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geloofde</a:t>
            </a:r>
            <a:r>
              <a:rPr lang="en-US" altLang="nl-NL" dirty="0">
                <a:cs typeface="Arial" panose="020B0604020202020204" pitchFamily="34" charset="0"/>
              </a:rPr>
              <a:t> in </a:t>
            </a:r>
            <a:r>
              <a:rPr lang="en-US" altLang="nl-NL" dirty="0" err="1">
                <a:cs typeface="Arial" panose="020B0604020202020204" pitchFamily="34" charset="0"/>
              </a:rPr>
              <a:t>een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natuurlijke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ordening</a:t>
            </a:r>
            <a:r>
              <a:rPr lang="en-US" altLang="nl-NL" dirty="0">
                <a:cs typeface="Arial" panose="020B0604020202020204" pitchFamily="34" charset="0"/>
              </a:rPr>
              <a:t> van de </a:t>
            </a:r>
            <a:r>
              <a:rPr lang="en-US" altLang="nl-NL" dirty="0" err="1">
                <a:cs typeface="Arial" panose="020B0604020202020204" pitchFamily="34" charset="0"/>
              </a:rPr>
              <a:t>natuur</a:t>
            </a:r>
            <a:r>
              <a:rPr lang="en-US" altLang="nl-NL" dirty="0">
                <a:cs typeface="Arial" panose="020B0604020202020204" pitchFamily="34" charset="0"/>
              </a:rPr>
              <a:t> in </a:t>
            </a:r>
            <a:r>
              <a:rPr lang="en-US" altLang="nl-NL" dirty="0" err="1">
                <a:cs typeface="Arial" panose="020B0604020202020204" pitchFamily="34" charset="0"/>
              </a:rPr>
              <a:t>geometrische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  <a:r>
              <a:rPr lang="en-US" altLang="nl-NL" dirty="0" err="1">
                <a:cs typeface="Arial" panose="020B0604020202020204" pitchFamily="34" charset="0"/>
              </a:rPr>
              <a:t>vormen</a:t>
            </a:r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altLang="nl-NL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nl-NL" dirty="0">
                <a:cs typeface="Arial" panose="020B0604020202020204" pitchFamily="34" charset="0"/>
              </a:rPr>
              <a:t>Abstract maar </a:t>
            </a:r>
            <a:r>
              <a:rPr lang="en-US" altLang="nl-NL" dirty="0" err="1">
                <a:cs typeface="Arial" panose="020B0604020202020204" pitchFamily="34" charset="0"/>
              </a:rPr>
              <a:t>herkenbaar</a:t>
            </a:r>
            <a:r>
              <a:rPr lang="en-US" altLang="nl-NL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endParaRPr lang="en-US" altLang="nl-NL" dirty="0"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1718274-CEEB-DF45-9DBD-A4F890B9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0" y="3492500"/>
            <a:ext cx="4889500" cy="3365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A05CD931-6216-454A-BE95-225202BD3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201" y="0"/>
            <a:ext cx="4801799" cy="32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kstvak 5">
            <a:extLst>
              <a:ext uri="{FF2B5EF4-FFF2-40B4-BE49-F238E27FC236}">
                <a16:creationId xmlns:a16="http://schemas.microsoft.com/office/drawing/2014/main" xmlns="" id="{5CE67AB8-1C76-8F48-9746-358860300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23825"/>
            <a:ext cx="7510389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Impressionisme</a:t>
            </a:r>
          </a:p>
          <a:p>
            <a:endParaRPr lang="nl-NL" altLang="nl-N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 Inspiratie fotografie &amp; Japanse prentkunst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 Vastleggen van het ‘moment’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 Kleuren, toetsen en licht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 Voorlopers, dus kritiek</a:t>
            </a:r>
          </a:p>
          <a:p>
            <a:endParaRPr lang="nl-NL" altLang="nl-N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1872, Claude Monet 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‘impressie van een opkomende zon’</a:t>
            </a:r>
          </a:p>
          <a:p>
            <a:endParaRPr lang="nl-NL" altLang="nl-NL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Afbeelding 7" descr="claude_monet_impression_soleil_levant_1872.jpg">
            <a:extLst>
              <a:ext uri="{FF2B5EF4-FFF2-40B4-BE49-F238E27FC236}">
                <a16:creationId xmlns:a16="http://schemas.microsoft.com/office/drawing/2014/main" xmlns="" id="{A707875E-8063-1C40-AA61-D11DB489E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47" y="1859280"/>
            <a:ext cx="6499353" cy="49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48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C325FAB8-5336-1E43-BF54-72E28CE64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03" y="0"/>
            <a:ext cx="8685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1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51068CD5-8041-7C46-B10B-C730AE582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06" y="282416"/>
            <a:ext cx="2667000" cy="4955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800" b="1" dirty="0"/>
              <a:t>Seurat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Pointillisme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Patronen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Geometrische</a:t>
            </a:r>
            <a:r>
              <a:rPr lang="en-US" altLang="nl-NL" dirty="0"/>
              <a:t> </a:t>
            </a:r>
            <a:r>
              <a:rPr lang="en-US" altLang="nl-NL" dirty="0" err="1"/>
              <a:t>vormen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/>
              <a:t>Setting</a:t>
            </a:r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Primaire</a:t>
            </a:r>
            <a:r>
              <a:rPr lang="en-US" altLang="nl-NL" dirty="0"/>
              <a:t> &amp; </a:t>
            </a:r>
            <a:r>
              <a:rPr lang="en-US" altLang="nl-NL" dirty="0" err="1"/>
              <a:t>Secundaire</a:t>
            </a:r>
            <a:r>
              <a:rPr lang="en-US" altLang="nl-NL" dirty="0"/>
              <a:t> </a:t>
            </a:r>
            <a:r>
              <a:rPr lang="en-US" altLang="nl-NL" dirty="0" err="1"/>
              <a:t>kleurem</a:t>
            </a:r>
            <a:endParaRPr lang="en-US" altLang="nl-NL" dirty="0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xmlns="" id="{6C5FD310-ABB5-D54C-BCF4-9F67908C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013" y="282416"/>
            <a:ext cx="2590800" cy="4216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800" b="1" dirty="0"/>
              <a:t>Van Gogh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Kleur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Lijnen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Ruimte-gebruik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Emotie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symboliek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/>
              <a:t>Setting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xmlns="" id="{E0CE56F3-9D9E-5546-B5B6-24A06D725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420" y="282416"/>
            <a:ext cx="2362200" cy="2185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800" b="1" dirty="0"/>
              <a:t>Cezanne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 err="1"/>
              <a:t>Kleur</a:t>
            </a:r>
            <a:endParaRPr lang="en-US" altLang="nl-NL" dirty="0"/>
          </a:p>
          <a:p>
            <a:pPr algn="ctr">
              <a:spcBef>
                <a:spcPct val="50000"/>
              </a:spcBef>
            </a:pPr>
            <a:r>
              <a:rPr lang="en-US" altLang="nl-NL" dirty="0"/>
              <a:t>Overlap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2195139-C33C-E942-9CCD-4340E652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229" y="2911238"/>
            <a:ext cx="3252771" cy="39467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E8351B4-10C7-D746-9A88-FBAED18A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55" y="4632960"/>
            <a:ext cx="2796777" cy="22250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5D60B571-40F2-8E43-AD7C-030C8CC5D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132" y="4632960"/>
            <a:ext cx="2834446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8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8D60716-7370-DB48-9074-C0396233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49" y="0"/>
            <a:ext cx="4746021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F743BA6D-83BA-FF46-8FDE-A54A1E20B1A7}"/>
              </a:ext>
            </a:extLst>
          </p:cNvPr>
          <p:cNvSpPr txBox="1"/>
          <p:nvPr/>
        </p:nvSpPr>
        <p:spPr>
          <a:xfrm>
            <a:off x="8717280" y="5836920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1872, </a:t>
            </a:r>
            <a:r>
              <a:rPr lang="nl-NL" dirty="0" err="1"/>
              <a:t>Winge</a:t>
            </a:r>
            <a:r>
              <a:rPr lang="nl-NL" dirty="0"/>
              <a:t>,</a:t>
            </a:r>
          </a:p>
          <a:p>
            <a:r>
              <a:rPr lang="nl-NL" dirty="0" err="1"/>
              <a:t>Thor’s</a:t>
            </a:r>
            <a:r>
              <a:rPr lang="nl-NL" dirty="0"/>
              <a:t> </a:t>
            </a:r>
            <a:r>
              <a:rPr lang="nl-NL" dirty="0" err="1"/>
              <a:t>fight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Giants</a:t>
            </a:r>
          </a:p>
        </p:txBody>
      </p:sp>
    </p:spTree>
    <p:extLst>
      <p:ext uri="{BB962C8B-B14F-4D97-AF65-F5344CB8AC3E}">
        <p14:creationId xmlns:p14="http://schemas.microsoft.com/office/powerpoint/2010/main" val="247053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kstvak 5">
            <a:extLst>
              <a:ext uri="{FF2B5EF4-FFF2-40B4-BE49-F238E27FC236}">
                <a16:creationId xmlns:a16="http://schemas.microsoft.com/office/drawing/2014/main" xmlns="" id="{D49B722B-E1B7-904D-8B9F-07AE6184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8" y="200344"/>
            <a:ext cx="736568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Onderwerpen van impressionistische schilderijen:</a:t>
            </a:r>
          </a:p>
          <a:p>
            <a:endParaRPr lang="nl-NL" altLang="nl-N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alt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Moderne leven van toen</a:t>
            </a:r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stad (flaneren), vermaak, industrie, bruggen, modern transport (trein), 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gaslicht</a:t>
            </a:r>
          </a:p>
          <a:p>
            <a:pPr marL="457200" indent="-457200">
              <a:buFontTx/>
              <a:buChar char="-"/>
            </a:pPr>
            <a:r>
              <a:rPr lang="nl-NL" alt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Natuur: 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openlucht, tuinen, landschap, water, laten zien zoals het was, verftube wat uitgevonden</a:t>
            </a:r>
          </a:p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	- Snel schilderen, want lichtindruk</a:t>
            </a:r>
          </a:p>
          <a:p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858ED9A-46A9-AF4D-8466-FEE9A387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86" y="0"/>
            <a:ext cx="4867114" cy="350584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9A2B0AC5-6A2F-FF49-9BA2-2648D289F03E}"/>
              </a:ext>
            </a:extLst>
          </p:cNvPr>
          <p:cNvSpPr txBox="1"/>
          <p:nvPr/>
        </p:nvSpPr>
        <p:spPr>
          <a:xfrm>
            <a:off x="9296400" y="3703320"/>
            <a:ext cx="248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Renoir</a:t>
            </a:r>
            <a:r>
              <a:rPr lang="nl-NL" dirty="0"/>
              <a:t>, 1880-1881,</a:t>
            </a:r>
          </a:p>
          <a:p>
            <a:r>
              <a:rPr lang="nl-NL" dirty="0"/>
              <a:t>‘Lunch van de roeiers’</a:t>
            </a:r>
          </a:p>
        </p:txBody>
      </p:sp>
    </p:spTree>
    <p:extLst>
      <p:ext uri="{BB962C8B-B14F-4D97-AF65-F5344CB8AC3E}">
        <p14:creationId xmlns:p14="http://schemas.microsoft.com/office/powerpoint/2010/main" val="349793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Afbeelding 7" descr="monet16.jpg">
            <a:extLst>
              <a:ext uri="{FF2B5EF4-FFF2-40B4-BE49-F238E27FC236}">
                <a16:creationId xmlns:a16="http://schemas.microsoft.com/office/drawing/2014/main" xmlns="" id="{316EC1FF-91CA-474C-AED5-579F1CFD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0"/>
            <a:ext cx="905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04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Afbeelding 6" descr="Pissarro-boulevard-montmartre-night-NG4119-r-half.jpg">
            <a:extLst>
              <a:ext uri="{FF2B5EF4-FFF2-40B4-BE49-F238E27FC236}">
                <a16:creationId xmlns:a16="http://schemas.microsoft.com/office/drawing/2014/main" xmlns="" id="{E5E55088-31D8-8F4C-8367-16ADC572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56" y="-14576"/>
            <a:ext cx="8292464" cy="687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98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kstvak 5">
            <a:extLst>
              <a:ext uri="{FF2B5EF4-FFF2-40B4-BE49-F238E27FC236}">
                <a16:creationId xmlns:a16="http://schemas.microsoft.com/office/drawing/2014/main" xmlns="" id="{DF812E55-6ACF-6D43-8837-CB414C195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7" y="197803"/>
            <a:ext cx="524214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Impressionisme</a:t>
            </a:r>
            <a:r>
              <a:rPr lang="nl-NL" altLang="nl-NL" sz="2200" b="1" dirty="0"/>
              <a:t> </a:t>
            </a:r>
            <a:r>
              <a:rPr lang="nl-NL" alt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en licht</a:t>
            </a:r>
          </a:p>
        </p:txBody>
      </p:sp>
      <p:pic>
        <p:nvPicPr>
          <p:cNvPr id="13319" name="Afbeelding 6" descr="394px-Claude_Monet_023.jpg">
            <a:extLst>
              <a:ext uri="{FF2B5EF4-FFF2-40B4-BE49-F238E27FC236}">
                <a16:creationId xmlns:a16="http://schemas.microsoft.com/office/drawing/2014/main" xmlns="" id="{C325D37C-2C34-1B4F-9603-A58D4118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24" y="1"/>
            <a:ext cx="4503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kstvak 7">
            <a:extLst>
              <a:ext uri="{FF2B5EF4-FFF2-40B4-BE49-F238E27FC236}">
                <a16:creationId xmlns:a16="http://schemas.microsoft.com/office/drawing/2014/main" xmlns="" id="{ED4A48EB-B22F-1C4A-B018-C4B67F49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7" y="843757"/>
            <a:ext cx="559133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altLang="nl-NL" sz="3000" u="sng" dirty="0">
                <a:latin typeface="Arial" panose="020B0604020202020204" pitchFamily="34" charset="0"/>
                <a:cs typeface="Arial" panose="020B0604020202020204" pitchFamily="34" charset="0"/>
              </a:rPr>
              <a:t>Pastelkleuren</a:t>
            </a:r>
          </a:p>
          <a:p>
            <a:endParaRPr lang="nl-NL" altLang="nl-N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000" u="sng" dirty="0">
                <a:latin typeface="Arial" panose="020B0604020202020204" pitchFamily="34" charset="0"/>
                <a:cs typeface="Arial" panose="020B0604020202020204" pitchFamily="34" charset="0"/>
              </a:rPr>
              <a:t>- Complementaire kleuren</a:t>
            </a:r>
          </a:p>
          <a:p>
            <a:pPr marL="457200" indent="-457200">
              <a:buFontTx/>
              <a:buChar char="-"/>
            </a:pPr>
            <a:endParaRPr lang="nl-NL" altLang="nl-NL" sz="3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3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000" u="sng" dirty="0">
                <a:latin typeface="Arial" panose="020B0604020202020204" pitchFamily="34" charset="0"/>
                <a:cs typeface="Arial" panose="020B0604020202020204" pitchFamily="34" charset="0"/>
              </a:rPr>
              <a:t>- Verzadigde kleuren</a:t>
            </a:r>
          </a:p>
          <a:p>
            <a:pPr marL="457200" indent="-457200">
              <a:buFontTx/>
              <a:buChar char="-"/>
            </a:pPr>
            <a:endParaRPr lang="nl-NL" altLang="nl-NL" sz="3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3000" u="sng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71CE5AA0-C706-2643-BFD9-9CA50227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1" y="4996564"/>
            <a:ext cx="2379979" cy="18614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52B55A9A-417D-1E43-B012-9CF3677FB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140" y="2819400"/>
            <a:ext cx="1397000" cy="20574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E8131E72-8A44-EE48-99AA-22D5D218E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036" y="933044"/>
            <a:ext cx="29845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kstvak 5">
            <a:extLst>
              <a:ext uri="{FF2B5EF4-FFF2-40B4-BE49-F238E27FC236}">
                <a16:creationId xmlns:a16="http://schemas.microsoft.com/office/drawing/2014/main" xmlns="" id="{1FBAB6C3-9DF9-4743-A314-C626EAEE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6" y="252096"/>
            <a:ext cx="75025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Impressionisme en licht</a:t>
            </a:r>
          </a:p>
          <a:p>
            <a:endParaRPr lang="nl-NL" alt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4" name="Afbeelding 9" descr="rouen-cathedral-the-portal-in-the-sun.jpg!Blog.jpg">
            <a:extLst>
              <a:ext uri="{FF2B5EF4-FFF2-40B4-BE49-F238E27FC236}">
                <a16:creationId xmlns:a16="http://schemas.microsoft.com/office/drawing/2014/main" xmlns="" id="{4A80784C-7EA7-1841-9F36-BE0D10B45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81" y="878746"/>
            <a:ext cx="3751263" cy="597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Afbeelding 10" descr="rouen-cathedral-01.jpg!Blog.jpg">
            <a:extLst>
              <a:ext uri="{FF2B5EF4-FFF2-40B4-BE49-F238E27FC236}">
                <a16:creationId xmlns:a16="http://schemas.microsoft.com/office/drawing/2014/main" xmlns="" id="{D7E53E64-CB71-1142-8EF1-A52D5A4DE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878746"/>
            <a:ext cx="3840481" cy="597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Afbeelding 11" descr="rouen-cathedral-the-portal-and-the-tour-d-albane-morning-effect.jpg!Blog.jpg">
            <a:extLst>
              <a:ext uri="{FF2B5EF4-FFF2-40B4-BE49-F238E27FC236}">
                <a16:creationId xmlns:a16="http://schemas.microsoft.com/office/drawing/2014/main" xmlns="" id="{FD026ED3-A8AD-E749-A6B8-01FED6552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" y="878746"/>
            <a:ext cx="4040505" cy="597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4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kstvak 5">
            <a:extLst>
              <a:ext uri="{FF2B5EF4-FFF2-40B4-BE49-F238E27FC236}">
                <a16:creationId xmlns:a16="http://schemas.microsoft.com/office/drawing/2014/main" xmlns="" id="{F0819E37-3F4B-164F-A56F-B686FAD03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321996"/>
            <a:ext cx="75311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2500" b="1" dirty="0">
                <a:latin typeface="Arial" panose="020B0604020202020204" pitchFamily="34" charset="0"/>
                <a:cs typeface="Arial" panose="020B0604020202020204" pitchFamily="34" charset="0"/>
              </a:rPr>
              <a:t>Fotografie</a:t>
            </a:r>
          </a:p>
          <a:p>
            <a:endParaRPr lang="nl-NL" altLang="nl-NL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2500" dirty="0">
                <a:latin typeface="Arial" panose="020B0604020202020204" pitchFamily="34" charset="0"/>
                <a:cs typeface="Arial" panose="020B0604020202020204" pitchFamily="34" charset="0"/>
              </a:rPr>
              <a:t>- 1850 fotografie uitgevonden</a:t>
            </a:r>
          </a:p>
          <a:p>
            <a:r>
              <a:rPr lang="nl-NL" altLang="nl-NL" sz="2500" dirty="0">
                <a:latin typeface="Arial" panose="020B0604020202020204" pitchFamily="34" charset="0"/>
                <a:cs typeface="Arial" panose="020B0604020202020204" pitchFamily="34" charset="0"/>
              </a:rPr>
              <a:t>- Grote invloed op schilders, want foto goedkoper </a:t>
            </a:r>
          </a:p>
          <a:p>
            <a:endParaRPr lang="nl-NL" altLang="nl-NL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2500" dirty="0">
                <a:latin typeface="Arial" panose="020B0604020202020204" pitchFamily="34" charset="0"/>
                <a:cs typeface="Arial" panose="020B0604020202020204" pitchFamily="34" charset="0"/>
              </a:rPr>
              <a:t>Van de Nederlandse impressionistische schilder Breitner zijn veel foto’s bekend. </a:t>
            </a:r>
          </a:p>
        </p:txBody>
      </p:sp>
      <p:pic>
        <p:nvPicPr>
          <p:cNvPr id="10246" name="Afbeelding 6" descr="G.H.Breitner, Vrouwen op het Rokin.jpg">
            <a:extLst>
              <a:ext uri="{FF2B5EF4-FFF2-40B4-BE49-F238E27FC236}">
                <a16:creationId xmlns:a16="http://schemas.microsoft.com/office/drawing/2014/main" xmlns="" id="{13DC8AFB-5EA9-B645-92E9-038C59766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441700"/>
            <a:ext cx="4470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Afbeelding 8" descr="e_711.jpg">
            <a:extLst>
              <a:ext uri="{FF2B5EF4-FFF2-40B4-BE49-F238E27FC236}">
                <a16:creationId xmlns:a16="http://schemas.microsoft.com/office/drawing/2014/main" xmlns="" id="{A6426117-3933-5D4A-B853-40E0D1EE8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441700"/>
            <a:ext cx="3416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kstvak 12">
            <a:extLst>
              <a:ext uri="{FF2B5EF4-FFF2-40B4-BE49-F238E27FC236}">
                <a16:creationId xmlns:a16="http://schemas.microsoft.com/office/drawing/2014/main" xmlns="" id="{220EDB32-EFE5-314D-BBBD-81AFA05DA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3525839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/>
              <a:t>Afb.7</a:t>
            </a:r>
          </a:p>
        </p:txBody>
      </p:sp>
      <p:sp>
        <p:nvSpPr>
          <p:cNvPr id="10249" name="Tekstvak 13">
            <a:extLst>
              <a:ext uri="{FF2B5EF4-FFF2-40B4-BE49-F238E27FC236}">
                <a16:creationId xmlns:a16="http://schemas.microsoft.com/office/drawing/2014/main" xmlns="" id="{A180EAC6-8594-9745-B55B-AACA800B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3788" y="3122614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/>
              <a:t>Afb.8</a:t>
            </a:r>
          </a:p>
        </p:txBody>
      </p:sp>
    </p:spTree>
    <p:extLst>
      <p:ext uri="{BB962C8B-B14F-4D97-AF65-F5344CB8AC3E}">
        <p14:creationId xmlns:p14="http://schemas.microsoft.com/office/powerpoint/2010/main" val="10357577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470</Words>
  <Application>Microsoft Macintosh PowerPoint</Application>
  <PresentationFormat>Aangepast</PresentationFormat>
  <Paragraphs>144</Paragraphs>
  <Slides>21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Niek  Melchers</cp:lastModifiedBy>
  <cp:revision>21</cp:revision>
  <dcterms:created xsi:type="dcterms:W3CDTF">2019-01-08T13:45:44Z</dcterms:created>
  <dcterms:modified xsi:type="dcterms:W3CDTF">2019-01-23T13:44:24Z</dcterms:modified>
</cp:coreProperties>
</file>