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58" r:id="rId5"/>
    <p:sldId id="293" r:id="rId6"/>
    <p:sldId id="294" r:id="rId7"/>
    <p:sldId id="298" r:id="rId8"/>
    <p:sldId id="295" r:id="rId9"/>
    <p:sldId id="259" r:id="rId10"/>
    <p:sldId id="260" r:id="rId11"/>
    <p:sldId id="261" r:id="rId12"/>
    <p:sldId id="262" r:id="rId13"/>
    <p:sldId id="263" r:id="rId14"/>
    <p:sldId id="297" r:id="rId15"/>
    <p:sldId id="300" r:id="rId16"/>
    <p:sldId id="299" r:id="rId17"/>
    <p:sldId id="301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0EE4E2F9-AACF-4D68-AB8B-394C89A57058}">
          <p14:sldIdLst>
            <p14:sldId id="256"/>
            <p14:sldId id="257"/>
            <p14:sldId id="296"/>
            <p14:sldId id="258"/>
            <p14:sldId id="293"/>
            <p14:sldId id="294"/>
            <p14:sldId id="298"/>
            <p14:sldId id="295"/>
            <p14:sldId id="259"/>
            <p14:sldId id="260"/>
            <p14:sldId id="261"/>
            <p14:sldId id="262"/>
            <p14:sldId id="263"/>
            <p14:sldId id="297"/>
            <p14:sldId id="300"/>
            <p14:sldId id="299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howGuides="1">
      <p:cViewPr>
        <p:scale>
          <a:sx n="80" d="100"/>
          <a:sy n="80" d="100"/>
        </p:scale>
        <p:origin x="112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99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22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938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46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98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81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04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22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72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98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01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2DE1A-1473-48D7-8C48-7402B2265543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9639C-2501-4B6D-AE9C-12C6C96BBB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11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6573427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Wat doet de overheid:</a:t>
            </a:r>
            <a:br>
              <a:rPr lang="nl-NL" dirty="0"/>
            </a:br>
            <a:r>
              <a:rPr lang="nl-NL" dirty="0"/>
              <a:t>Gezondheidszorgbeleid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Taak 4 “En wie gaat dat betalen”</a:t>
            </a:r>
          </a:p>
          <a:p>
            <a:r>
              <a:rPr lang="nl-NL" dirty="0"/>
              <a:t>Inleiding in de gezondheidszorg</a:t>
            </a:r>
          </a:p>
          <a:p>
            <a:r>
              <a:rPr lang="nl-NL" dirty="0"/>
              <a:t>Hoofdstuk 18-Deel 1</a:t>
            </a:r>
          </a:p>
        </p:txBody>
      </p:sp>
    </p:spTree>
    <p:extLst>
      <p:ext uri="{BB962C8B-B14F-4D97-AF65-F5344CB8AC3E}">
        <p14:creationId xmlns:p14="http://schemas.microsoft.com/office/powerpoint/2010/main" val="402548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 van geneesmiddelen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Geneesmiddelen op recept:</a:t>
            </a:r>
          </a:p>
          <a:p>
            <a:pPr lvl="1"/>
            <a:r>
              <a:rPr lang="nl-NL" dirty="0"/>
              <a:t>Betalen we samen (premie) → vergoed via zorgverzekering (wel eerst van eigen risico!)</a:t>
            </a:r>
          </a:p>
          <a:p>
            <a:pPr lvl="1"/>
            <a:r>
              <a:rPr lang="nl-NL" dirty="0"/>
              <a:t>Hoe duurder de gezondheidszorg (o.a. </a:t>
            </a:r>
            <a:r>
              <a:rPr lang="nl-NL" dirty="0" err="1"/>
              <a:t>a.g.v</a:t>
            </a:r>
            <a:r>
              <a:rPr lang="nl-NL" dirty="0"/>
              <a:t>. geneesmiddelen), hoe hoger de premie</a:t>
            </a:r>
          </a:p>
          <a:p>
            <a:pPr lvl="1"/>
            <a:r>
              <a:rPr lang="nl-NL" dirty="0"/>
              <a:t>Dus: kosten van geneesmiddelen moeten niet onnodig hoog worden!</a:t>
            </a:r>
          </a:p>
        </p:txBody>
      </p:sp>
    </p:spTree>
    <p:extLst>
      <p:ext uri="{BB962C8B-B14F-4D97-AF65-F5344CB8AC3E}">
        <p14:creationId xmlns:p14="http://schemas.microsoft.com/office/powerpoint/2010/main" val="142442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Beperken van kosten van geneesmiddelen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Stimuleren om minder geneesmiddelen te gaan gebruiken</a:t>
            </a:r>
          </a:p>
          <a:p>
            <a:pPr marL="514350" indent="-514350">
              <a:buAutoNum type="arabicPeriod"/>
            </a:pPr>
            <a:r>
              <a:rPr lang="nl-NL" dirty="0"/>
              <a:t>Afspraken maken over keuze van geneesmiddel</a:t>
            </a:r>
          </a:p>
          <a:p>
            <a:pPr marL="514350" indent="-514350">
              <a:buAutoNum type="arabicPeriod"/>
            </a:pPr>
            <a:r>
              <a:rPr lang="nl-NL" dirty="0"/>
              <a:t>Vergoeding van geneesmiddelen beperken</a:t>
            </a:r>
          </a:p>
          <a:p>
            <a:pPr marL="514350" indent="-514350">
              <a:buAutoNum type="arabicPeriod"/>
            </a:pPr>
            <a:r>
              <a:rPr lang="nl-NL" dirty="0"/>
              <a:t>Zorgen voor lagere prijzen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807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/>
              <a:t>Stimuleren om </a:t>
            </a:r>
            <a:br>
              <a:rPr lang="nl-NL" i="1" dirty="0"/>
            </a:br>
            <a:r>
              <a:rPr lang="nl-NL" i="1" u="sng" dirty="0"/>
              <a:t>minder</a:t>
            </a:r>
            <a:r>
              <a:rPr lang="nl-NL" i="1" dirty="0"/>
              <a:t> geneesmiddelen te gebruiken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Patiëntvoorlichting over alledaagse kwalen</a:t>
            </a:r>
          </a:p>
          <a:p>
            <a:pPr lvl="1"/>
            <a:r>
              <a:rPr lang="nl-NL" dirty="0"/>
              <a:t>“Het gaat zonder geneesmiddel over”</a:t>
            </a:r>
          </a:p>
          <a:p>
            <a:pPr lvl="1"/>
            <a:r>
              <a:rPr lang="nl-NL" dirty="0"/>
              <a:t>“U kan een zelfzorgmiddel kopen”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2589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Via standaarden en richtlijnen</a:t>
            </a:r>
          </a:p>
          <a:p>
            <a:pPr lvl="1"/>
            <a:r>
              <a:rPr lang="nl-NL" dirty="0"/>
              <a:t>Alleen geneesmiddelen die bewezen effectief zijn worden opgenomen (</a:t>
            </a:r>
            <a:r>
              <a:rPr lang="nl-NL" dirty="0" err="1"/>
              <a:t>evidence</a:t>
            </a:r>
            <a:r>
              <a:rPr lang="nl-NL" dirty="0"/>
              <a:t> </a:t>
            </a:r>
            <a:r>
              <a:rPr lang="nl-NL" dirty="0" err="1"/>
              <a:t>based</a:t>
            </a:r>
            <a:r>
              <a:rPr lang="nl-NL" dirty="0"/>
              <a:t>)</a:t>
            </a:r>
          </a:p>
          <a:p>
            <a:r>
              <a:rPr lang="nl-NL" dirty="0"/>
              <a:t>‘Zuinig en zinnig’ gebruik van geneesmiddelen</a:t>
            </a:r>
          </a:p>
          <a:p>
            <a:pPr lvl="1"/>
            <a:r>
              <a:rPr lang="nl-NL" dirty="0"/>
              <a:t>Farmacotherapeutisch overleg (FTO): overleg van apotheker met artsen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i="1" dirty="0"/>
              <a:t>Afspraken maken </a:t>
            </a:r>
            <a:br>
              <a:rPr lang="nl-NL" i="1" dirty="0"/>
            </a:br>
            <a:r>
              <a:rPr lang="nl-NL" i="1" dirty="0"/>
              <a:t>over de </a:t>
            </a:r>
            <a:r>
              <a:rPr lang="nl-NL" i="1" u="sng" dirty="0"/>
              <a:t>keuze</a:t>
            </a:r>
            <a:r>
              <a:rPr lang="nl-NL" i="1" dirty="0"/>
              <a:t> van het geneesmiddel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1414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Voorschrijven op stofnaam (VOS)</a:t>
            </a:r>
          </a:p>
          <a:p>
            <a:pPr lvl="1"/>
            <a:r>
              <a:rPr lang="nl-NL" dirty="0"/>
              <a:t>Apotheker kan dan het middel van de firma betrekken die het goedkoopst levert</a:t>
            </a:r>
          </a:p>
          <a:p>
            <a:pPr lvl="1"/>
            <a:r>
              <a:rPr lang="nl-NL" u="sng" dirty="0"/>
              <a:t>Preferentiebeleid</a:t>
            </a:r>
            <a:r>
              <a:rPr lang="nl-NL" dirty="0"/>
              <a:t>: de zorgverzekeraar bepaalt van welke firma de apotheek het middel moet kopen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i="1" dirty="0"/>
              <a:t>Zorgen voor </a:t>
            </a:r>
            <a:r>
              <a:rPr lang="nl-NL" i="1" u="sng" dirty="0"/>
              <a:t>lagere prijzen</a:t>
            </a:r>
            <a:r>
              <a:rPr lang="nl-NL" i="1" dirty="0"/>
              <a:t>, o.a. door</a:t>
            </a:r>
          </a:p>
        </p:txBody>
      </p:sp>
    </p:spTree>
    <p:extLst>
      <p:ext uri="{BB962C8B-B14F-4D97-AF65-F5344CB8AC3E}">
        <p14:creationId xmlns:p14="http://schemas.microsoft.com/office/powerpoint/2010/main" val="4184268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GVS (= Geneesmiddelenvergoedingssysteem)</a:t>
            </a:r>
          </a:p>
          <a:p>
            <a:pPr lvl="1"/>
            <a:r>
              <a:rPr lang="nl-NL" dirty="0"/>
              <a:t>Geneesmiddelen met vergelijkbare werking worden in groepen ingedeeld</a:t>
            </a:r>
          </a:p>
          <a:p>
            <a:pPr lvl="1"/>
            <a:r>
              <a:rPr lang="nl-NL" dirty="0"/>
              <a:t>Gemiddelde </a:t>
            </a:r>
            <a:r>
              <a:rPr lang="nl-NL" dirty="0" err="1"/>
              <a:t>DDD-prijs</a:t>
            </a:r>
            <a:r>
              <a:rPr lang="nl-NL" dirty="0"/>
              <a:t> per groep </a:t>
            </a:r>
          </a:p>
          <a:p>
            <a:pPr lvl="1">
              <a:buNone/>
            </a:pPr>
            <a:r>
              <a:rPr lang="nl-NL" dirty="0"/>
              <a:t>	(DDD = </a:t>
            </a:r>
            <a:r>
              <a:rPr lang="nl-NL" dirty="0" err="1"/>
              <a:t>daily</a:t>
            </a:r>
            <a:r>
              <a:rPr lang="nl-NL" dirty="0"/>
              <a:t> </a:t>
            </a:r>
            <a:r>
              <a:rPr lang="nl-NL" dirty="0" err="1"/>
              <a:t>defined</a:t>
            </a:r>
            <a:r>
              <a:rPr lang="nl-NL" dirty="0"/>
              <a:t> dosis)</a:t>
            </a:r>
          </a:p>
          <a:p>
            <a:pPr lvl="1"/>
            <a:r>
              <a:rPr lang="nl-NL" dirty="0"/>
              <a:t>Indien middel duurder is bijbetalen door patiënt</a:t>
            </a:r>
          </a:p>
          <a:p>
            <a:pPr lvl="1">
              <a:buNone/>
            </a:pPr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i="1" dirty="0"/>
              <a:t>Zorgen voor </a:t>
            </a:r>
            <a:r>
              <a:rPr lang="nl-NL" i="1" u="sng" dirty="0"/>
              <a:t>lagere prijzen</a:t>
            </a:r>
            <a:r>
              <a:rPr lang="nl-NL" i="1" dirty="0"/>
              <a:t>, o.a. door</a:t>
            </a:r>
          </a:p>
        </p:txBody>
      </p:sp>
    </p:spTree>
    <p:extLst>
      <p:ext uri="{BB962C8B-B14F-4D97-AF65-F5344CB8AC3E}">
        <p14:creationId xmlns:p14="http://schemas.microsoft.com/office/powerpoint/2010/main" val="4184268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Wet geneesmiddelenprijzen (1996)</a:t>
            </a:r>
          </a:p>
          <a:p>
            <a:pPr>
              <a:buNone/>
            </a:pPr>
            <a:r>
              <a:rPr lang="nl-NL" dirty="0"/>
              <a:t>	Een geneesmiddel mag in ons land niet duurder zijn dan de gemiddelde prijs van het geneesmiddel in de landen om ons heen </a:t>
            </a:r>
          </a:p>
          <a:p>
            <a:pPr lvl="1">
              <a:buNone/>
            </a:pPr>
            <a:r>
              <a:rPr lang="nl-NL" dirty="0"/>
              <a:t>		</a:t>
            </a:r>
            <a:r>
              <a:rPr lang="nl-NL" sz="2600" dirty="0"/>
              <a:t>→ gevolg: halvering van de prijs</a:t>
            </a:r>
          </a:p>
          <a:p>
            <a:r>
              <a:rPr lang="nl-NL" dirty="0"/>
              <a:t>Parallelimport </a:t>
            </a:r>
          </a:p>
          <a:p>
            <a:pPr>
              <a:buNone/>
            </a:pPr>
            <a:r>
              <a:rPr lang="nl-NL" dirty="0"/>
              <a:t>	De importeur koopt het middel in het buitenland 	</a:t>
            </a:r>
            <a:r>
              <a:rPr lang="nl-NL" sz="2600" dirty="0"/>
              <a:t>→ gevolg: Grieks op het doosje (+ Nederlandse bijsluiter)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i="1" dirty="0"/>
              <a:t>Zorgen voor </a:t>
            </a:r>
            <a:r>
              <a:rPr lang="nl-NL" i="1" u="sng" dirty="0"/>
              <a:t>lagere prijzen</a:t>
            </a:r>
            <a:r>
              <a:rPr lang="nl-NL" i="1" dirty="0"/>
              <a:t>, o.a. door</a:t>
            </a:r>
          </a:p>
        </p:txBody>
      </p:sp>
    </p:spTree>
    <p:extLst>
      <p:ext uri="{BB962C8B-B14F-4D97-AF65-F5344CB8AC3E}">
        <p14:creationId xmlns:p14="http://schemas.microsoft.com/office/powerpoint/2010/main" val="4184268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= </a:t>
            </a:r>
            <a:r>
              <a:rPr lang="nl-NL" u="sng" dirty="0" err="1"/>
              <a:t>E</a:t>
            </a:r>
            <a:r>
              <a:rPr lang="nl-NL" dirty="0" err="1"/>
              <a:t>lectronisch</a:t>
            </a:r>
            <a:r>
              <a:rPr lang="nl-NL" dirty="0"/>
              <a:t> </a:t>
            </a:r>
            <a:r>
              <a:rPr lang="nl-NL" u="sng" dirty="0" err="1"/>
              <a:t>V</a:t>
            </a:r>
            <a:r>
              <a:rPr lang="nl-NL" dirty="0" err="1"/>
              <a:t>oorschrijf</a:t>
            </a:r>
            <a:r>
              <a:rPr lang="nl-NL" u="sng" dirty="0" err="1"/>
              <a:t>S</a:t>
            </a:r>
            <a:r>
              <a:rPr lang="nl-NL" dirty="0" err="1"/>
              <a:t>ysteem</a:t>
            </a:r>
            <a:endParaRPr lang="nl-NL" dirty="0"/>
          </a:p>
          <a:p>
            <a:r>
              <a:rPr lang="nl-NL" dirty="0"/>
              <a:t>Werkt via </a:t>
            </a:r>
            <a:r>
              <a:rPr lang="nl-NL" dirty="0" err="1"/>
              <a:t>ICPC-codering</a:t>
            </a:r>
            <a:endParaRPr lang="nl-NL" dirty="0"/>
          </a:p>
          <a:p>
            <a:r>
              <a:rPr lang="nl-NL" dirty="0"/>
              <a:t>Houdt rekening met;</a:t>
            </a:r>
          </a:p>
          <a:p>
            <a:pPr lvl="1"/>
            <a:r>
              <a:rPr lang="nl-NL" dirty="0"/>
              <a:t> </a:t>
            </a:r>
            <a:r>
              <a:rPr lang="nl-NL" dirty="0" err="1"/>
              <a:t>NHG-standaard</a:t>
            </a:r>
            <a:r>
              <a:rPr lang="nl-NL" dirty="0"/>
              <a:t> (1</a:t>
            </a:r>
            <a:r>
              <a:rPr lang="nl-NL" baseline="30000" dirty="0"/>
              <a:t>e</a:t>
            </a:r>
            <a:r>
              <a:rPr lang="nl-NL" dirty="0"/>
              <a:t> keus, 2</a:t>
            </a:r>
            <a:r>
              <a:rPr lang="nl-NL" baseline="30000" dirty="0"/>
              <a:t>e</a:t>
            </a:r>
            <a:r>
              <a:rPr lang="nl-NL" dirty="0"/>
              <a:t> keus, enz.)</a:t>
            </a:r>
          </a:p>
          <a:p>
            <a:pPr lvl="1"/>
            <a:r>
              <a:rPr lang="nl-NL" dirty="0"/>
              <a:t> leeftijd, geslacht, contra-indicaties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Veranderingen in de gezondheidszorg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Mensen worden steeds ouder door:</a:t>
            </a:r>
          </a:p>
          <a:p>
            <a:pPr lvl="1"/>
            <a:r>
              <a:rPr lang="nl-NL" dirty="0"/>
              <a:t>Steeds meer en betere behandelingen </a:t>
            </a:r>
          </a:p>
          <a:p>
            <a:pPr lvl="2"/>
            <a:r>
              <a:rPr lang="nl-NL" dirty="0"/>
              <a:t>O.a. meer en betere medicijnen</a:t>
            </a:r>
          </a:p>
          <a:p>
            <a:r>
              <a:rPr lang="nl-NL" dirty="0"/>
              <a:t>Meer oudere mensen → meer chronisch zieken</a:t>
            </a:r>
          </a:p>
          <a:p>
            <a:pPr lvl="1"/>
            <a:r>
              <a:rPr lang="nl-NL" dirty="0"/>
              <a:t>Meer vraag naar zorg → meer kosten</a:t>
            </a:r>
          </a:p>
          <a:p>
            <a:pPr lvl="1"/>
            <a:r>
              <a:rPr lang="nl-NL" dirty="0"/>
              <a:t>Steeds meer ‘care’ nodig naast ‘</a:t>
            </a:r>
            <a:r>
              <a:rPr lang="nl-NL" dirty="0" err="1"/>
              <a:t>cure</a:t>
            </a:r>
            <a:r>
              <a:rPr lang="nl-NL" dirty="0"/>
              <a:t>’ → meer kosten</a:t>
            </a:r>
          </a:p>
        </p:txBody>
      </p:sp>
    </p:spTree>
    <p:extLst>
      <p:ext uri="{BB962C8B-B14F-4D97-AF65-F5344CB8AC3E}">
        <p14:creationId xmlns:p14="http://schemas.microsoft.com/office/powerpoint/2010/main" val="203938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Taak 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 1 t/m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Kostenbeheersing door overheid</a:t>
            </a:r>
            <a:br>
              <a:rPr lang="nl-NL" dirty="0"/>
            </a:br>
            <a:r>
              <a:rPr lang="nl-NL" dirty="0"/>
              <a:t>Voorbeelden m.b.t. ziekenhuis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Verleden: Werken met een budget</a:t>
            </a:r>
          </a:p>
          <a:p>
            <a:pPr lvl="1"/>
            <a:r>
              <a:rPr lang="nl-NL" dirty="0"/>
              <a:t>Nadeel: op = op</a:t>
            </a:r>
          </a:p>
          <a:p>
            <a:pPr lvl="1"/>
            <a:r>
              <a:rPr lang="nl-NL" dirty="0"/>
              <a:t>Gevolg: wachtlijsten</a:t>
            </a:r>
          </a:p>
        </p:txBody>
      </p:sp>
    </p:spTree>
    <p:extLst>
      <p:ext uri="{BB962C8B-B14F-4D97-AF65-F5344CB8AC3E}">
        <p14:creationId xmlns:p14="http://schemas.microsoft.com/office/powerpoint/2010/main" val="94412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Kostenbeheersing door overheid</a:t>
            </a:r>
            <a:br>
              <a:rPr lang="nl-NL" dirty="0"/>
            </a:br>
            <a:r>
              <a:rPr lang="nl-NL" dirty="0"/>
              <a:t>Voorbeelden m.b.t. ziekenhuis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Nu: </a:t>
            </a:r>
            <a:r>
              <a:rPr lang="nl-NL" dirty="0" err="1"/>
              <a:t>DBC’s</a:t>
            </a:r>
            <a:r>
              <a:rPr lang="nl-NL" dirty="0"/>
              <a:t> (=</a:t>
            </a:r>
            <a:r>
              <a:rPr lang="nl-NL" dirty="0" err="1"/>
              <a:t>Diagnose-behandelcombinaties</a:t>
            </a:r>
            <a:r>
              <a:rPr lang="nl-NL" dirty="0"/>
              <a:t>)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	</a:t>
            </a:r>
            <a:r>
              <a:rPr lang="nl-NL" dirty="0" err="1"/>
              <a:t>DBC’s</a:t>
            </a:r>
            <a:r>
              <a:rPr lang="nl-NL" dirty="0"/>
              <a:t> heten inmiddels </a:t>
            </a:r>
            <a:r>
              <a:rPr lang="nl-NL" dirty="0" err="1"/>
              <a:t>DOT’s</a:t>
            </a:r>
            <a:r>
              <a:rPr lang="nl-NL" dirty="0"/>
              <a:t> (= </a:t>
            </a:r>
            <a:r>
              <a:rPr lang="nl-NL" dirty="0" err="1"/>
              <a:t>DBC’s</a:t>
            </a:r>
            <a:r>
              <a:rPr lang="nl-NL" dirty="0"/>
              <a:t> Op weg naar Transparantie)</a:t>
            </a:r>
          </a:p>
        </p:txBody>
      </p:sp>
    </p:spTree>
    <p:extLst>
      <p:ext uri="{BB962C8B-B14F-4D97-AF65-F5344CB8AC3E}">
        <p14:creationId xmlns:p14="http://schemas.microsoft.com/office/powerpoint/2010/main" val="94412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Kijk- en leesopdracht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Film</a:t>
            </a:r>
          </a:p>
          <a:p>
            <a:pPr lvl="1"/>
            <a:r>
              <a:rPr lang="nl-NL" dirty="0">
                <a:hlinkClick r:id="rId2"/>
              </a:rPr>
              <a:t>http://vimeo.com/65734279</a:t>
            </a:r>
            <a:endParaRPr lang="nl-NL" dirty="0"/>
          </a:p>
          <a:p>
            <a:pPr lvl="1">
              <a:buNone/>
            </a:pPr>
            <a:endParaRPr lang="nl-NL" dirty="0"/>
          </a:p>
          <a:p>
            <a:r>
              <a:rPr lang="nl-NL" dirty="0"/>
              <a:t>Reader</a:t>
            </a:r>
          </a:p>
          <a:p>
            <a:pPr lvl="1"/>
            <a:r>
              <a:rPr lang="nl-NL" dirty="0" err="1"/>
              <a:t>Diagnosebehandelcombinatie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DOT’s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DOT’s</a:t>
            </a:r>
            <a:r>
              <a:rPr lang="nl-NL" dirty="0"/>
              <a:t> (= </a:t>
            </a:r>
            <a:r>
              <a:rPr lang="nl-NL" dirty="0" err="1"/>
              <a:t>DBC’s</a:t>
            </a:r>
            <a:r>
              <a:rPr lang="nl-NL" dirty="0"/>
              <a:t> Op weg naar Transparantie)</a:t>
            </a:r>
          </a:p>
          <a:p>
            <a:pPr lvl="1"/>
            <a:r>
              <a:rPr lang="nl-NL" dirty="0"/>
              <a:t>Prijskaartje per diagnose (</a:t>
            </a:r>
            <a:r>
              <a:rPr lang="nl-NL" dirty="0" err="1"/>
              <a:t>all-in-tarief</a:t>
            </a:r>
            <a:r>
              <a:rPr lang="nl-NL" dirty="0"/>
              <a:t>)</a:t>
            </a:r>
          </a:p>
          <a:p>
            <a:pPr lvl="2"/>
            <a:r>
              <a:rPr lang="nl-NL" dirty="0" err="1"/>
              <a:t>A-segment</a:t>
            </a:r>
            <a:r>
              <a:rPr lang="nl-NL" dirty="0"/>
              <a:t> en </a:t>
            </a:r>
            <a:r>
              <a:rPr lang="nl-NL" dirty="0" err="1"/>
              <a:t>B-segment</a:t>
            </a:r>
            <a:endParaRPr lang="nl-NL" dirty="0"/>
          </a:p>
          <a:p>
            <a:pPr lvl="3"/>
            <a:r>
              <a:rPr lang="nl-NL" dirty="0" err="1"/>
              <a:t>A-segment</a:t>
            </a:r>
            <a:endParaRPr lang="nl-NL" dirty="0"/>
          </a:p>
          <a:p>
            <a:pPr lvl="4"/>
            <a:r>
              <a:rPr lang="nl-NL" dirty="0" err="1"/>
              <a:t>Nza</a:t>
            </a:r>
            <a:r>
              <a:rPr lang="nl-NL" dirty="0"/>
              <a:t> heeft prijs vastgesteld (dus in alle ziekenhuizen gelijk)</a:t>
            </a:r>
          </a:p>
          <a:p>
            <a:pPr lvl="3"/>
            <a:r>
              <a:rPr lang="nl-NL" dirty="0" err="1"/>
              <a:t>B-segment</a:t>
            </a:r>
            <a:r>
              <a:rPr lang="nl-NL" dirty="0"/>
              <a:t> = planbare zorg</a:t>
            </a:r>
          </a:p>
          <a:p>
            <a:pPr lvl="4"/>
            <a:r>
              <a:rPr lang="nl-NL" dirty="0"/>
              <a:t>Zorgverzekeraars kunnen met ziekenhuis onderhandelen over prijs van planbare zorg (± 70% van alle zorg)</a:t>
            </a:r>
          </a:p>
          <a:p>
            <a:pPr lvl="2"/>
            <a:r>
              <a:rPr lang="nl-NL" dirty="0"/>
              <a:t>Complicaties moeten nu door ziekenhuis worden betaald → prikkel om complicaties te verminderen → kwaliteit!</a:t>
            </a:r>
          </a:p>
        </p:txBody>
      </p:sp>
    </p:spTree>
    <p:extLst>
      <p:ext uri="{BB962C8B-B14F-4D97-AF65-F5344CB8AC3E}">
        <p14:creationId xmlns:p14="http://schemas.microsoft.com/office/powerpoint/2010/main" val="94412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Taak 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 5 t/m 11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Kosten van geneesmiddelen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nl-NL" dirty="0"/>
              <a:t>Geneesmiddelen: </a:t>
            </a:r>
          </a:p>
          <a:p>
            <a:pPr lvl="1"/>
            <a:r>
              <a:rPr lang="nl-NL" dirty="0"/>
              <a:t>± 10 % van de totale kosten van de gezondheidszorg</a:t>
            </a:r>
          </a:p>
          <a:p>
            <a:pPr lvl="1"/>
            <a:r>
              <a:rPr lang="nl-NL" dirty="0"/>
              <a:t>per jaar 7% stijging van kosten voor geneesmiddelen</a:t>
            </a:r>
          </a:p>
          <a:p>
            <a:pPr lvl="2"/>
            <a:r>
              <a:rPr lang="nl-NL" dirty="0"/>
              <a:t>Vergrijzing → meer geneesmiddelen</a:t>
            </a:r>
          </a:p>
          <a:p>
            <a:pPr lvl="2"/>
            <a:r>
              <a:rPr lang="nl-NL" dirty="0"/>
              <a:t>Meer ziekten die met geneesmiddelen kunnen worden behandeld</a:t>
            </a:r>
          </a:p>
          <a:p>
            <a:pPr lvl="2"/>
            <a:r>
              <a:rPr lang="nl-NL" dirty="0"/>
              <a:t>Ontwikkeling van nieuwe geneesmiddelen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4556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858</TotalTime>
  <Words>483</Words>
  <Application>Microsoft Office PowerPoint</Application>
  <PresentationFormat>Diavoorstelling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Kantoorthema</vt:lpstr>
      <vt:lpstr>Wat doet de overheid: Gezondheidszorgbeleid</vt:lpstr>
      <vt:lpstr>Veranderingen in de gezondheidszorg</vt:lpstr>
      <vt:lpstr>Taak 4</vt:lpstr>
      <vt:lpstr>Kostenbeheersing door overheid Voorbeelden m.b.t. ziekenhuis</vt:lpstr>
      <vt:lpstr>Kostenbeheersing door overheid Voorbeelden m.b.t. ziekenhuis</vt:lpstr>
      <vt:lpstr>Kijk- en leesopdracht</vt:lpstr>
      <vt:lpstr>DOT’s</vt:lpstr>
      <vt:lpstr>Taak 4</vt:lpstr>
      <vt:lpstr>Kosten van geneesmiddelen</vt:lpstr>
      <vt:lpstr>Kosten van geneesmiddelen</vt:lpstr>
      <vt:lpstr>Beperken van kosten van geneesmiddelen</vt:lpstr>
      <vt:lpstr>Stimuleren om  minder geneesmiddelen te gebruiken</vt:lpstr>
      <vt:lpstr>Afspraken maken  over de keuze van het geneesmiddel</vt:lpstr>
      <vt:lpstr>Zorgen voor lagere prijzen, o.a. door</vt:lpstr>
      <vt:lpstr>Zorgen voor lagere prijzen, o.a. door</vt:lpstr>
      <vt:lpstr>Zorgen voor lagere prijzen, o.a. door</vt:lpstr>
      <vt:lpstr>EVS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doet de overheid: Gezondheidszorgbeleid</dc:title>
  <dc:creator>laura</dc:creator>
  <cp:lastModifiedBy>Annelies de Groot</cp:lastModifiedBy>
  <cp:revision>57</cp:revision>
  <dcterms:created xsi:type="dcterms:W3CDTF">2012-07-02T13:42:54Z</dcterms:created>
  <dcterms:modified xsi:type="dcterms:W3CDTF">2019-01-23T08:14:43Z</dcterms:modified>
</cp:coreProperties>
</file>