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57" r:id="rId6"/>
    <p:sldId id="26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1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97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13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86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02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24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59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091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8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26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13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22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84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64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37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79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75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E1274F-3015-44AC-90AA-500D7B74BF0B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80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30C3E-C281-4FAA-B4CD-7CD40809C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lymfevatenstelsel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9668C6-6EFB-4D0B-9DCF-04F1D03A3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4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294B8-D9CD-4B0A-9CDC-C263BF52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Ring van </a:t>
            </a:r>
            <a:r>
              <a:rPr lang="nl-NL" dirty="0" err="1"/>
              <a:t>waldeyer-hartz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02710-E573-4FF7-9FB4-B473A5FB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Verspreid liggende gebiedjes lymfatisch weefsel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Mond/neusholte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nl-NL" dirty="0" err="1">
                <a:solidFill>
                  <a:schemeClr val="bg1"/>
                </a:solidFill>
                <a:sym typeface="Wingdings" panose="05000000000000000000" pitchFamily="2" charset="2"/>
              </a:rPr>
              <a:t>keelhote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nl-NL" b="1" dirty="0">
                <a:solidFill>
                  <a:schemeClr val="bg1"/>
                </a:solidFill>
                <a:sym typeface="Wingdings" panose="05000000000000000000" pitchFamily="2" charset="2"/>
              </a:rPr>
              <a:t>Keelamandelen;</a:t>
            </a:r>
          </a:p>
          <a:p>
            <a:r>
              <a:rPr lang="nl-NL" b="1" dirty="0">
                <a:solidFill>
                  <a:schemeClr val="bg1"/>
                </a:solidFill>
              </a:rPr>
              <a:t>Tongamandel;</a:t>
            </a:r>
          </a:p>
          <a:p>
            <a:r>
              <a:rPr lang="nl-NL" b="1" dirty="0">
                <a:solidFill>
                  <a:schemeClr val="bg1"/>
                </a:solidFill>
              </a:rPr>
              <a:t>Neusamandel;</a:t>
            </a:r>
          </a:p>
          <a:p>
            <a:r>
              <a:rPr lang="nl-NL" dirty="0">
                <a:solidFill>
                  <a:schemeClr val="bg1"/>
                </a:solidFill>
              </a:rPr>
              <a:t>Lymfatisch weefsel rondom buis van Eustachius.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Buitenlucht en voedsel</a:t>
            </a:r>
          </a:p>
        </p:txBody>
      </p:sp>
      <p:pic>
        <p:nvPicPr>
          <p:cNvPr id="4098" name="Picture 2" descr="Afbeeldingsresultaat voor amandelen">
            <a:extLst>
              <a:ext uri="{FF2B5EF4-FFF2-40B4-BE49-F238E27FC236}">
                <a16:creationId xmlns:a16="http://schemas.microsoft.com/office/drawing/2014/main" id="{09B5A9F1-43CD-4CDC-BADC-2C5894FD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10" y="1962150"/>
            <a:ext cx="47625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5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9F8C3-5A0C-43DD-8A78-D58C050D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06966"/>
            <a:ext cx="8534400" cy="1507067"/>
          </a:xfrm>
        </p:spPr>
        <p:txBody>
          <a:bodyPr/>
          <a:lstStyle/>
          <a:p>
            <a:r>
              <a:rPr lang="nl-NL" dirty="0"/>
              <a:t>Plaques van </a:t>
            </a:r>
            <a:r>
              <a:rPr lang="nl-NL" dirty="0" err="1"/>
              <a:t>peyer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01ECD7-D5D7-4993-B791-2774F113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35767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Gebiedjes lymfatisch weefsel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Wand van </a:t>
            </a:r>
            <a:r>
              <a:rPr lang="nl-NL" dirty="0" err="1">
                <a:solidFill>
                  <a:schemeClr val="bg1"/>
                </a:solidFill>
              </a:rPr>
              <a:t>dunnedarm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r>
              <a:rPr lang="nl-NL" dirty="0">
                <a:solidFill>
                  <a:schemeClr val="bg1"/>
                </a:solidFill>
              </a:rPr>
              <a:t>Bacteriën en lichaamsvreemde stoffen</a:t>
            </a:r>
          </a:p>
        </p:txBody>
      </p:sp>
      <p:pic>
        <p:nvPicPr>
          <p:cNvPr id="3074" name="Picture 2" descr="Afbeeldingsresultaat voor peyerse plaat">
            <a:extLst>
              <a:ext uri="{FF2B5EF4-FFF2-40B4-BE49-F238E27FC236}">
                <a16:creationId xmlns:a16="http://schemas.microsoft.com/office/drawing/2014/main" id="{05ADF3CF-0B8B-4953-B8DB-D05A7A8C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92" y="1199693"/>
            <a:ext cx="4206240" cy="44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A4286-6447-42F9-9A47-A943125F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zwezerik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B7C1B-E03D-4F31-9B37-0C3CB612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Zwezerik – </a:t>
            </a:r>
            <a:r>
              <a:rPr lang="nl-NL" dirty="0">
                <a:solidFill>
                  <a:schemeClr val="bg1"/>
                </a:solidFill>
              </a:rPr>
              <a:t>thymus</a:t>
            </a:r>
          </a:p>
          <a:p>
            <a:r>
              <a:rPr lang="nl-NL" dirty="0">
                <a:solidFill>
                  <a:schemeClr val="bg1"/>
                </a:solidFill>
              </a:rPr>
              <a:t>Belangrijke rol eerste levensfasen.</a:t>
            </a:r>
          </a:p>
          <a:p>
            <a:r>
              <a:rPr lang="nl-NL" dirty="0">
                <a:solidFill>
                  <a:schemeClr val="bg1"/>
                </a:solidFill>
              </a:rPr>
              <a:t>Neemt af na puberteit.</a:t>
            </a:r>
          </a:p>
          <a:p>
            <a:r>
              <a:rPr lang="nl-NL" dirty="0">
                <a:solidFill>
                  <a:schemeClr val="bg1"/>
                </a:solidFill>
              </a:rPr>
              <a:t>Op het hart, achter borstbeen.</a:t>
            </a:r>
          </a:p>
          <a:p>
            <a:r>
              <a:rPr lang="nl-NL" b="1" dirty="0" err="1">
                <a:solidFill>
                  <a:schemeClr val="bg1"/>
                </a:solidFill>
              </a:rPr>
              <a:t>Thymocyten</a:t>
            </a:r>
            <a:endParaRPr lang="nl-NL" b="1" dirty="0">
              <a:solidFill>
                <a:schemeClr val="bg1"/>
              </a:solidFill>
            </a:endParaRPr>
          </a:p>
          <a:p>
            <a:pPr lvl="1"/>
            <a:r>
              <a:rPr lang="nl-NL" dirty="0">
                <a:solidFill>
                  <a:schemeClr val="bg1"/>
                </a:solidFill>
              </a:rPr>
              <a:t>Stamcellen van bepaald soort lymfocyten</a:t>
            </a:r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19960EA4-3418-4A9A-BDA7-DAA4A7DD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036320"/>
            <a:ext cx="5219700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3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9451A-891B-45BE-9377-93F683EA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milt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7185A-D047-4B3A-A326-C53EF9A3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Milt – </a:t>
            </a:r>
            <a:r>
              <a:rPr lang="nl-NL" dirty="0" err="1">
                <a:solidFill>
                  <a:schemeClr val="bg1"/>
                </a:solidFill>
              </a:rPr>
              <a:t>lien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Bloed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Filter 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Reservoir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Vervangen oude en dode rode bloedcellen</a:t>
            </a:r>
          </a:p>
          <a:p>
            <a:r>
              <a:rPr lang="nl-NL" dirty="0">
                <a:solidFill>
                  <a:schemeClr val="bg1"/>
                </a:solidFill>
              </a:rPr>
              <a:t>Opvang ziekteverwekkers.</a:t>
            </a:r>
          </a:p>
          <a:p>
            <a:r>
              <a:rPr lang="nl-NL" dirty="0">
                <a:solidFill>
                  <a:schemeClr val="bg1"/>
                </a:solidFill>
              </a:rPr>
              <a:t>Activatie lymfocyten.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milt">
            <a:extLst>
              <a:ext uri="{FF2B5EF4-FFF2-40B4-BE49-F238E27FC236}">
                <a16:creationId xmlns:a16="http://schemas.microsoft.com/office/drawing/2014/main" id="{DE6E0032-7B79-4880-A432-A3E86348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685800"/>
            <a:ext cx="5547360" cy="46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2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E830E-CF59-4731-9993-0B41B64F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75252"/>
            <a:ext cx="8534400" cy="1507067"/>
          </a:xfrm>
        </p:spPr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08553C-554A-41EE-A328-537DADE7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86" y="2282319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1. Noem 6 bestandsdelen van lymfe.</a:t>
            </a:r>
          </a:p>
          <a:p>
            <a:r>
              <a:rPr lang="nl-NL" dirty="0">
                <a:solidFill>
                  <a:schemeClr val="bg1"/>
                </a:solidFill>
              </a:rPr>
              <a:t>2. Hoe komen milt/zij steken tot stand?</a:t>
            </a:r>
          </a:p>
          <a:p>
            <a:r>
              <a:rPr lang="nl-NL" dirty="0">
                <a:solidFill>
                  <a:schemeClr val="bg1"/>
                </a:solidFill>
              </a:rPr>
              <a:t>3. Wat is de oorzaak van opgezwollen keelamandelen wanneer je verkouden bent?</a:t>
            </a:r>
          </a:p>
          <a:p>
            <a:r>
              <a:rPr lang="nl-NL" dirty="0">
                <a:solidFill>
                  <a:schemeClr val="bg1"/>
                </a:solidFill>
              </a:rPr>
              <a:t>4. Is jouw zwezerik nu groter of kleiner dan wanneer je 13 was?</a:t>
            </a:r>
          </a:p>
        </p:txBody>
      </p:sp>
    </p:spTree>
    <p:extLst>
      <p:ext uri="{BB962C8B-B14F-4D97-AF65-F5344CB8AC3E}">
        <p14:creationId xmlns:p14="http://schemas.microsoft.com/office/powerpoint/2010/main" val="158873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F14B4-D549-43A9-8310-D12141AE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emotioneel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D491B0-32DD-40DA-B69F-F3B4A73F0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82078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Ontzettend bedankt!</a:t>
            </a:r>
          </a:p>
          <a:p>
            <a:r>
              <a:rPr lang="nl-NL" dirty="0">
                <a:solidFill>
                  <a:schemeClr val="bg1"/>
                </a:solidFill>
              </a:rPr>
              <a:t>Woordwolk </a:t>
            </a:r>
          </a:p>
          <a:p>
            <a:pPr lvl="1"/>
            <a:r>
              <a:rPr lang="nl-NL" dirty="0" err="1">
                <a:solidFill>
                  <a:schemeClr val="bg1"/>
                </a:solidFill>
              </a:rPr>
              <a:t>Mentimeter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2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17BEF-16D8-4B7E-B300-4D65C6FE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0C71D-07C8-4431-A85F-FD272A5A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6" y="2857500"/>
            <a:ext cx="8502995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Feedback op een andere manier.</a:t>
            </a:r>
          </a:p>
          <a:p>
            <a:r>
              <a:rPr lang="nl-NL" dirty="0">
                <a:solidFill>
                  <a:schemeClr val="bg1"/>
                </a:solidFill>
              </a:rPr>
              <a:t>Laatste les.</a:t>
            </a:r>
          </a:p>
        </p:txBody>
      </p:sp>
    </p:spTree>
    <p:extLst>
      <p:ext uri="{BB962C8B-B14F-4D97-AF65-F5344CB8AC3E}">
        <p14:creationId xmlns:p14="http://schemas.microsoft.com/office/powerpoint/2010/main" val="243713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11C56-750D-41E3-862E-BA8B23E5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Wat is lymfe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EC03BB-494E-452D-AADF-AD7B2714F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Menti.com</a:t>
            </a:r>
          </a:p>
        </p:txBody>
      </p:sp>
    </p:spTree>
    <p:extLst>
      <p:ext uri="{BB962C8B-B14F-4D97-AF65-F5344CB8AC3E}">
        <p14:creationId xmlns:p14="http://schemas.microsoft.com/office/powerpoint/2010/main" val="219914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4D83A-0F6A-478D-ADEC-376ADED5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CBA13B-4725-4C83-9F89-F8B41AAC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Lymfevaten</a:t>
            </a:r>
          </a:p>
          <a:p>
            <a:r>
              <a:rPr lang="nl-NL" dirty="0">
                <a:solidFill>
                  <a:schemeClr val="bg1"/>
                </a:solidFill>
              </a:rPr>
              <a:t>Lymfe </a:t>
            </a:r>
          </a:p>
          <a:p>
            <a:r>
              <a:rPr lang="nl-NL" dirty="0" err="1">
                <a:solidFill>
                  <a:schemeClr val="bg1"/>
                </a:solidFill>
              </a:rPr>
              <a:t>Lymfoïde</a:t>
            </a:r>
            <a:r>
              <a:rPr lang="nl-NL" dirty="0">
                <a:solidFill>
                  <a:schemeClr val="bg1"/>
                </a:solidFill>
              </a:rPr>
              <a:t> organen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Leerdoel: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Ik kan uitleggen waar lymfe voor dient en waar het vandaan komt.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Ik kan benoemen welke verschillende </a:t>
            </a:r>
            <a:r>
              <a:rPr lang="nl-NL" dirty="0" err="1">
                <a:solidFill>
                  <a:schemeClr val="bg1"/>
                </a:solidFill>
              </a:rPr>
              <a:t>lymfoïde</a:t>
            </a:r>
            <a:r>
              <a:rPr lang="nl-NL" dirty="0">
                <a:solidFill>
                  <a:schemeClr val="bg1"/>
                </a:solidFill>
              </a:rPr>
              <a:t> organen mensen hebben.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0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B9476-FE25-4E85-9E86-59DA8E09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lymfevaten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DE7E6-0D67-4087-AA68-E43FC280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Lymfehaarvaten</a:t>
            </a:r>
          </a:p>
          <a:p>
            <a:r>
              <a:rPr lang="nl-NL" dirty="0">
                <a:solidFill>
                  <a:schemeClr val="bg1"/>
                </a:solidFill>
              </a:rPr>
              <a:t>Weefselvocht – lymfe</a:t>
            </a:r>
          </a:p>
          <a:p>
            <a:r>
              <a:rPr lang="nl-NL" dirty="0">
                <a:solidFill>
                  <a:schemeClr val="bg1"/>
                </a:solidFill>
              </a:rPr>
              <a:t>Grootste lymfevaten</a:t>
            </a:r>
          </a:p>
          <a:p>
            <a:pPr lvl="1"/>
            <a:r>
              <a:rPr lang="nl-NL" b="1" dirty="0">
                <a:solidFill>
                  <a:schemeClr val="bg1"/>
                </a:solidFill>
              </a:rPr>
              <a:t>ductus</a:t>
            </a:r>
            <a:r>
              <a:rPr lang="nl-NL" dirty="0">
                <a:solidFill>
                  <a:schemeClr val="bg1"/>
                </a:solidFill>
              </a:rPr>
              <a:t> (buis)</a:t>
            </a:r>
          </a:p>
          <a:p>
            <a:pPr lvl="1"/>
            <a:r>
              <a:rPr lang="nl-NL" b="1" dirty="0" err="1">
                <a:solidFill>
                  <a:schemeClr val="bg1"/>
                </a:solidFill>
              </a:rPr>
              <a:t>truncus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(stam)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AutoShape 2" descr="blob:https://web.whatsapp.com/316feccf-1093-42cb-9332-d3846f91e4bd">
            <a:extLst>
              <a:ext uri="{FF2B5EF4-FFF2-40B4-BE49-F238E27FC236}">
                <a16:creationId xmlns:a16="http://schemas.microsoft.com/office/drawing/2014/main" id="{1E62E974-FFDE-4C19-BF89-10B2FF1666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92424B-20BB-41EA-AFB8-B75F8C8D4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2" t="16425" r="27842" b="4928"/>
          <a:stretch/>
        </p:blipFill>
        <p:spPr>
          <a:xfrm>
            <a:off x="8048994" y="1439333"/>
            <a:ext cx="2339236" cy="46216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3B614C1-1F83-4016-A672-7C68F89DA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47" t="4058" r="34769" b="2995"/>
          <a:stretch/>
        </p:blipFill>
        <p:spPr>
          <a:xfrm>
            <a:off x="4856173" y="394252"/>
            <a:ext cx="2174854" cy="63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8FAC4-DD32-497E-91C2-3C8E2DBF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Lymfevaten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762DCB-5C41-4D89-9A58-4CF92DF4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Lymfe uit benen en bekkenorganen wordt afgevoerd via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Linker en rechter </a:t>
            </a:r>
            <a:r>
              <a:rPr lang="nl-NL" b="1" dirty="0" err="1">
                <a:solidFill>
                  <a:schemeClr val="bg1"/>
                </a:solidFill>
              </a:rPr>
              <a:t>truncus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lumbalis</a:t>
            </a:r>
            <a:r>
              <a:rPr lang="nl-NL" b="1" dirty="0">
                <a:solidFill>
                  <a:schemeClr val="bg1"/>
                </a:solidFill>
              </a:rPr>
              <a:t>. (2)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Lymfe uit buikorganen wordt afgevoerd via </a:t>
            </a:r>
          </a:p>
          <a:p>
            <a:pPr lvl="1"/>
            <a:r>
              <a:rPr lang="nl-NL" b="1" dirty="0" err="1">
                <a:solidFill>
                  <a:schemeClr val="bg1"/>
                </a:solidFill>
              </a:rPr>
              <a:t>Truncus</a:t>
            </a:r>
            <a:r>
              <a:rPr lang="nl-NL" b="1" dirty="0">
                <a:solidFill>
                  <a:schemeClr val="bg1"/>
                </a:solidFill>
              </a:rPr>
              <a:t> intestinalis. </a:t>
            </a:r>
          </a:p>
          <a:p>
            <a:r>
              <a:rPr lang="nl-NL" dirty="0">
                <a:solidFill>
                  <a:schemeClr val="bg1"/>
                </a:solidFill>
              </a:rPr>
              <a:t>Deze 3 komen samen op een punt: </a:t>
            </a:r>
            <a:r>
              <a:rPr lang="nl-NL" b="1" dirty="0" err="1">
                <a:solidFill>
                  <a:schemeClr val="bg1"/>
                </a:solidFill>
              </a:rPr>
              <a:t>cisterna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chyli</a:t>
            </a:r>
            <a:r>
              <a:rPr lang="nl-NL" b="1" dirty="0">
                <a:solidFill>
                  <a:schemeClr val="bg1"/>
                </a:solidFill>
              </a:rPr>
              <a:t>. (5)</a:t>
            </a:r>
          </a:p>
          <a:p>
            <a:r>
              <a:rPr lang="nl-NL" dirty="0">
                <a:solidFill>
                  <a:schemeClr val="bg1"/>
                </a:solidFill>
              </a:rPr>
              <a:t>Vanaf daar grote lymfebuis naar boven: </a:t>
            </a:r>
            <a:r>
              <a:rPr lang="nl-NL" b="1" dirty="0">
                <a:solidFill>
                  <a:schemeClr val="bg1"/>
                </a:solidFill>
              </a:rPr>
              <a:t>borstbuis</a:t>
            </a:r>
            <a:r>
              <a:rPr lang="nl-NL" dirty="0">
                <a:solidFill>
                  <a:schemeClr val="bg1"/>
                </a:solidFill>
              </a:rPr>
              <a:t>  </a:t>
            </a:r>
            <a:r>
              <a:rPr lang="nl-NL" b="1" dirty="0">
                <a:solidFill>
                  <a:schemeClr val="bg1"/>
                </a:solidFill>
              </a:rPr>
              <a:t>(4)</a:t>
            </a:r>
            <a:r>
              <a:rPr lang="nl-NL" dirty="0">
                <a:solidFill>
                  <a:schemeClr val="bg1"/>
                </a:solidFill>
              </a:rPr>
              <a:t>                          (ductus </a:t>
            </a:r>
            <a:r>
              <a:rPr lang="nl-NL" dirty="0" err="1">
                <a:solidFill>
                  <a:schemeClr val="bg1"/>
                </a:solidFill>
              </a:rPr>
              <a:t>thoracicus</a:t>
            </a:r>
            <a:r>
              <a:rPr lang="nl-NL" dirty="0">
                <a:solidFill>
                  <a:schemeClr val="bg1"/>
                </a:solidFill>
              </a:rPr>
              <a:t>).</a:t>
            </a:r>
          </a:p>
          <a:p>
            <a:r>
              <a:rPr lang="nl-NL" b="1" dirty="0">
                <a:solidFill>
                  <a:schemeClr val="bg1"/>
                </a:solidFill>
              </a:rPr>
              <a:t>Rechter lymfestam; </a:t>
            </a:r>
            <a:r>
              <a:rPr lang="nl-NL" dirty="0">
                <a:solidFill>
                  <a:schemeClr val="bg1"/>
                </a:solidFill>
              </a:rPr>
              <a:t>lymfe afvoer vanuit rechterarm,                           rechterhelft van het hoofd en hals, rechterlong.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EBB2A24-99C8-4895-8FC6-0E15FBDEF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2" t="16425" r="27842" b="4928"/>
          <a:stretch/>
        </p:blipFill>
        <p:spPr>
          <a:xfrm>
            <a:off x="8287533" y="0"/>
            <a:ext cx="3361128" cy="66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66493-C8D3-4037-86B1-19004001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lymfe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B5D2DA-0FFA-4881-A8A7-11E8DEE4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Water.</a:t>
            </a:r>
          </a:p>
          <a:p>
            <a:r>
              <a:rPr lang="nl-NL" dirty="0">
                <a:solidFill>
                  <a:schemeClr val="bg1"/>
                </a:solidFill>
              </a:rPr>
              <a:t>Granulocyten.</a:t>
            </a:r>
          </a:p>
          <a:p>
            <a:r>
              <a:rPr lang="nl-NL" dirty="0">
                <a:solidFill>
                  <a:schemeClr val="bg1"/>
                </a:solidFill>
              </a:rPr>
              <a:t>Monocyten.</a:t>
            </a:r>
          </a:p>
          <a:p>
            <a:r>
              <a:rPr lang="nl-NL" b="1" dirty="0">
                <a:solidFill>
                  <a:schemeClr val="bg1"/>
                </a:solidFill>
              </a:rPr>
              <a:t>Lymfocyten 		-	</a:t>
            </a:r>
            <a:r>
              <a:rPr lang="nl-NL" dirty="0">
                <a:solidFill>
                  <a:schemeClr val="bg1"/>
                </a:solidFill>
              </a:rPr>
              <a:t>product van </a:t>
            </a:r>
            <a:r>
              <a:rPr lang="nl-NL" dirty="0" err="1">
                <a:solidFill>
                  <a:schemeClr val="bg1"/>
                </a:solidFill>
              </a:rPr>
              <a:t>lymfoïde</a:t>
            </a:r>
            <a:r>
              <a:rPr lang="nl-NL" dirty="0">
                <a:solidFill>
                  <a:schemeClr val="bg1"/>
                </a:solidFill>
              </a:rPr>
              <a:t> organen.</a:t>
            </a:r>
            <a:endParaRPr lang="nl-NL" b="1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Voedingsstoffen.</a:t>
            </a:r>
          </a:p>
          <a:p>
            <a:r>
              <a:rPr lang="nl-NL" b="1" dirty="0">
                <a:solidFill>
                  <a:schemeClr val="bg1"/>
                </a:solidFill>
              </a:rPr>
              <a:t>Antistoffen 		-	</a:t>
            </a:r>
            <a:r>
              <a:rPr lang="nl-NL" dirty="0">
                <a:solidFill>
                  <a:schemeClr val="bg1"/>
                </a:solidFill>
              </a:rPr>
              <a:t>product van </a:t>
            </a:r>
            <a:r>
              <a:rPr lang="nl-NL" dirty="0" err="1">
                <a:solidFill>
                  <a:schemeClr val="bg1"/>
                </a:solidFill>
              </a:rPr>
              <a:t>lymfoïde</a:t>
            </a:r>
            <a:r>
              <a:rPr lang="nl-NL" dirty="0">
                <a:solidFill>
                  <a:schemeClr val="bg1"/>
                </a:solidFill>
              </a:rPr>
              <a:t> organen.</a:t>
            </a:r>
            <a:endParaRPr lang="nl-NL" b="1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Aangetaste of dode lichaamscellen.</a:t>
            </a:r>
          </a:p>
        </p:txBody>
      </p:sp>
    </p:spTree>
    <p:extLst>
      <p:ext uri="{BB962C8B-B14F-4D97-AF65-F5344CB8AC3E}">
        <p14:creationId xmlns:p14="http://schemas.microsoft.com/office/powerpoint/2010/main" val="32516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4AABA-73B1-4B00-8ACA-F39991C6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 err="1"/>
              <a:t>Lymfoïde</a:t>
            </a:r>
            <a:r>
              <a:rPr lang="nl-NL" dirty="0"/>
              <a:t> organen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EB10DC-2A04-4FC0-A33F-59CA577E0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Opgebouwd uit lymfatisch weefsel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Lymfeknopen.</a:t>
            </a:r>
          </a:p>
          <a:p>
            <a:r>
              <a:rPr lang="nl-NL" dirty="0">
                <a:solidFill>
                  <a:schemeClr val="bg1"/>
                </a:solidFill>
              </a:rPr>
              <a:t>Ring van </a:t>
            </a:r>
            <a:r>
              <a:rPr lang="nl-NL" dirty="0" err="1">
                <a:solidFill>
                  <a:schemeClr val="bg1"/>
                </a:solidFill>
              </a:rPr>
              <a:t>Waldeyer-Hartz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r>
              <a:rPr lang="nl-NL" dirty="0">
                <a:solidFill>
                  <a:schemeClr val="bg1"/>
                </a:solidFill>
              </a:rPr>
              <a:t>Plaques van </a:t>
            </a:r>
            <a:r>
              <a:rPr lang="nl-NL" dirty="0" err="1">
                <a:solidFill>
                  <a:schemeClr val="bg1"/>
                </a:solidFill>
              </a:rPr>
              <a:t>Peyer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r>
              <a:rPr lang="nl-NL" dirty="0">
                <a:solidFill>
                  <a:schemeClr val="bg1"/>
                </a:solidFill>
              </a:rPr>
              <a:t>Zwezerik.</a:t>
            </a:r>
          </a:p>
          <a:p>
            <a:r>
              <a:rPr lang="nl-NL" dirty="0">
                <a:solidFill>
                  <a:schemeClr val="bg1"/>
                </a:solidFill>
              </a:rPr>
              <a:t>Milt.</a:t>
            </a:r>
          </a:p>
        </p:txBody>
      </p:sp>
    </p:spTree>
    <p:extLst>
      <p:ext uri="{BB962C8B-B14F-4D97-AF65-F5344CB8AC3E}">
        <p14:creationId xmlns:p14="http://schemas.microsoft.com/office/powerpoint/2010/main" val="10005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E9441-99BC-4EFB-B812-BA808D32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lymfeknopen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4725A0-5FCF-415B-B10B-4E930237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Overgang lymfevaten in een groter lymfevat.</a:t>
            </a:r>
          </a:p>
          <a:p>
            <a:r>
              <a:rPr lang="nl-NL" b="1" dirty="0">
                <a:solidFill>
                  <a:schemeClr val="bg1"/>
                </a:solidFill>
              </a:rPr>
              <a:t>Lymfeklieren</a:t>
            </a:r>
          </a:p>
          <a:p>
            <a:r>
              <a:rPr lang="nl-NL" b="1" dirty="0">
                <a:solidFill>
                  <a:schemeClr val="bg1"/>
                </a:solidFill>
              </a:rPr>
              <a:t>Regionale lymfeknopen</a:t>
            </a:r>
          </a:p>
          <a:p>
            <a:r>
              <a:rPr lang="nl-NL" dirty="0">
                <a:solidFill>
                  <a:schemeClr val="bg1"/>
                </a:solidFill>
              </a:rPr>
              <a:t>Filter </a:t>
            </a:r>
          </a:p>
        </p:txBody>
      </p:sp>
      <p:pic>
        <p:nvPicPr>
          <p:cNvPr id="5122" name="Picture 2" descr="Afbeeldingsresultaat voor lymfeknopen">
            <a:extLst>
              <a:ext uri="{FF2B5EF4-FFF2-40B4-BE49-F238E27FC236}">
                <a16:creationId xmlns:a16="http://schemas.microsoft.com/office/drawing/2014/main" id="{95966A8D-FA33-4ADC-9FBA-2303BBD92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 r="4029"/>
          <a:stretch/>
        </p:blipFill>
        <p:spPr bwMode="auto">
          <a:xfrm>
            <a:off x="7098264" y="2086849"/>
            <a:ext cx="42406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53246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1263</TotalTime>
  <Words>313</Words>
  <Application>Microsoft Office PowerPoint</Application>
  <PresentationFormat>Breedbeeld</PresentationFormat>
  <Paragraphs>86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Century Gothic</vt:lpstr>
      <vt:lpstr>Wingdings</vt:lpstr>
      <vt:lpstr>Wingdings 3</vt:lpstr>
      <vt:lpstr>Segment</vt:lpstr>
      <vt:lpstr>lymfevatenstelsel</vt:lpstr>
      <vt:lpstr>welkom</vt:lpstr>
      <vt:lpstr>Wat is lymfe</vt:lpstr>
      <vt:lpstr>planning</vt:lpstr>
      <vt:lpstr>lymfevaten</vt:lpstr>
      <vt:lpstr>Lymfevaten 2</vt:lpstr>
      <vt:lpstr>lymfe</vt:lpstr>
      <vt:lpstr>Lymfoïde organen</vt:lpstr>
      <vt:lpstr>lymfeknopen</vt:lpstr>
      <vt:lpstr>Ring van waldeyer-hartz</vt:lpstr>
      <vt:lpstr>Plaques van peyer</vt:lpstr>
      <vt:lpstr>zwezerik</vt:lpstr>
      <vt:lpstr>milt</vt:lpstr>
      <vt:lpstr>vragen</vt:lpstr>
      <vt:lpstr>emotioneel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lymfevatenstelsel</dc:title>
  <dc:creator>matthijs zuidema</dc:creator>
  <cp:lastModifiedBy>Evert Jan van Brussel</cp:lastModifiedBy>
  <cp:revision>21</cp:revision>
  <dcterms:created xsi:type="dcterms:W3CDTF">2019-01-14T20:59:07Z</dcterms:created>
  <dcterms:modified xsi:type="dcterms:W3CDTF">2019-01-17T10:00:29Z</dcterms:modified>
</cp:coreProperties>
</file>