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500" r:id="rId2"/>
    <p:sldId id="501" r:id="rId3"/>
    <p:sldId id="502" r:id="rId4"/>
    <p:sldId id="503"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934" autoAdjust="0"/>
  </p:normalViewPr>
  <p:slideViewPr>
    <p:cSldViewPr>
      <p:cViewPr varScale="1">
        <p:scale>
          <a:sx n="60" d="100"/>
          <a:sy n="60" d="100"/>
        </p:scale>
        <p:origin x="1140" y="66"/>
      </p:cViewPr>
      <p:guideLst>
        <p:guide orient="horz" pos="2160"/>
        <p:guide pos="3840"/>
      </p:guideLst>
    </p:cSldViewPr>
  </p:slideViewPr>
  <p:notesTextViewPr>
    <p:cViewPr>
      <p:scale>
        <a:sx n="1" d="1"/>
        <a:sy n="1" d="1"/>
      </p:scale>
      <p:origin x="0" y="-1860"/>
    </p:cViewPr>
  </p:notesTextViewPr>
  <p:notesViewPr>
    <p:cSldViewPr>
      <p:cViewPr varScale="1">
        <p:scale>
          <a:sx n="68" d="100"/>
          <a:sy n="68" d="100"/>
        </p:scale>
        <p:origin x="2414" y="5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98737A-7995-4B74-B63A-80E0593C4CFC}" type="datetimeFigureOut">
              <a:rPr lang="nl-NL" smtClean="0"/>
              <a:t>9-1-2019</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1A7392-2789-462C-8F1D-017BB83F83C8}" type="slidenum">
              <a:rPr lang="nl-NL" smtClean="0"/>
              <a:t>‹nr.›</a:t>
            </a:fld>
            <a:endParaRPr lang="nl-NL"/>
          </a:p>
        </p:txBody>
      </p:sp>
    </p:spTree>
    <p:extLst>
      <p:ext uri="{BB962C8B-B14F-4D97-AF65-F5344CB8AC3E}">
        <p14:creationId xmlns:p14="http://schemas.microsoft.com/office/powerpoint/2010/main" val="4010496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E894CF-CF29-460C-8820-A692FD564E29}" type="datetimeFigureOut">
              <a:rPr lang="nl-NL" smtClean="0"/>
              <a:t>9-1-2019</a:t>
            </a:fld>
            <a:endParaRPr lang="nl-N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BD3654-9A79-4B47-9CF7-D6BAF450FCC7}" type="slidenum">
              <a:rPr lang="nl-NL" smtClean="0"/>
              <a:t>‹nr.›</a:t>
            </a:fld>
            <a:endParaRPr lang="nl-NL"/>
          </a:p>
        </p:txBody>
      </p:sp>
    </p:spTree>
    <p:extLst>
      <p:ext uri="{BB962C8B-B14F-4D97-AF65-F5344CB8AC3E}">
        <p14:creationId xmlns:p14="http://schemas.microsoft.com/office/powerpoint/2010/main" val="1177240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1</a:t>
            </a:fld>
            <a:endParaRPr lang="nl-NL"/>
          </a:p>
        </p:txBody>
      </p:sp>
    </p:spTree>
    <p:extLst>
      <p:ext uri="{BB962C8B-B14F-4D97-AF65-F5344CB8AC3E}">
        <p14:creationId xmlns:p14="http://schemas.microsoft.com/office/powerpoint/2010/main" val="296556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idee van deze oefening is dat je deelnemers kort</a:t>
            </a:r>
            <a:r>
              <a:rPr lang="nl-NL" baseline="0" dirty="0" smtClean="0"/>
              <a:t> (10 minuten) laat nadenken over een handelaar in aandacht. Deze oefening is ideaal nadat je kort uitleg hebt gegeven over wat handelaren in aandacht zijn. Deelnemers krijgen op deze manier een gevoel bij de omvang van het vraagstuk en ze maken een eerste stap naar de manieren waarop handelaren in aandacht proberen om je aandacht vast te houden. </a:t>
            </a:r>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3</a:t>
            </a:fld>
            <a:endParaRPr lang="nl-NL"/>
          </a:p>
        </p:txBody>
      </p:sp>
    </p:spTree>
    <p:extLst>
      <p:ext uri="{BB962C8B-B14F-4D97-AF65-F5344CB8AC3E}">
        <p14:creationId xmlns:p14="http://schemas.microsoft.com/office/powerpoint/2010/main" val="197565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smtClean="0"/>
              <a:t>Zie ook deze column:</a:t>
            </a:r>
          </a:p>
          <a:p>
            <a:endParaRPr lang="nl-NL" baseline="0" dirty="0" smtClean="0"/>
          </a:p>
          <a:p>
            <a:r>
              <a:rPr lang="nl-NL" dirty="0" smtClean="0"/>
              <a:t>Even wat feiten:</a:t>
            </a:r>
          </a:p>
          <a:p>
            <a:r>
              <a:rPr lang="nl-NL" dirty="0" smtClean="0"/>
              <a:t>- 55 procent kijkt liever YouTube dan tv;</a:t>
            </a:r>
          </a:p>
          <a:p>
            <a:r>
              <a:rPr lang="nl-NL" dirty="0" smtClean="0"/>
              <a:t>- YouTube heeft 1,9 miljard gebruikers;</a:t>
            </a:r>
          </a:p>
          <a:p>
            <a:r>
              <a:rPr lang="nl-NL" dirty="0" smtClean="0"/>
              <a:t>- Elke dag worden 5 miljard video’s bekeken;</a:t>
            </a:r>
          </a:p>
          <a:p>
            <a:r>
              <a:rPr lang="nl-NL" dirty="0" smtClean="0"/>
              <a:t>- Een gemiddelde YouTube-sessie duurt 40 minuten;</a:t>
            </a:r>
          </a:p>
          <a:p>
            <a:r>
              <a:rPr lang="nl-NL" dirty="0" smtClean="0"/>
              <a:t>- Het is grotendeels gratis.</a:t>
            </a:r>
          </a:p>
          <a:p>
            <a:r>
              <a:rPr lang="nl-NL" dirty="0" smtClean="0"/>
              <a:t>En dat laatste is het probleem. Immers, YouTube kost Google 6,35 miljard per jaar. Dus moet er geld verdiend worden. Hoe? Door advertenties te verkopen. Simpel. Hoe meer wij kijken, hoe meer YouTube verdient.</a:t>
            </a:r>
          </a:p>
          <a:p>
            <a:r>
              <a:rPr lang="nl-NL" dirty="0" smtClean="0"/>
              <a:t>Daarom ‘denkt YouTube met ons mee’. Met slimme software. Algoritmes. Op basis van wat wij kijken, wordt een nieuwe video aanbevolen en/of afgespeeld. Dat werkt, want maar liefst 70 procent van de video’s die we bekijken zijn door YouTube aanbevolen video’s. De algoritmes weten namelijk precies hoe ze de meeste views kunnen genereren. Door video’s aan te bevelen vol sensatie en emotie.</a:t>
            </a:r>
          </a:p>
          <a:p>
            <a:r>
              <a:rPr lang="nl-NL" dirty="0" smtClean="0"/>
              <a:t>Extreem gezegd:</a:t>
            </a:r>
            <a:br>
              <a:rPr lang="nl-NL" dirty="0" smtClean="0"/>
            </a:br>
            <a:r>
              <a:rPr lang="nl-NL" dirty="0" smtClean="0"/>
              <a:t>Kijk je een video over diëten, dan gaat de volgende over anorexia;</a:t>
            </a:r>
            <a:br>
              <a:rPr lang="nl-NL" dirty="0" smtClean="0"/>
            </a:br>
            <a:r>
              <a:rPr lang="nl-NL" dirty="0" smtClean="0"/>
              <a:t>Kijk je een video over </a:t>
            </a:r>
            <a:r>
              <a:rPr lang="nl-NL" dirty="0" err="1" smtClean="0"/>
              <a:t>nine-eleven</a:t>
            </a:r>
            <a:r>
              <a:rPr lang="nl-NL" dirty="0" smtClean="0"/>
              <a:t>, dan gaat de volgende over complottheorieën;</a:t>
            </a:r>
            <a:br>
              <a:rPr lang="nl-NL" dirty="0" smtClean="0"/>
            </a:br>
            <a:r>
              <a:rPr lang="nl-NL" dirty="0" smtClean="0"/>
              <a:t>Kijk je de maanlanding, dan volgt een video over </a:t>
            </a:r>
            <a:r>
              <a:rPr lang="nl-NL" dirty="0" err="1" smtClean="0"/>
              <a:t>UFO’s</a:t>
            </a:r>
            <a:r>
              <a:rPr lang="nl-NL" dirty="0" smtClean="0"/>
              <a:t>;</a:t>
            </a:r>
          </a:p>
          <a:p>
            <a:r>
              <a:rPr lang="nl-NL" dirty="0" smtClean="0"/>
              <a:t>Maar meestal werken de algoritmes subtieler en zo beïnvloeden ze wat we zien, en dus ook wat we denken. Niet omdat de algoritmes slecht zijn, maar omdat ze doelgericht zijn. Meer views! Punt!</a:t>
            </a:r>
          </a:p>
          <a:p>
            <a:r>
              <a:rPr lang="nl-NL" dirty="0" smtClean="0"/>
              <a:t>Misschien denkt u: daar trap ik niet in. Vergeet het maar! U strijdt tegen een tegenstander die vele zetten vooruitdenkt. Een schaakgrootmeester! En die verliezen tegenwoordig ook allemaal van schaakcomputers. U maakt geen enkele kans. En uw kinderen al helemaal niet.</a:t>
            </a:r>
            <a:br>
              <a:rPr lang="nl-NL" dirty="0" smtClean="0"/>
            </a:br>
            <a:r>
              <a:rPr lang="nl-NL" dirty="0" smtClean="0"/>
              <a:t>Het is al lang geen YouTube meer. Het is </a:t>
            </a:r>
            <a:r>
              <a:rPr lang="nl-NL" dirty="0" err="1" smtClean="0"/>
              <a:t>TheirTube</a:t>
            </a:r>
            <a:r>
              <a:rPr lang="nl-NL" smtClean="0"/>
              <a:t>.</a:t>
            </a:r>
          </a:p>
          <a:p>
            <a:endParaRPr lang="nl-NL" baseline="0" dirty="0" smtClean="0"/>
          </a:p>
          <a:p>
            <a:r>
              <a:rPr lang="nl-NL" baseline="0" dirty="0" smtClean="0"/>
              <a:t> </a:t>
            </a:r>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4</a:t>
            </a:fld>
            <a:endParaRPr lang="nl-NL"/>
          </a:p>
        </p:txBody>
      </p:sp>
    </p:spTree>
    <p:extLst>
      <p:ext uri="{BB962C8B-B14F-4D97-AF65-F5344CB8AC3E}">
        <p14:creationId xmlns:p14="http://schemas.microsoft.com/office/powerpoint/2010/main" val="388816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130426"/>
            <a:ext cx="10273141" cy="1470025"/>
          </a:xfrm>
        </p:spPr>
        <p:txBody>
          <a:bodyPr/>
          <a:lstStyle>
            <a:lvl1pPr>
              <a:defRPr sz="3600"/>
            </a:lvl1pPr>
          </a:lstStyle>
          <a:p>
            <a:r>
              <a:rPr lang="en-US" dirty="0" smtClean="0"/>
              <a:t>Click to edit Master title style</a:t>
            </a:r>
            <a:endParaRPr lang="nl-NL" dirty="0"/>
          </a:p>
        </p:txBody>
      </p:sp>
      <p:sp>
        <p:nvSpPr>
          <p:cNvPr id="3" name="Subtitle 2"/>
          <p:cNvSpPr>
            <a:spLocks noGrp="1"/>
          </p:cNvSpPr>
          <p:nvPr>
            <p:ph type="subTitle" idx="1" hasCustomPrompt="1"/>
          </p:nvPr>
        </p:nvSpPr>
        <p:spPr>
          <a:xfrm>
            <a:off x="1204731" y="378904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4" name="Date Placeholder 3"/>
          <p:cNvSpPr>
            <a:spLocks noGrp="1"/>
          </p:cNvSpPr>
          <p:nvPr>
            <p:ph type="dt" sz="half" idx="10"/>
          </p:nvPr>
        </p:nvSpPr>
        <p:spPr>
          <a:xfrm>
            <a:off x="335360" y="6356351"/>
            <a:ext cx="1728192" cy="365125"/>
          </a:xfrm>
        </p:spPr>
        <p:txBody>
          <a:bodyPr/>
          <a:lstStyle/>
          <a:p>
            <a:fld id="{9352B002-1032-497A-A690-67428BD6A599}" type="datetimeFigureOut">
              <a:rPr lang="nl-NL" smtClean="0"/>
              <a:t>9-1-2019</a:t>
            </a:fld>
            <a:endParaRPr lang="nl-NL" dirty="0"/>
          </a:p>
        </p:txBody>
      </p:sp>
      <p:sp>
        <p:nvSpPr>
          <p:cNvPr id="5" name="Footer Placeholder 4"/>
          <p:cNvSpPr>
            <a:spLocks noGrp="1"/>
          </p:cNvSpPr>
          <p:nvPr>
            <p:ph type="ftr" sz="quarter" idx="11"/>
          </p:nvPr>
        </p:nvSpPr>
        <p:spPr>
          <a:xfrm>
            <a:off x="2288934" y="6353465"/>
            <a:ext cx="6687385" cy="365125"/>
          </a:xfrm>
        </p:spPr>
        <p:txBody>
          <a:bodyPr/>
          <a:lstStyle/>
          <a:p>
            <a:endParaRPr lang="nl-NL"/>
          </a:p>
        </p:txBody>
      </p:sp>
      <p:sp>
        <p:nvSpPr>
          <p:cNvPr id="6" name="Slide Number Placeholder 5"/>
          <p:cNvSpPr>
            <a:spLocks noGrp="1"/>
          </p:cNvSpPr>
          <p:nvPr>
            <p:ph type="sldNum" sz="quarter" idx="12"/>
          </p:nvPr>
        </p:nvSpPr>
        <p:spPr>
          <a:xfrm>
            <a:off x="9217653" y="6361546"/>
            <a:ext cx="1390848" cy="365125"/>
          </a:xfrm>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41063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1112" y="273050"/>
            <a:ext cx="433957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4766734" y="273051"/>
            <a:ext cx="578658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Text Placeholder 3"/>
          <p:cNvSpPr>
            <a:spLocks noGrp="1"/>
          </p:cNvSpPr>
          <p:nvPr>
            <p:ph type="body" sz="half" idx="2"/>
          </p:nvPr>
        </p:nvSpPr>
        <p:spPr>
          <a:xfrm>
            <a:off x="281112" y="1435101"/>
            <a:ext cx="433957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2B002-1032-497A-A690-67428BD6A599}" type="datetimeFigureOut">
              <a:rPr lang="nl-NL" smtClean="0"/>
              <a:t>9-1-2019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386120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1361" y="4755284"/>
            <a:ext cx="73152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2071361" y="595168"/>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l-NL"/>
          </a:p>
        </p:txBody>
      </p:sp>
      <p:sp>
        <p:nvSpPr>
          <p:cNvPr id="4" name="Text Placeholder 3"/>
          <p:cNvSpPr>
            <a:spLocks noGrp="1"/>
          </p:cNvSpPr>
          <p:nvPr>
            <p:ph type="body" sz="half" idx="2"/>
          </p:nvPr>
        </p:nvSpPr>
        <p:spPr>
          <a:xfrm>
            <a:off x="2071361" y="5382747"/>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9352B002-1032-497A-A690-67428BD6A599}" type="datetimeFigureOut">
              <a:rPr lang="nl-NL" smtClean="0"/>
              <a:t>9-1-2019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2946751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nl-NL"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352B002-1032-497A-A690-67428BD6A599}" type="datetimeFigureOut">
              <a:rPr lang="nl-NL" smtClean="0"/>
              <a:t>9-1-2019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012003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6289" y="263822"/>
            <a:ext cx="2067024" cy="5851525"/>
          </a:xfrm>
        </p:spPr>
        <p:txBody>
          <a:bodyPr vert="eaVert"/>
          <a:lstStyle>
            <a:lvl1pPr>
              <a:defRPr sz="3600"/>
            </a:lvl1pPr>
          </a:lstStyle>
          <a:p>
            <a:r>
              <a:rPr lang="en-US" dirty="0" smtClean="0"/>
              <a:t>Click to edit Master title style</a:t>
            </a:r>
            <a:endParaRPr lang="nl-NL" dirty="0"/>
          </a:p>
        </p:txBody>
      </p:sp>
      <p:sp>
        <p:nvSpPr>
          <p:cNvPr id="3" name="Vertical Text Placeholder 2"/>
          <p:cNvSpPr>
            <a:spLocks noGrp="1"/>
          </p:cNvSpPr>
          <p:nvPr>
            <p:ph type="body" orient="vert" idx="1"/>
          </p:nvPr>
        </p:nvSpPr>
        <p:spPr>
          <a:xfrm>
            <a:off x="281111" y="23999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352B002-1032-497A-A690-67428BD6A599}" type="datetimeFigureOut">
              <a:rPr lang="nl-NL" smtClean="0"/>
              <a:t>9-1-2019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13010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130426"/>
            <a:ext cx="10273141" cy="1470025"/>
          </a:xfrm>
        </p:spPr>
        <p:txBody>
          <a:bodyPr/>
          <a:lstStyle>
            <a:lvl1pPr>
              <a:defRPr sz="3600"/>
            </a:lvl1pPr>
          </a:lstStyle>
          <a:p>
            <a:r>
              <a:rPr lang="en-US" dirty="0" smtClean="0"/>
              <a:t>Click to edit Master title style</a:t>
            </a:r>
            <a:endParaRPr lang="nl-NL" dirty="0"/>
          </a:p>
        </p:txBody>
      </p:sp>
      <p:sp>
        <p:nvSpPr>
          <p:cNvPr id="3" name="Subtitle 2"/>
          <p:cNvSpPr>
            <a:spLocks noGrp="1"/>
          </p:cNvSpPr>
          <p:nvPr>
            <p:ph type="subTitle" idx="1" hasCustomPrompt="1"/>
          </p:nvPr>
        </p:nvSpPr>
        <p:spPr>
          <a:xfrm>
            <a:off x="1204731" y="378904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4" name="Date Placeholder 3"/>
          <p:cNvSpPr>
            <a:spLocks noGrp="1"/>
          </p:cNvSpPr>
          <p:nvPr>
            <p:ph type="dt" sz="half" idx="10"/>
          </p:nvPr>
        </p:nvSpPr>
        <p:spPr>
          <a:xfrm>
            <a:off x="335360" y="6356351"/>
            <a:ext cx="1728192" cy="365125"/>
          </a:xfrm>
        </p:spPr>
        <p:txBody>
          <a:bodyPr/>
          <a:lstStyle/>
          <a:p>
            <a:fld id="{9352B002-1032-497A-A690-67428BD6A599}" type="datetimeFigureOut">
              <a:rPr lang="nl-NL" smtClean="0"/>
              <a:t>9-1-2019</a:t>
            </a:fld>
            <a:endParaRPr lang="nl-NL" dirty="0"/>
          </a:p>
        </p:txBody>
      </p:sp>
      <p:sp>
        <p:nvSpPr>
          <p:cNvPr id="5" name="Footer Placeholder 4"/>
          <p:cNvSpPr>
            <a:spLocks noGrp="1"/>
          </p:cNvSpPr>
          <p:nvPr>
            <p:ph type="ftr" sz="quarter" idx="11"/>
          </p:nvPr>
        </p:nvSpPr>
        <p:spPr>
          <a:xfrm>
            <a:off x="2288934" y="6353465"/>
            <a:ext cx="6687385" cy="365125"/>
          </a:xfrm>
        </p:spPr>
        <p:txBody>
          <a:bodyPr/>
          <a:lstStyle/>
          <a:p>
            <a:endParaRPr lang="nl-NL"/>
          </a:p>
        </p:txBody>
      </p:sp>
      <p:sp>
        <p:nvSpPr>
          <p:cNvPr id="6" name="Slide Number Placeholder 5"/>
          <p:cNvSpPr>
            <a:spLocks noGrp="1"/>
          </p:cNvSpPr>
          <p:nvPr>
            <p:ph type="sldNum" sz="quarter" idx="12"/>
          </p:nvPr>
        </p:nvSpPr>
        <p:spPr>
          <a:xfrm>
            <a:off x="9217653" y="6361546"/>
            <a:ext cx="1390848" cy="365125"/>
          </a:xfrm>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409517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360" y="274638"/>
            <a:ext cx="10369152" cy="922114"/>
          </a:xfrm>
        </p:spPr>
        <p:txBody>
          <a:bodyPr/>
          <a:lstStyle>
            <a:lvl1pPr>
              <a:defRPr sz="3600"/>
            </a:lvl1pPr>
          </a:lstStyle>
          <a:p>
            <a:r>
              <a:rPr lang="en-US" dirty="0" smtClean="0"/>
              <a:t>Click to edit Master title style</a:t>
            </a:r>
            <a:endParaRPr lang="nl-NL" dirty="0"/>
          </a:p>
        </p:txBody>
      </p:sp>
      <p:sp>
        <p:nvSpPr>
          <p:cNvPr id="3" name="Content Placeholder 2"/>
          <p:cNvSpPr>
            <a:spLocks noGrp="1"/>
          </p:cNvSpPr>
          <p:nvPr>
            <p:ph idx="1"/>
          </p:nvPr>
        </p:nvSpPr>
        <p:spPr>
          <a:xfrm>
            <a:off x="335360" y="1600201"/>
            <a:ext cx="10369152" cy="452596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10"/>
          </p:nvPr>
        </p:nvSpPr>
        <p:spPr>
          <a:xfrm>
            <a:off x="335360" y="6353465"/>
            <a:ext cx="1453952" cy="365125"/>
          </a:xfrm>
        </p:spPr>
        <p:txBody>
          <a:bodyPr/>
          <a:lstStyle/>
          <a:p>
            <a:fld id="{9352B002-1032-497A-A690-67428BD6A599}" type="datetimeFigureOut">
              <a:rPr lang="nl-NL" smtClean="0"/>
              <a:t>9-1-2019</a:t>
            </a:fld>
            <a:endParaRPr lang="nl-NL" dirty="0"/>
          </a:p>
        </p:txBody>
      </p:sp>
      <p:sp>
        <p:nvSpPr>
          <p:cNvPr id="5" name="Footer Placeholder 4"/>
          <p:cNvSpPr>
            <a:spLocks noGrp="1"/>
          </p:cNvSpPr>
          <p:nvPr>
            <p:ph type="ftr" sz="quarter" idx="11"/>
          </p:nvPr>
        </p:nvSpPr>
        <p:spPr>
          <a:xfrm>
            <a:off x="2288934" y="6353465"/>
            <a:ext cx="6495365" cy="365125"/>
          </a:xfrm>
        </p:spPr>
        <p:txBody>
          <a:bodyPr/>
          <a:lstStyle/>
          <a:p>
            <a:endParaRPr lang="nl-NL"/>
          </a:p>
        </p:txBody>
      </p:sp>
      <p:sp>
        <p:nvSpPr>
          <p:cNvPr id="6" name="Slide Number Placeholder 5"/>
          <p:cNvSpPr>
            <a:spLocks noGrp="1"/>
          </p:cNvSpPr>
          <p:nvPr>
            <p:ph type="sldNum" sz="quarter" idx="12"/>
          </p:nvPr>
        </p:nvSpPr>
        <p:spPr>
          <a:xfrm>
            <a:off x="9313664" y="6353465"/>
            <a:ext cx="1390848" cy="365125"/>
          </a:xfrm>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251388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1600201"/>
            <a:ext cx="10369152" cy="452596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10"/>
          </p:nvPr>
        </p:nvSpPr>
        <p:spPr>
          <a:xfrm>
            <a:off x="335360" y="6353465"/>
            <a:ext cx="1453952" cy="365125"/>
          </a:xfrm>
        </p:spPr>
        <p:txBody>
          <a:bodyPr/>
          <a:lstStyle/>
          <a:p>
            <a:fld id="{9352B002-1032-497A-A690-67428BD6A599}" type="datetimeFigureOut">
              <a:rPr lang="nl-NL" smtClean="0"/>
              <a:t>9-1-2019</a:t>
            </a:fld>
            <a:endParaRPr lang="nl-NL" dirty="0"/>
          </a:p>
        </p:txBody>
      </p:sp>
      <p:sp>
        <p:nvSpPr>
          <p:cNvPr id="5" name="Footer Placeholder 4"/>
          <p:cNvSpPr>
            <a:spLocks noGrp="1"/>
          </p:cNvSpPr>
          <p:nvPr>
            <p:ph type="ftr" sz="quarter" idx="11"/>
          </p:nvPr>
        </p:nvSpPr>
        <p:spPr>
          <a:xfrm>
            <a:off x="2288934" y="6353465"/>
            <a:ext cx="6495365" cy="365125"/>
          </a:xfrm>
        </p:spPr>
        <p:txBody>
          <a:bodyPr/>
          <a:lstStyle/>
          <a:p>
            <a:endParaRPr lang="nl-NL"/>
          </a:p>
        </p:txBody>
      </p:sp>
      <p:sp>
        <p:nvSpPr>
          <p:cNvPr id="6" name="Slide Number Placeholder 5"/>
          <p:cNvSpPr>
            <a:spLocks noGrp="1"/>
          </p:cNvSpPr>
          <p:nvPr>
            <p:ph type="sldNum" sz="quarter" idx="12"/>
          </p:nvPr>
        </p:nvSpPr>
        <p:spPr>
          <a:xfrm>
            <a:off x="9313664" y="6353465"/>
            <a:ext cx="1390848" cy="365125"/>
          </a:xfrm>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64842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111" y="4406901"/>
            <a:ext cx="10363200" cy="1362075"/>
          </a:xfrm>
        </p:spPr>
        <p:txBody>
          <a:bodyPr anchor="t"/>
          <a:lstStyle>
            <a:lvl1pPr algn="ctr">
              <a:defRPr sz="4000" b="1" cap="all"/>
            </a:lvl1pPr>
          </a:lstStyle>
          <a:p>
            <a:r>
              <a:rPr lang="en-US" dirty="0" smtClean="0"/>
              <a:t>Click to edit Master title style</a:t>
            </a:r>
            <a:endParaRPr lang="nl-NL" dirty="0"/>
          </a:p>
        </p:txBody>
      </p:sp>
      <p:sp>
        <p:nvSpPr>
          <p:cNvPr id="3" name="Text Placeholder 2"/>
          <p:cNvSpPr>
            <a:spLocks noGrp="1"/>
          </p:cNvSpPr>
          <p:nvPr>
            <p:ph type="body" idx="1"/>
          </p:nvPr>
        </p:nvSpPr>
        <p:spPr>
          <a:xfrm>
            <a:off x="267164" y="2614469"/>
            <a:ext cx="10363200" cy="1500187"/>
          </a:xfrm>
        </p:spPr>
        <p:txBody>
          <a:bodyPr anchor="b"/>
          <a:lstStyle>
            <a:lvl1pPr marL="0" indent="0" algn="ctr">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9352B002-1032-497A-A690-67428BD6A599}" type="datetimeFigureOut">
              <a:rPr lang="nl-NL" smtClean="0"/>
              <a:t>9-1-2019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357910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nl-NL" dirty="0"/>
          </a:p>
        </p:txBody>
      </p:sp>
      <p:sp>
        <p:nvSpPr>
          <p:cNvPr id="3" name="Content Placeholder 2"/>
          <p:cNvSpPr>
            <a:spLocks noGrp="1"/>
          </p:cNvSpPr>
          <p:nvPr>
            <p:ph sz="half" idx="1"/>
          </p:nvPr>
        </p:nvSpPr>
        <p:spPr>
          <a:xfrm>
            <a:off x="281111" y="1600201"/>
            <a:ext cx="50468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Content Placeholder 3"/>
          <p:cNvSpPr>
            <a:spLocks noGrp="1"/>
          </p:cNvSpPr>
          <p:nvPr>
            <p:ph sz="half" idx="2"/>
          </p:nvPr>
        </p:nvSpPr>
        <p:spPr>
          <a:xfrm>
            <a:off x="5519936" y="1600200"/>
            <a:ext cx="508856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9352B002-1032-497A-A690-67428BD6A599}" type="datetimeFigureOut">
              <a:rPr lang="nl-NL" smtClean="0"/>
              <a:t>9-1-2019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382900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nl-NL" dirty="0"/>
          </a:p>
        </p:txBody>
      </p:sp>
      <p:sp>
        <p:nvSpPr>
          <p:cNvPr id="3" name="Text Placeholder 2"/>
          <p:cNvSpPr>
            <a:spLocks noGrp="1"/>
          </p:cNvSpPr>
          <p:nvPr>
            <p:ph type="body" idx="1"/>
          </p:nvPr>
        </p:nvSpPr>
        <p:spPr>
          <a:xfrm>
            <a:off x="281111" y="1535113"/>
            <a:ext cx="50468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81111" y="2174875"/>
            <a:ext cx="504680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5" name="Text Placeholder 4"/>
          <p:cNvSpPr>
            <a:spLocks noGrp="1"/>
          </p:cNvSpPr>
          <p:nvPr>
            <p:ph type="body" sz="quarter" idx="3"/>
          </p:nvPr>
        </p:nvSpPr>
        <p:spPr>
          <a:xfrm>
            <a:off x="5444807" y="1535113"/>
            <a:ext cx="51636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444806" y="2160732"/>
            <a:ext cx="51085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7" name="Date Placeholder 6"/>
          <p:cNvSpPr>
            <a:spLocks noGrp="1"/>
          </p:cNvSpPr>
          <p:nvPr>
            <p:ph type="dt" sz="half" idx="10"/>
          </p:nvPr>
        </p:nvSpPr>
        <p:spPr/>
        <p:txBody>
          <a:bodyPr/>
          <a:lstStyle/>
          <a:p>
            <a:fld id="{9352B002-1032-497A-A690-67428BD6A599}" type="datetimeFigureOut">
              <a:rPr lang="nl-NL" smtClean="0"/>
              <a:t>9-1-2019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254123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nl-NL" dirty="0"/>
          </a:p>
        </p:txBody>
      </p:sp>
      <p:sp>
        <p:nvSpPr>
          <p:cNvPr id="3" name="Date Placeholder 2"/>
          <p:cNvSpPr>
            <a:spLocks noGrp="1"/>
          </p:cNvSpPr>
          <p:nvPr>
            <p:ph type="dt" sz="half" idx="10"/>
          </p:nvPr>
        </p:nvSpPr>
        <p:spPr/>
        <p:txBody>
          <a:bodyPr/>
          <a:lstStyle/>
          <a:p>
            <a:fld id="{9352B002-1032-497A-A690-67428BD6A599}" type="datetimeFigureOut">
              <a:rPr lang="nl-NL" smtClean="0"/>
              <a:t>9-1-2019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66980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2B002-1032-497A-A690-67428BD6A599}" type="datetimeFigureOut">
              <a:rPr lang="nl-NL" smtClean="0"/>
              <a:t>9-1-2019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293699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111" y="274638"/>
            <a:ext cx="10327391" cy="1143000"/>
          </a:xfrm>
          <a:prstGeom prst="rect">
            <a:avLst/>
          </a:prstGeom>
        </p:spPr>
        <p:txBody>
          <a:bodyPr vert="horz" lIns="91440" tIns="45720" rIns="91440" bIns="45720" rtlCol="0" anchor="ctr">
            <a:normAutofit/>
          </a:bodyPr>
          <a:lstStyle/>
          <a:p>
            <a:r>
              <a:rPr lang="en-US" dirty="0" smtClean="0"/>
              <a:t>Click to edit Master title style</a:t>
            </a:r>
            <a:endParaRPr lang="nl-NL" dirty="0"/>
          </a:p>
        </p:txBody>
      </p:sp>
      <p:sp>
        <p:nvSpPr>
          <p:cNvPr id="3" name="Text Placeholder 2"/>
          <p:cNvSpPr>
            <a:spLocks noGrp="1"/>
          </p:cNvSpPr>
          <p:nvPr>
            <p:ph type="body" idx="1"/>
          </p:nvPr>
        </p:nvSpPr>
        <p:spPr>
          <a:xfrm>
            <a:off x="281111" y="1600201"/>
            <a:ext cx="10327391"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2"/>
          </p:nvPr>
        </p:nvSpPr>
        <p:spPr>
          <a:xfrm>
            <a:off x="281111" y="6347691"/>
            <a:ext cx="14539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2B002-1032-497A-A690-67428BD6A599}" type="datetimeFigureOut">
              <a:rPr lang="nl-NL" smtClean="0"/>
              <a:t>9-1-2019</a:t>
            </a:fld>
            <a:endParaRPr lang="nl-NL"/>
          </a:p>
        </p:txBody>
      </p:sp>
      <p:sp>
        <p:nvSpPr>
          <p:cNvPr id="5" name="Footer Placeholder 4"/>
          <p:cNvSpPr>
            <a:spLocks noGrp="1"/>
          </p:cNvSpPr>
          <p:nvPr>
            <p:ph type="ftr" sz="quarter" idx="3"/>
          </p:nvPr>
        </p:nvSpPr>
        <p:spPr>
          <a:xfrm>
            <a:off x="2071362" y="6353465"/>
            <a:ext cx="6754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p:cNvSpPr>
            <a:spLocks noGrp="1"/>
          </p:cNvSpPr>
          <p:nvPr>
            <p:ph type="sldNum" sz="quarter" idx="4"/>
          </p:nvPr>
        </p:nvSpPr>
        <p:spPr>
          <a:xfrm>
            <a:off x="9162465" y="6347690"/>
            <a:ext cx="13908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49A4C-FF88-4BD5-9F00-E822CED6800F}" type="slidenum">
              <a:rPr lang="nl-NL" smtClean="0"/>
              <a:t>‹nr.›</a:t>
            </a:fld>
            <a:endParaRPr lang="nl-NL"/>
          </a:p>
        </p:txBody>
      </p:sp>
      <p:grpSp>
        <p:nvGrpSpPr>
          <p:cNvPr id="8" name="Groep 7"/>
          <p:cNvGrpSpPr/>
          <p:nvPr userDrawn="1"/>
        </p:nvGrpSpPr>
        <p:grpSpPr>
          <a:xfrm>
            <a:off x="10833880" y="-8548"/>
            <a:ext cx="1370055" cy="6858594"/>
            <a:chOff x="10929020" y="0"/>
            <a:chExt cx="1362852" cy="6858594"/>
          </a:xfrm>
        </p:grpSpPr>
        <p:grpSp>
          <p:nvGrpSpPr>
            <p:cNvPr id="14" name="Groep 13"/>
            <p:cNvGrpSpPr/>
            <p:nvPr userDrawn="1"/>
          </p:nvGrpSpPr>
          <p:grpSpPr>
            <a:xfrm>
              <a:off x="10929020" y="0"/>
              <a:ext cx="1362852" cy="6858594"/>
              <a:chOff x="8122281" y="-594"/>
              <a:chExt cx="1022139" cy="6858594"/>
            </a:xfrm>
          </p:grpSpPr>
          <p:pic>
            <p:nvPicPr>
              <p:cNvPr id="11" name="Afbeelding 10"/>
              <p:cNvPicPr>
                <a:picLocks noChangeAspect="1"/>
              </p:cNvPicPr>
              <p:nvPr userDrawn="1"/>
            </p:nvPicPr>
            <p:blipFill>
              <a:blip r:embed="rId15"/>
              <a:stretch>
                <a:fillRect/>
              </a:stretch>
            </p:blipFill>
            <p:spPr>
              <a:xfrm>
                <a:off x="8155168" y="-594"/>
                <a:ext cx="981541" cy="6858594"/>
              </a:xfrm>
              <a:prstGeom prst="rect">
                <a:avLst/>
              </a:prstGeom>
            </p:spPr>
          </p:pic>
          <p:sp>
            <p:nvSpPr>
              <p:cNvPr id="12" name="Tekstvak 11"/>
              <p:cNvSpPr txBox="1"/>
              <p:nvPr userDrawn="1"/>
            </p:nvSpPr>
            <p:spPr>
              <a:xfrm>
                <a:off x="8415106" y="255960"/>
                <a:ext cx="461665" cy="3606628"/>
              </a:xfrm>
              <a:prstGeom prst="rect">
                <a:avLst/>
              </a:prstGeom>
              <a:noFill/>
            </p:spPr>
            <p:txBody>
              <a:bodyPr vert="vert" wrap="none" rtlCol="0">
                <a:spAutoFit/>
              </a:bodyPr>
              <a:lstStyle/>
              <a:p>
                <a:r>
                  <a:rPr lang="nl-NL" sz="2800" dirty="0" smtClean="0">
                    <a:solidFill>
                      <a:srgbClr val="FF3399"/>
                    </a:solidFill>
                    <a:latin typeface="Calibri" panose="020F0502020204030204" pitchFamily="34" charset="0"/>
                    <a:cs typeface="Calibri" panose="020F0502020204030204" pitchFamily="34" charset="0"/>
                  </a:rPr>
                  <a:t>TEC</a:t>
                </a:r>
                <a:r>
                  <a:rPr lang="nl-NL" sz="2800" dirty="0" smtClean="0">
                    <a:solidFill>
                      <a:schemeClr val="bg1"/>
                    </a:solidFill>
                    <a:latin typeface="Calibri" panose="020F0502020204030204" pitchFamily="34" charset="0"/>
                    <a:cs typeface="Calibri" panose="020F0502020204030204" pitchFamily="34" charset="0"/>
                  </a:rPr>
                  <a:t>HNOFILOSOFIE.COM</a:t>
                </a:r>
                <a:endParaRPr lang="nl-NL" sz="2800" dirty="0">
                  <a:solidFill>
                    <a:schemeClr val="bg1"/>
                  </a:solidFill>
                  <a:latin typeface="Calibri" panose="020F0502020204030204" pitchFamily="34" charset="0"/>
                  <a:cs typeface="Calibri" panose="020F0502020204030204" pitchFamily="34" charset="0"/>
                </a:endParaRPr>
              </a:p>
            </p:txBody>
          </p:sp>
          <p:sp>
            <p:nvSpPr>
              <p:cNvPr id="13" name="Tekstvak 12"/>
              <p:cNvSpPr txBox="1"/>
              <p:nvPr userDrawn="1"/>
            </p:nvSpPr>
            <p:spPr>
              <a:xfrm>
                <a:off x="8122281" y="5300614"/>
                <a:ext cx="1022139" cy="584775"/>
              </a:xfrm>
              <a:prstGeom prst="rect">
                <a:avLst/>
              </a:prstGeom>
              <a:noFill/>
            </p:spPr>
            <p:txBody>
              <a:bodyPr wrap="none" rtlCol="0">
                <a:spAutoFit/>
              </a:bodyPr>
              <a:lstStyle/>
              <a:p>
                <a:pPr algn="ctr"/>
                <a:r>
                  <a:rPr lang="nl-NL" sz="2000" dirty="0" smtClean="0">
                    <a:solidFill>
                      <a:schemeClr val="bg1"/>
                    </a:solidFill>
                    <a:latin typeface="Calibri" panose="020F0502020204030204" pitchFamily="34" charset="0"/>
                    <a:cs typeface="Calibri" panose="020F0502020204030204" pitchFamily="34" charset="0"/>
                  </a:rPr>
                  <a:t>AANDACHT</a:t>
                </a:r>
              </a:p>
              <a:p>
                <a:pPr algn="ctr"/>
                <a:r>
                  <a:rPr lang="nl-NL" sz="1200" dirty="0" smtClean="0">
                    <a:solidFill>
                      <a:schemeClr val="bg1"/>
                    </a:solidFill>
                    <a:latin typeface="Calibri" panose="020F0502020204030204" pitchFamily="34" charset="0"/>
                    <a:cs typeface="Calibri" panose="020F0502020204030204" pitchFamily="34" charset="0"/>
                  </a:rPr>
                  <a:t>Rens van der Vorst</a:t>
                </a:r>
                <a:endParaRPr lang="nl-NL" sz="1200" dirty="0">
                  <a:solidFill>
                    <a:schemeClr val="bg1"/>
                  </a:solidFill>
                  <a:latin typeface="Calibri" panose="020F0502020204030204" pitchFamily="34" charset="0"/>
                  <a:cs typeface="Calibri" panose="020F0502020204030204" pitchFamily="34" charset="0"/>
                </a:endParaRPr>
              </a:p>
            </p:txBody>
          </p:sp>
        </p:grpSp>
        <p:pic>
          <p:nvPicPr>
            <p:cNvPr id="15" name="Picture 6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131717" y="6320338"/>
              <a:ext cx="957461" cy="333030"/>
            </a:xfrm>
            <a:prstGeom prst="rect">
              <a:avLst/>
            </a:prstGeom>
          </p:spPr>
        </p:pic>
      </p:grpSp>
    </p:spTree>
    <p:extLst>
      <p:ext uri="{BB962C8B-B14F-4D97-AF65-F5344CB8AC3E}">
        <p14:creationId xmlns:p14="http://schemas.microsoft.com/office/powerpoint/2010/main" val="2059462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Rens@technofilosofie.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914400" y="2130426"/>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nl-NL" dirty="0" smtClean="0"/>
              <a:t>Oefening</a:t>
            </a:r>
            <a:endParaRPr lang="nl-NL" dirty="0"/>
          </a:p>
        </p:txBody>
      </p:sp>
      <p:sp>
        <p:nvSpPr>
          <p:cNvPr id="7" name="Ondertitel 2"/>
          <p:cNvSpPr txBox="1">
            <a:spLocks/>
          </p:cNvSpPr>
          <p:nvPr/>
        </p:nvSpPr>
        <p:spPr>
          <a:xfrm>
            <a:off x="1828800" y="3886200"/>
            <a:ext cx="85344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nl-NL" dirty="0" smtClean="0"/>
              <a:t>YouTube</a:t>
            </a:r>
            <a:endParaRPr lang="nl-NL" dirty="0" smtClean="0"/>
          </a:p>
          <a:p>
            <a:endParaRPr lang="nl-NL" dirty="0"/>
          </a:p>
        </p:txBody>
      </p:sp>
    </p:spTree>
    <p:extLst>
      <p:ext uri="{BB962C8B-B14F-4D97-AF65-F5344CB8AC3E}">
        <p14:creationId xmlns:p14="http://schemas.microsoft.com/office/powerpoint/2010/main" val="3419619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883534" y="1430778"/>
            <a:ext cx="184731" cy="300082"/>
          </a:xfrm>
          <a:prstGeom prst="rect">
            <a:avLst/>
          </a:prstGeom>
          <a:noFill/>
        </p:spPr>
        <p:txBody>
          <a:bodyPr wrap="none" rtlCol="0">
            <a:spAutoFit/>
          </a:bodyPr>
          <a:lstStyle/>
          <a:p>
            <a:endParaRPr lang="nl-NL" sz="1350" dirty="0"/>
          </a:p>
        </p:txBody>
      </p:sp>
      <p:graphicFrame>
        <p:nvGraphicFramePr>
          <p:cNvPr id="7" name="Tabel 6"/>
          <p:cNvGraphicFramePr>
            <a:graphicFrameLocks noGrp="1"/>
          </p:cNvGraphicFramePr>
          <p:nvPr>
            <p:extLst>
              <p:ext uri="{D42A27DB-BD31-4B8C-83A1-F6EECF244321}">
                <p14:modId xmlns:p14="http://schemas.microsoft.com/office/powerpoint/2010/main" val="3185014073"/>
              </p:ext>
            </p:extLst>
          </p:nvPr>
        </p:nvGraphicFramePr>
        <p:xfrm>
          <a:off x="2046187" y="1429647"/>
          <a:ext cx="7290172" cy="3535680"/>
        </p:xfrm>
        <a:graphic>
          <a:graphicData uri="http://schemas.openxmlformats.org/drawingml/2006/table">
            <a:tbl>
              <a:tblPr firstRow="1" bandRow="1">
                <a:tableStyleId>{073A0DAA-6AF3-43AB-8588-CEC1D06C72B9}</a:tableStyleId>
              </a:tblPr>
              <a:tblGrid>
                <a:gridCol w="3645086">
                  <a:extLst>
                    <a:ext uri="{9D8B030D-6E8A-4147-A177-3AD203B41FA5}">
                      <a16:colId xmlns:a16="http://schemas.microsoft.com/office/drawing/2014/main" val="18154914"/>
                    </a:ext>
                  </a:extLst>
                </a:gridCol>
                <a:gridCol w="3645086">
                  <a:extLst>
                    <a:ext uri="{9D8B030D-6E8A-4147-A177-3AD203B41FA5}">
                      <a16:colId xmlns:a16="http://schemas.microsoft.com/office/drawing/2014/main" val="623024974"/>
                    </a:ext>
                  </a:extLst>
                </a:gridCol>
              </a:tblGrid>
              <a:tr h="278130">
                <a:tc>
                  <a:txBody>
                    <a:bodyPr/>
                    <a:lstStyle/>
                    <a:p>
                      <a:r>
                        <a:rPr lang="nl-NL" sz="1400" dirty="0" smtClean="0"/>
                        <a:t>WAT</a:t>
                      </a:r>
                      <a:endParaRPr lang="nl-NL" sz="1400" dirty="0"/>
                    </a:p>
                  </a:txBody>
                  <a:tcPr marL="68580" marR="68580" marT="34290" marB="34290"/>
                </a:tc>
                <a:tc>
                  <a:txBody>
                    <a:bodyPr/>
                    <a:lstStyle/>
                    <a:p>
                      <a:r>
                        <a:rPr lang="nl-NL" sz="1400" dirty="0" smtClean="0"/>
                        <a:t>SLIDE –</a:t>
                      </a:r>
                      <a:r>
                        <a:rPr lang="nl-NL" sz="1400" baseline="0" dirty="0" smtClean="0"/>
                        <a:t> DECK</a:t>
                      </a:r>
                      <a:endParaRPr lang="nl-NL" sz="1400" dirty="0"/>
                    </a:p>
                  </a:txBody>
                  <a:tcPr marL="68580" marR="68580" marT="34290" marB="34290"/>
                </a:tc>
                <a:extLst>
                  <a:ext uri="{0D108BD9-81ED-4DB2-BD59-A6C34878D82A}">
                    <a16:rowId xmlns:a16="http://schemas.microsoft.com/office/drawing/2014/main" val="3904736133"/>
                  </a:ext>
                </a:extLst>
              </a:tr>
              <a:tr h="278130">
                <a:tc>
                  <a:txBody>
                    <a:bodyPr/>
                    <a:lstStyle/>
                    <a:p>
                      <a:r>
                        <a:rPr lang="nl-NL" sz="1400" dirty="0" smtClean="0"/>
                        <a:t>ONDERWERP</a:t>
                      </a:r>
                      <a:endParaRPr lang="nl-NL" sz="1400" dirty="0"/>
                    </a:p>
                  </a:txBody>
                  <a:tcPr marL="68580" marR="68580" marT="34290" marB="34290"/>
                </a:tc>
                <a:tc>
                  <a:txBody>
                    <a:bodyPr/>
                    <a:lstStyle/>
                    <a:p>
                      <a:r>
                        <a:rPr lang="nl-NL" sz="1400" dirty="0" smtClean="0"/>
                        <a:t>TECHNOFILOSOFIE</a:t>
                      </a:r>
                      <a:r>
                        <a:rPr lang="nl-NL" sz="1400" baseline="0" dirty="0" smtClean="0"/>
                        <a:t> </a:t>
                      </a:r>
                      <a:r>
                        <a:rPr lang="nl-NL" sz="1400" dirty="0" smtClean="0"/>
                        <a:t>AANDACHT</a:t>
                      </a:r>
                      <a:endParaRPr lang="nl-NL" sz="1400" dirty="0"/>
                    </a:p>
                  </a:txBody>
                  <a:tcPr marL="68580" marR="68580" marT="34290" marB="34290"/>
                </a:tc>
                <a:extLst>
                  <a:ext uri="{0D108BD9-81ED-4DB2-BD59-A6C34878D82A}">
                    <a16:rowId xmlns:a16="http://schemas.microsoft.com/office/drawing/2014/main" val="2999874653"/>
                  </a:ext>
                </a:extLst>
              </a:tr>
              <a:tr h="278130">
                <a:tc>
                  <a:txBody>
                    <a:bodyPr/>
                    <a:lstStyle/>
                    <a:p>
                      <a:r>
                        <a:rPr lang="nl-NL" sz="1400" dirty="0" smtClean="0"/>
                        <a:t>CATEGORIE</a:t>
                      </a:r>
                      <a:endParaRPr lang="nl-NL" sz="1400" dirty="0"/>
                    </a:p>
                  </a:txBody>
                  <a:tcPr marL="68580" marR="68580" marT="34290" marB="34290"/>
                </a:tc>
                <a:tc>
                  <a:txBody>
                    <a:bodyPr/>
                    <a:lstStyle/>
                    <a:p>
                      <a:r>
                        <a:rPr lang="nl-NL" sz="1400" dirty="0" smtClean="0"/>
                        <a:t>OEFENING</a:t>
                      </a:r>
                      <a:endParaRPr lang="nl-NL" sz="1400" dirty="0"/>
                    </a:p>
                  </a:txBody>
                  <a:tcPr marL="68580" marR="68580" marT="34290" marB="34290"/>
                </a:tc>
                <a:extLst>
                  <a:ext uri="{0D108BD9-81ED-4DB2-BD59-A6C34878D82A}">
                    <a16:rowId xmlns:a16="http://schemas.microsoft.com/office/drawing/2014/main" val="446401378"/>
                  </a:ext>
                </a:extLst>
              </a:tr>
              <a:tr h="278130">
                <a:tc>
                  <a:txBody>
                    <a:bodyPr/>
                    <a:lstStyle/>
                    <a:p>
                      <a:r>
                        <a:rPr lang="nl-NL" sz="1400" dirty="0" smtClean="0"/>
                        <a:t>STIJL</a:t>
                      </a:r>
                      <a:endParaRPr lang="nl-NL" sz="1400" dirty="0"/>
                    </a:p>
                  </a:txBody>
                  <a:tcPr marL="68580" marR="68580" marT="34290" marB="34290"/>
                </a:tc>
                <a:tc>
                  <a:txBody>
                    <a:bodyPr/>
                    <a:lstStyle/>
                    <a:p>
                      <a:r>
                        <a:rPr lang="nl-NL" sz="1400" dirty="0" smtClean="0"/>
                        <a:t>OEFENING</a:t>
                      </a:r>
                      <a:r>
                        <a:rPr lang="nl-NL" sz="1400" baseline="0" dirty="0" smtClean="0"/>
                        <a:t> - SLIDES</a:t>
                      </a:r>
                      <a:endParaRPr lang="nl-NL" sz="1400" dirty="0"/>
                    </a:p>
                  </a:txBody>
                  <a:tcPr marL="68580" marR="68580" marT="34290" marB="34290"/>
                </a:tc>
                <a:extLst>
                  <a:ext uri="{0D108BD9-81ED-4DB2-BD59-A6C34878D82A}">
                    <a16:rowId xmlns:a16="http://schemas.microsoft.com/office/drawing/2014/main" val="2133130774"/>
                  </a:ext>
                </a:extLst>
              </a:tr>
              <a:tr h="278130">
                <a:tc>
                  <a:txBody>
                    <a:bodyPr/>
                    <a:lstStyle/>
                    <a:p>
                      <a:r>
                        <a:rPr lang="nl-NL" sz="1400" dirty="0" smtClean="0"/>
                        <a:t>DATUM AANGEPAST</a:t>
                      </a:r>
                      <a:endParaRPr lang="nl-NL" sz="1400" dirty="0"/>
                    </a:p>
                  </a:txBody>
                  <a:tcPr marL="68580" marR="68580" marT="34290" marB="34290"/>
                </a:tc>
                <a:tc>
                  <a:txBody>
                    <a:bodyPr/>
                    <a:lstStyle/>
                    <a:p>
                      <a:r>
                        <a:rPr lang="nl-NL" sz="1400" dirty="0" smtClean="0"/>
                        <a:t>07-12-18</a:t>
                      </a:r>
                      <a:endParaRPr lang="nl-NL" sz="1400" dirty="0"/>
                    </a:p>
                  </a:txBody>
                  <a:tcPr marL="68580" marR="68580" marT="34290" marB="34290"/>
                </a:tc>
                <a:extLst>
                  <a:ext uri="{0D108BD9-81ED-4DB2-BD59-A6C34878D82A}">
                    <a16:rowId xmlns:a16="http://schemas.microsoft.com/office/drawing/2014/main" val="472582869"/>
                  </a:ext>
                </a:extLst>
              </a:tr>
              <a:tr h="278130">
                <a:tc>
                  <a:txBody>
                    <a:bodyPr/>
                    <a:lstStyle/>
                    <a:p>
                      <a:r>
                        <a:rPr lang="nl-NL" sz="1400" dirty="0" smtClean="0"/>
                        <a:t>MEER INFORMATIE</a:t>
                      </a:r>
                      <a:endParaRPr lang="nl-NL" sz="1400" dirty="0"/>
                    </a:p>
                  </a:txBody>
                  <a:tcPr marL="68580" marR="68580" marT="34290" marB="34290"/>
                </a:tc>
                <a:tc>
                  <a:txBody>
                    <a:bodyPr/>
                    <a:lstStyle/>
                    <a:p>
                      <a:r>
                        <a:rPr lang="nl-NL" sz="1400" dirty="0" smtClean="0">
                          <a:hlinkClick r:id="rId2"/>
                        </a:rPr>
                        <a:t>Rens@technofilosofie.com</a:t>
                      </a:r>
                      <a:endParaRPr lang="nl-NL" sz="1400" dirty="0"/>
                    </a:p>
                  </a:txBody>
                  <a:tcPr marL="68580" marR="68580" marT="34290" marB="34290"/>
                </a:tc>
                <a:extLst>
                  <a:ext uri="{0D108BD9-81ED-4DB2-BD59-A6C34878D82A}">
                    <a16:rowId xmlns:a16="http://schemas.microsoft.com/office/drawing/2014/main" val="3412408800"/>
                  </a:ext>
                </a:extLst>
              </a:tr>
              <a:tr h="1303020">
                <a:tc>
                  <a:txBody>
                    <a:bodyPr/>
                    <a:lstStyle/>
                    <a:p>
                      <a:r>
                        <a:rPr lang="nl-NL" sz="1400" dirty="0" smtClean="0"/>
                        <a:t>TOEPASSEN</a:t>
                      </a:r>
                      <a:endParaRPr lang="nl-NL" sz="1400" dirty="0"/>
                    </a:p>
                  </a:txBody>
                  <a:tcPr marL="68580" marR="68580" marT="34290" marB="34290"/>
                </a:tc>
                <a:tc>
                  <a:txBody>
                    <a:bodyPr/>
                    <a:lstStyle/>
                    <a:p>
                      <a:r>
                        <a:rPr lang="nl-NL" sz="1400" dirty="0" smtClean="0"/>
                        <a:t>DIT SLIDE DECK BEVAT EEN AANTAL SIMPELE OEFENINGEN</a:t>
                      </a:r>
                      <a:r>
                        <a:rPr lang="nl-NL" sz="1400" baseline="0" dirty="0" smtClean="0"/>
                        <a:t> OM SAMEN MET STUDENTEN EN ANDEREN HET THEMA AANDACHT UIT TE DIEPEN.</a:t>
                      </a:r>
                      <a:br>
                        <a:rPr lang="nl-NL" sz="1400" baseline="0" dirty="0" smtClean="0"/>
                      </a:br>
                      <a:r>
                        <a:rPr lang="nl-NL" sz="1400" baseline="0" dirty="0" smtClean="0"/>
                        <a:t/>
                      </a:r>
                      <a:br>
                        <a:rPr lang="nl-NL" sz="1400" baseline="0" dirty="0" smtClean="0"/>
                      </a:br>
                      <a:r>
                        <a:rPr lang="nl-NL" sz="1400" baseline="0" dirty="0" smtClean="0"/>
                        <a:t>YOUTUBE</a:t>
                      </a:r>
                      <a:endParaRPr lang="nl-NL" sz="1400" dirty="0"/>
                    </a:p>
                  </a:txBody>
                  <a:tcPr marL="68580" marR="68580" marT="34290" marB="34290"/>
                </a:tc>
                <a:extLst>
                  <a:ext uri="{0D108BD9-81ED-4DB2-BD59-A6C34878D82A}">
                    <a16:rowId xmlns:a16="http://schemas.microsoft.com/office/drawing/2014/main" val="4055300003"/>
                  </a:ext>
                </a:extLst>
              </a:tr>
              <a:tr h="480060">
                <a:tc>
                  <a:txBody>
                    <a:bodyPr/>
                    <a:lstStyle/>
                    <a:p>
                      <a:r>
                        <a:rPr lang="nl-NL" sz="1400" dirty="0" smtClean="0"/>
                        <a:t>LICENTIES</a:t>
                      </a:r>
                      <a:endParaRPr lang="nl-NL" sz="1400" dirty="0"/>
                    </a:p>
                  </a:txBody>
                  <a:tcPr marL="68580" marR="68580" marT="34290" marB="34290"/>
                </a:tc>
                <a:tc>
                  <a:txBody>
                    <a:bodyPr/>
                    <a:lstStyle/>
                    <a:p>
                      <a:r>
                        <a:rPr lang="nl-NL" sz="1400" dirty="0" smtClean="0"/>
                        <a:t>AFBEELDINGEN ZIJN GECHECKT,</a:t>
                      </a:r>
                      <a:r>
                        <a:rPr lang="nl-NL" sz="1400" baseline="0" dirty="0" smtClean="0"/>
                        <a:t> MAAR BIJ TWIJFEL GRAAG CONTACT OPNEMEN</a:t>
                      </a:r>
                      <a:endParaRPr lang="nl-NL" sz="1400" dirty="0"/>
                    </a:p>
                  </a:txBody>
                  <a:tcPr marL="68580" marR="68580" marT="34290" marB="34290"/>
                </a:tc>
                <a:extLst>
                  <a:ext uri="{0D108BD9-81ED-4DB2-BD59-A6C34878D82A}">
                    <a16:rowId xmlns:a16="http://schemas.microsoft.com/office/drawing/2014/main" val="1698953382"/>
                  </a:ext>
                </a:extLst>
              </a:tr>
            </a:tbl>
          </a:graphicData>
        </a:graphic>
      </p:graphicFrame>
    </p:spTree>
    <p:extLst>
      <p:ext uri="{BB962C8B-B14F-4D97-AF65-F5344CB8AC3E}">
        <p14:creationId xmlns:p14="http://schemas.microsoft.com/office/powerpoint/2010/main" val="802243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914400" y="2130426"/>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endParaRPr lang="nl-NL" dirty="0"/>
          </a:p>
        </p:txBody>
      </p:sp>
      <p:sp>
        <p:nvSpPr>
          <p:cNvPr id="2" name="Tekstvak 1"/>
          <p:cNvSpPr txBox="1"/>
          <p:nvPr/>
        </p:nvSpPr>
        <p:spPr>
          <a:xfrm>
            <a:off x="4727848" y="332656"/>
            <a:ext cx="5472608" cy="3139321"/>
          </a:xfrm>
          <a:prstGeom prst="rect">
            <a:avLst/>
          </a:prstGeom>
          <a:noFill/>
        </p:spPr>
        <p:txBody>
          <a:bodyPr wrap="square" rtlCol="0">
            <a:spAutoFit/>
          </a:bodyPr>
          <a:lstStyle/>
          <a:p>
            <a:r>
              <a:rPr lang="nl-NL" b="1" dirty="0" smtClean="0"/>
              <a:t>OPDRACHT</a:t>
            </a:r>
            <a:r>
              <a:rPr lang="nl-NL" dirty="0" smtClean="0"/>
              <a:t/>
            </a:r>
            <a:br>
              <a:rPr lang="nl-NL" dirty="0" smtClean="0"/>
            </a:br>
            <a:r>
              <a:rPr lang="nl-NL" dirty="0" smtClean="0"/>
              <a:t/>
            </a:r>
            <a:br>
              <a:rPr lang="nl-NL" dirty="0" smtClean="0"/>
            </a:br>
            <a:r>
              <a:rPr lang="nl-NL" dirty="0" smtClean="0"/>
              <a:t>ANALYSEER ÉÉN VAN DE GROOTSTE HANDELAREN IN AANDACHT DIE ER ZIJN YOUTUBE.</a:t>
            </a:r>
          </a:p>
          <a:p>
            <a:endParaRPr lang="nl-NL" dirty="0"/>
          </a:p>
          <a:p>
            <a:pPr marL="285750" indent="-285750">
              <a:buFontTx/>
              <a:buChar char="-"/>
            </a:pPr>
            <a:r>
              <a:rPr lang="nl-NL" dirty="0" smtClean="0"/>
              <a:t>HOE GROOT DENK JE DAT YOUTUBE IS?</a:t>
            </a:r>
            <a:endParaRPr lang="nl-NL" dirty="0"/>
          </a:p>
          <a:p>
            <a:pPr marL="285750" indent="-285750">
              <a:buFontTx/>
              <a:buChar char="-"/>
            </a:pPr>
            <a:r>
              <a:rPr lang="nl-NL" dirty="0" smtClean="0"/>
              <a:t>HOE GRIJPT YOUTUBE JE AANDACHT?</a:t>
            </a:r>
          </a:p>
          <a:p>
            <a:pPr marL="285750" indent="-285750">
              <a:buFontTx/>
              <a:buChar char="-"/>
            </a:pPr>
            <a:r>
              <a:rPr lang="nl-NL" dirty="0" smtClean="0"/>
              <a:t>HOE SUCCESVOL ZIJN ZE DAARIN?</a:t>
            </a:r>
          </a:p>
          <a:p>
            <a:pPr marL="285750" indent="-285750">
              <a:buFontTx/>
              <a:buChar char="-"/>
            </a:pPr>
            <a:r>
              <a:rPr lang="nl-NL" dirty="0" smtClean="0"/>
              <a:t>WAT BETEKENT DAT VOOR JOU ALS KIJKER?</a:t>
            </a:r>
          </a:p>
          <a:p>
            <a:pPr marL="285750" indent="-285750">
              <a:buFontTx/>
              <a:buChar char="-"/>
            </a:pPr>
            <a:r>
              <a:rPr lang="nl-NL" dirty="0" smtClean="0"/>
              <a:t>EN VOOR ONS – ALS MAATSCHAPPIJ.</a:t>
            </a:r>
          </a:p>
          <a:p>
            <a:pPr marL="285750" indent="-285750">
              <a:buFontTx/>
              <a:buChar char="-"/>
            </a:pPr>
            <a:endParaRPr lang="nl-NL" dirty="0"/>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360" y="332656"/>
            <a:ext cx="3917429" cy="3917429"/>
          </a:xfrm>
          <a:prstGeom prst="rect">
            <a:avLst/>
          </a:prstGeom>
        </p:spPr>
      </p:pic>
    </p:spTree>
    <p:extLst>
      <p:ext uri="{BB962C8B-B14F-4D97-AF65-F5344CB8AC3E}">
        <p14:creationId xmlns:p14="http://schemas.microsoft.com/office/powerpoint/2010/main" val="979686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914400" y="2130426"/>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endParaRPr lang="nl-NL" dirty="0"/>
          </a:p>
        </p:txBody>
      </p:sp>
      <p:sp>
        <p:nvSpPr>
          <p:cNvPr id="2" name="Tekstvak 1"/>
          <p:cNvSpPr txBox="1"/>
          <p:nvPr/>
        </p:nvSpPr>
        <p:spPr>
          <a:xfrm>
            <a:off x="4805624" y="117693"/>
            <a:ext cx="5472608" cy="6740307"/>
          </a:xfrm>
          <a:prstGeom prst="rect">
            <a:avLst/>
          </a:prstGeom>
          <a:noFill/>
        </p:spPr>
        <p:txBody>
          <a:bodyPr wrap="square" rtlCol="0">
            <a:spAutoFit/>
          </a:bodyPr>
          <a:lstStyle/>
          <a:p>
            <a:r>
              <a:rPr lang="nl-NL" b="1" dirty="0" smtClean="0"/>
              <a:t>ANTWOORD</a:t>
            </a:r>
            <a:r>
              <a:rPr lang="nl-NL" dirty="0" smtClean="0"/>
              <a:t/>
            </a:r>
            <a:br>
              <a:rPr lang="nl-NL" dirty="0" smtClean="0"/>
            </a:br>
            <a:r>
              <a:rPr lang="nl-NL" dirty="0" smtClean="0"/>
              <a:t/>
            </a:r>
            <a:br>
              <a:rPr lang="nl-NL" dirty="0" smtClean="0"/>
            </a:br>
            <a:r>
              <a:rPr lang="nl-NL" dirty="0" smtClean="0"/>
              <a:t>YOUTUBE HEEFT 1.9 MILJARD GEBRUIKERS</a:t>
            </a:r>
          </a:p>
          <a:p>
            <a:r>
              <a:rPr lang="nl-NL" dirty="0" smtClean="0"/>
              <a:t>YOUTUBE TOONT 5 MILJARD VIDEO’S PER DAG</a:t>
            </a:r>
          </a:p>
          <a:p>
            <a:endParaRPr lang="nl-NL" dirty="0" smtClean="0"/>
          </a:p>
          <a:p>
            <a:r>
              <a:rPr lang="nl-NL" dirty="0" smtClean="0"/>
              <a:t>YOUTUBE GRIJPT JE AANDACHT DOOR JE RECOMMENDED VIDEO’S AAN TE BIEDEN EN EEN AUTOPLAY – MOGELIJKHEID TE HEBBEN.</a:t>
            </a:r>
          </a:p>
          <a:p>
            <a:endParaRPr lang="nl-NL" dirty="0"/>
          </a:p>
          <a:p>
            <a:r>
              <a:rPr lang="nl-NL" dirty="0" smtClean="0"/>
              <a:t>DAAR ZIJN ZE HEEL SUCCESVOL IN. 70% VAN DE BEKEKEN VIDEO’S GAAT OP DIE MANIER.</a:t>
            </a:r>
          </a:p>
          <a:p>
            <a:endParaRPr lang="nl-NL" dirty="0"/>
          </a:p>
          <a:p>
            <a:r>
              <a:rPr lang="nl-NL" dirty="0" smtClean="0"/>
              <a:t>DEZE VIDEO’S ZITTEN VAAK IETS HOGER IN DE EMOTIE. </a:t>
            </a:r>
            <a:endParaRPr lang="nl-NL" dirty="0"/>
          </a:p>
          <a:p>
            <a:r>
              <a:rPr lang="nl-NL" dirty="0" smtClean="0"/>
              <a:t>MAANLANDINGEN WORDEN UFO’S</a:t>
            </a:r>
          </a:p>
          <a:p>
            <a:r>
              <a:rPr lang="nl-NL" dirty="0" smtClean="0"/>
              <a:t>DIËTEN WORDT ANOREXIA</a:t>
            </a:r>
          </a:p>
          <a:p>
            <a:r>
              <a:rPr lang="nl-NL" dirty="0" smtClean="0"/>
              <a:t>BEZORGDE MOEDERS WORDT ANTI – VACCINATIE</a:t>
            </a:r>
          </a:p>
          <a:p>
            <a:r>
              <a:rPr lang="nl-NL" dirty="0" smtClean="0"/>
              <a:t>9-11 WORDT COMPLOT THEORIEËN</a:t>
            </a:r>
          </a:p>
          <a:p>
            <a:endParaRPr lang="nl-NL" dirty="0"/>
          </a:p>
          <a:p>
            <a:r>
              <a:rPr lang="nl-NL" dirty="0" smtClean="0"/>
              <a:t>DAT BETEKENT DAT JE VAAK KIJKT NAAR HETGEEN DAT YOUTUBE WIL DAT JE NAAR KIJKT ÉN DAT DAT BIJDRAAGT AAN JOU &amp; AAN ONS WERELDBEELD</a:t>
            </a:r>
          </a:p>
          <a:p>
            <a:endParaRPr lang="nl-NL" dirty="0"/>
          </a:p>
          <a:p>
            <a:r>
              <a:rPr lang="nl-NL" dirty="0" smtClean="0"/>
              <a:t>OVERIGENS IS DE OMZET VAN YOUTUBE 13 MRD PER JAAR EN DE KOSTEN 6 MRD</a:t>
            </a:r>
            <a:endParaRPr lang="nl-NL" dirty="0"/>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360" y="332656"/>
            <a:ext cx="3917429" cy="3917429"/>
          </a:xfrm>
          <a:prstGeom prst="rect">
            <a:avLst/>
          </a:prstGeom>
        </p:spPr>
      </p:pic>
    </p:spTree>
    <p:extLst>
      <p:ext uri="{BB962C8B-B14F-4D97-AF65-F5344CB8AC3E}">
        <p14:creationId xmlns:p14="http://schemas.microsoft.com/office/powerpoint/2010/main" val="4163311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144</Words>
  <Application>Microsoft Office PowerPoint</Application>
  <PresentationFormat>Breedbeeld</PresentationFormat>
  <Paragraphs>60</Paragraphs>
  <Slides>4</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4</vt:i4>
      </vt:variant>
    </vt:vector>
  </HeadingPairs>
  <TitlesOfParts>
    <vt:vector size="7" baseType="lpstr">
      <vt:lpstr>Arial</vt:lpstr>
      <vt:lpstr>Calibri</vt:lpstr>
      <vt:lpstr>1_Office Theme</vt:lpstr>
      <vt:lpstr>PowerPoint-presentatie</vt:lpstr>
      <vt:lpstr>PowerPoint-presentatie</vt:lpstr>
      <vt:lpstr>PowerPoint-presentatie</vt:lpstr>
      <vt:lpstr>PowerPoint-presentatie</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Vorst,Rens M.C.M. van der</dc:creator>
  <cp:lastModifiedBy>Vorst,Rens M.C.M. van der</cp:lastModifiedBy>
  <cp:revision>171</cp:revision>
  <dcterms:created xsi:type="dcterms:W3CDTF">2018-03-24T15:48:51Z</dcterms:created>
  <dcterms:modified xsi:type="dcterms:W3CDTF">2019-01-09T08:05:37Z</dcterms:modified>
</cp:coreProperties>
</file>