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21" r:id="rId2"/>
    <p:sldId id="367" r:id="rId3"/>
    <p:sldId id="395" r:id="rId4"/>
    <p:sldId id="396" r:id="rId5"/>
    <p:sldId id="397" r:id="rId6"/>
    <p:sldId id="398" r:id="rId7"/>
    <p:sldId id="399" r:id="rId8"/>
    <p:sldId id="400" r:id="rId9"/>
    <p:sldId id="401" r:id="rId10"/>
    <p:sldId id="402" r:id="rId11"/>
    <p:sldId id="406" r:id="rId12"/>
    <p:sldId id="407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4439" autoAdjust="0"/>
  </p:normalViewPr>
  <p:slideViewPr>
    <p:cSldViewPr>
      <p:cViewPr varScale="1">
        <p:scale>
          <a:sx n="54" d="100"/>
          <a:sy n="54" d="100"/>
        </p:scale>
        <p:origin x="138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8737A-7995-4B74-B63A-80E0593C4CFC}" type="datetimeFigureOut">
              <a:rPr lang="nl-NL" smtClean="0"/>
              <a:t>7-1-2019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A7392-2789-462C-8F1D-017BB83F83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0496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894CF-CF29-460C-8820-A692FD564E29}" type="datetimeFigureOut">
              <a:rPr lang="nl-NL" smtClean="0"/>
              <a:t>7-1-2019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D3654-9A79-4B47-9CF7-D6BAF450FC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724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Sept 2018: facebook heeft 2,2 miljard (maandelijkse) gebruikers, </a:t>
            </a:r>
            <a:r>
              <a:rPr lang="nl-NL" dirty="0" err="1" smtClean="0"/>
              <a:t>instagram</a:t>
            </a:r>
            <a:r>
              <a:rPr lang="nl-NL" dirty="0" smtClean="0"/>
              <a:t> 1 miljard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033CCA-E912-4704-8B99-D93AD0DC96A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33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033CCA-E912-4704-8B99-D93AD0DC96A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2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Ons</a:t>
            </a:r>
            <a:r>
              <a:rPr lang="nl-NL" baseline="0" dirty="0" smtClean="0"/>
              <a:t> hersengebied de ‘nucleus </a:t>
            </a:r>
            <a:r>
              <a:rPr lang="nl-NL" baseline="0" dirty="0" err="1" smtClean="0"/>
              <a:t>accumbens</a:t>
            </a:r>
            <a:r>
              <a:rPr lang="nl-NL" baseline="0" dirty="0" smtClean="0"/>
              <a:t>’ wordt gestimuleerd, niet zozeer bij beloning, maar door de sensatie van het hunkeren naar (in verwachting zijn van) een beloning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033CCA-E912-4704-8B99-D93AD0DC96A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37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Wij willen graag beloning die er voor zorgt dat we ons geaccepteerd, aantrekkelijk, belangrijk, deel van</a:t>
            </a:r>
            <a:r>
              <a:rPr lang="nl-NL" baseline="0" dirty="0" smtClean="0"/>
              <a:t> een groep uitmaken. </a:t>
            </a:r>
            <a:r>
              <a:rPr lang="nl-NL" dirty="0" smtClean="0"/>
              <a:t>Mensen die zien dat anderen voor bepaald</a:t>
            </a:r>
            <a:r>
              <a:rPr lang="nl-NL" baseline="0" dirty="0" smtClean="0"/>
              <a:t> gedrag</a:t>
            </a:r>
            <a:r>
              <a:rPr lang="nl-NL" dirty="0" smtClean="0"/>
              <a:t> beloond worden, zullen gemakkelijk hun eigen overtuiging en gedrag aanpassen</a:t>
            </a:r>
          </a:p>
          <a:p>
            <a:endParaRPr lang="nl-NL" dirty="0" smtClean="0"/>
          </a:p>
          <a:p>
            <a:r>
              <a:rPr lang="nl-NL" dirty="0" err="1" smtClean="0"/>
              <a:t>kudos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033CCA-E912-4704-8B99-D93AD0DC96A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52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033CCA-E912-4704-8B99-D93AD0DC96A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10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033CCA-E912-4704-8B99-D93AD0DC96A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1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aan de haak geslagen: je gebruikt de app zonder dat deze zelf hoeft te zeggen “gebruik mij!!!” (‘</a:t>
            </a:r>
            <a:r>
              <a:rPr lang="nl-NL" dirty="0" err="1" smtClean="0"/>
              <a:t>unprompted</a:t>
            </a:r>
            <a:r>
              <a:rPr lang="nl-NL" dirty="0" smtClean="0"/>
              <a:t> app-</a:t>
            </a:r>
            <a:r>
              <a:rPr lang="nl-NL" dirty="0" err="1" smtClean="0"/>
              <a:t>use</a:t>
            </a:r>
            <a:r>
              <a:rPr lang="nl-NL" dirty="0" smtClean="0"/>
              <a:t>’)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033CCA-E912-4704-8B99-D93AD0DC96A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61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(welke tool gebruiken?) </a:t>
            </a:r>
            <a:r>
              <a:rPr lang="nl-NL" dirty="0" err="1" smtClean="0"/>
              <a:t>Bijv</a:t>
            </a:r>
            <a:r>
              <a:rPr lang="nl-NL" dirty="0" smtClean="0"/>
              <a:t> POPAPP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033CCA-E912-4704-8B99-D93AD0DC96A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93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0" y="2130426"/>
            <a:ext cx="10273141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4731" y="378904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356351"/>
            <a:ext cx="1728192" cy="365125"/>
          </a:xfrm>
        </p:spPr>
        <p:txBody>
          <a:bodyPr/>
          <a:lstStyle/>
          <a:p>
            <a:fld id="{9352B002-1032-497A-A690-67428BD6A599}" type="datetimeFigureOut">
              <a:rPr lang="nl-NL" smtClean="0"/>
              <a:t>7-1-2019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8934" y="6353465"/>
            <a:ext cx="6687385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7653" y="6361546"/>
            <a:ext cx="1390848" cy="365125"/>
          </a:xfrm>
        </p:spPr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6624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12" y="273050"/>
            <a:ext cx="433957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578658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1112" y="1435101"/>
            <a:ext cx="433957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7-1-2019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037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361" y="4755284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71361" y="595168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1361" y="5382747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7-1-2019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8046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7-1-2019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5933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6289" y="263822"/>
            <a:ext cx="2067024" cy="5851525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111" y="23999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7-1-2019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478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0" y="2130426"/>
            <a:ext cx="10273141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4731" y="378904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356351"/>
            <a:ext cx="1728192" cy="365125"/>
          </a:xfrm>
        </p:spPr>
        <p:txBody>
          <a:bodyPr/>
          <a:lstStyle/>
          <a:p>
            <a:fld id="{9352B002-1032-497A-A690-67428BD6A599}" type="datetimeFigureOut">
              <a:rPr lang="nl-NL" smtClean="0"/>
              <a:t>7-1-2019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8934" y="6353465"/>
            <a:ext cx="6687385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7653" y="6361546"/>
            <a:ext cx="1390848" cy="365125"/>
          </a:xfrm>
        </p:spPr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8734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274638"/>
            <a:ext cx="10369152" cy="92211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600201"/>
            <a:ext cx="103691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353465"/>
            <a:ext cx="1453952" cy="365125"/>
          </a:xfrm>
        </p:spPr>
        <p:txBody>
          <a:bodyPr/>
          <a:lstStyle/>
          <a:p>
            <a:fld id="{9352B002-1032-497A-A690-67428BD6A599}" type="datetimeFigureOut">
              <a:rPr lang="nl-NL" smtClean="0"/>
              <a:t>7-1-2019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8934" y="6353465"/>
            <a:ext cx="6495365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64" y="6353465"/>
            <a:ext cx="1390848" cy="365125"/>
          </a:xfrm>
        </p:spPr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238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600201"/>
            <a:ext cx="103691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353465"/>
            <a:ext cx="1453952" cy="365125"/>
          </a:xfrm>
        </p:spPr>
        <p:txBody>
          <a:bodyPr/>
          <a:lstStyle/>
          <a:p>
            <a:fld id="{9352B002-1032-497A-A690-67428BD6A599}" type="datetimeFigureOut">
              <a:rPr lang="nl-NL" smtClean="0"/>
              <a:t>7-1-2019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8934" y="6353465"/>
            <a:ext cx="6495365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64" y="6353465"/>
            <a:ext cx="1390848" cy="365125"/>
          </a:xfrm>
        </p:spPr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821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11" y="4406901"/>
            <a:ext cx="103632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7164" y="2614469"/>
            <a:ext cx="10363200" cy="1500187"/>
          </a:xfrm>
        </p:spPr>
        <p:txBody>
          <a:bodyPr anchor="b"/>
          <a:lstStyle>
            <a:lvl1pPr marL="0" indent="0" algn="ctr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7-1-2019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1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111" y="1600201"/>
            <a:ext cx="504680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19936" y="1600200"/>
            <a:ext cx="50885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7-1-2019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501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111" y="1535113"/>
            <a:ext cx="504680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111" y="2174875"/>
            <a:ext cx="504680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44807" y="1535113"/>
            <a:ext cx="51636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44806" y="2160732"/>
            <a:ext cx="51085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7-1-2019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110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7-1-2019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5316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7-1-2019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679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1111" y="274638"/>
            <a:ext cx="103273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111" y="1600201"/>
            <a:ext cx="1032739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1111" y="6347691"/>
            <a:ext cx="14539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2B002-1032-497A-A690-67428BD6A599}" type="datetimeFigureOut">
              <a:rPr lang="nl-NL" smtClean="0"/>
              <a:t>7-1-2019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1362" y="6353465"/>
            <a:ext cx="6754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2465" y="6347690"/>
            <a:ext cx="13908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  <p:grpSp>
        <p:nvGrpSpPr>
          <p:cNvPr id="8" name="Groep 7"/>
          <p:cNvGrpSpPr/>
          <p:nvPr userDrawn="1"/>
        </p:nvGrpSpPr>
        <p:grpSpPr>
          <a:xfrm>
            <a:off x="10928968" y="0"/>
            <a:ext cx="1370055" cy="6858594"/>
            <a:chOff x="10929028" y="0"/>
            <a:chExt cx="1362853" cy="6858594"/>
          </a:xfrm>
        </p:grpSpPr>
        <p:grpSp>
          <p:nvGrpSpPr>
            <p:cNvPr id="14" name="Groep 13"/>
            <p:cNvGrpSpPr/>
            <p:nvPr userDrawn="1"/>
          </p:nvGrpSpPr>
          <p:grpSpPr>
            <a:xfrm>
              <a:off x="10929028" y="0"/>
              <a:ext cx="1362853" cy="6858594"/>
              <a:chOff x="8122281" y="-594"/>
              <a:chExt cx="1022139" cy="6858594"/>
            </a:xfrm>
          </p:grpSpPr>
          <p:pic>
            <p:nvPicPr>
              <p:cNvPr id="11" name="Afbeelding 10"/>
              <p:cNvPicPr>
                <a:picLocks noChangeAspect="1"/>
              </p:cNvPicPr>
              <p:nvPr userDrawn="1"/>
            </p:nvPicPr>
            <p:blipFill>
              <a:blip r:embed="rId15"/>
              <a:stretch>
                <a:fillRect/>
              </a:stretch>
            </p:blipFill>
            <p:spPr>
              <a:xfrm>
                <a:off x="8155168" y="-594"/>
                <a:ext cx="981541" cy="6858594"/>
              </a:xfrm>
              <a:prstGeom prst="rect">
                <a:avLst/>
              </a:prstGeom>
            </p:spPr>
          </p:pic>
          <p:sp>
            <p:nvSpPr>
              <p:cNvPr id="12" name="Tekstvak 11"/>
              <p:cNvSpPr txBox="1"/>
              <p:nvPr userDrawn="1"/>
            </p:nvSpPr>
            <p:spPr>
              <a:xfrm>
                <a:off x="8415106" y="255960"/>
                <a:ext cx="461665" cy="3606628"/>
              </a:xfrm>
              <a:prstGeom prst="rect">
                <a:avLst/>
              </a:prstGeom>
              <a:noFill/>
            </p:spPr>
            <p:txBody>
              <a:bodyPr vert="vert" wrap="none" rtlCol="0">
                <a:spAutoFit/>
              </a:bodyPr>
              <a:lstStyle/>
              <a:p>
                <a:r>
                  <a:rPr lang="nl-NL" sz="2800" dirty="0" smtClean="0">
                    <a:solidFill>
                      <a:srgbClr val="FF33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TEC</a:t>
                </a:r>
                <a:r>
                  <a:rPr lang="nl-NL" sz="2800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HNOFILOSOFIE.COM</a:t>
                </a:r>
                <a:endParaRPr lang="nl-NL" sz="2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Tekstvak 12"/>
              <p:cNvSpPr txBox="1"/>
              <p:nvPr userDrawn="1"/>
            </p:nvSpPr>
            <p:spPr>
              <a:xfrm>
                <a:off x="8122281" y="5300614"/>
                <a:ext cx="10221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NL" sz="2000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AANDACHT</a:t>
                </a:r>
              </a:p>
              <a:p>
                <a:pPr algn="ctr"/>
                <a:r>
                  <a:rPr lang="nl-NL" sz="1200" baseline="0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HP / </a:t>
                </a:r>
                <a:r>
                  <a:rPr lang="nl-NL" sz="1200" baseline="0" dirty="0" err="1" smtClean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RvdV</a:t>
                </a:r>
                <a:endParaRPr lang="nl-NL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5" name="Picture 68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1717" y="6320338"/>
              <a:ext cx="957461" cy="3330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046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.prust@fontys.nl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hVDN2mjJpb8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1883534" y="1430778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1350" dirty="0"/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057661"/>
              </p:ext>
            </p:extLst>
          </p:nvPr>
        </p:nvGraphicFramePr>
        <p:xfrm>
          <a:off x="2046187" y="1429647"/>
          <a:ext cx="7290172" cy="3703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45086">
                  <a:extLst>
                    <a:ext uri="{9D8B030D-6E8A-4147-A177-3AD203B41FA5}">
                      <a16:colId xmlns:a16="http://schemas.microsoft.com/office/drawing/2014/main" val="18154914"/>
                    </a:ext>
                  </a:extLst>
                </a:gridCol>
                <a:gridCol w="3645086">
                  <a:extLst>
                    <a:ext uri="{9D8B030D-6E8A-4147-A177-3AD203B41FA5}">
                      <a16:colId xmlns:a16="http://schemas.microsoft.com/office/drawing/2014/main" val="62302497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WAT</a:t>
                      </a:r>
                      <a:endParaRPr lang="nl-N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SLIDE –</a:t>
                      </a:r>
                      <a:r>
                        <a:rPr lang="nl-NL" sz="1400" baseline="0" dirty="0" smtClean="0"/>
                        <a:t> DECK</a:t>
                      </a:r>
                      <a:endParaRPr lang="nl-NL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0473613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ONDERWERP</a:t>
                      </a:r>
                      <a:endParaRPr lang="nl-N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TECHNOFILOSOFIE</a:t>
                      </a:r>
                      <a:r>
                        <a:rPr lang="nl-NL" sz="1400" baseline="0" dirty="0" smtClean="0"/>
                        <a:t> </a:t>
                      </a:r>
                      <a:r>
                        <a:rPr lang="nl-NL" sz="1400" dirty="0" smtClean="0"/>
                        <a:t>AANDACHT</a:t>
                      </a:r>
                      <a:endParaRPr lang="nl-NL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9987465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CATEGORIE</a:t>
                      </a:r>
                      <a:endParaRPr lang="nl-N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INSPIRATIE / ACHTERGROND</a:t>
                      </a:r>
                      <a:r>
                        <a:rPr lang="nl-NL" sz="1400" baseline="0" dirty="0" smtClean="0"/>
                        <a:t> / </a:t>
                      </a:r>
                      <a:r>
                        <a:rPr lang="nl-NL" sz="1400" dirty="0" smtClean="0"/>
                        <a:t>THEORIE</a:t>
                      </a:r>
                      <a:endParaRPr lang="nl-NL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640137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STIJL</a:t>
                      </a:r>
                      <a:endParaRPr lang="nl-N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400" baseline="0" dirty="0" smtClean="0"/>
                        <a:t>SLIDES</a:t>
                      </a:r>
                      <a:endParaRPr lang="nl-NL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3313077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DATUM AANGEPAST</a:t>
                      </a:r>
                      <a:endParaRPr lang="nl-N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7-1-19</a:t>
                      </a:r>
                      <a:endParaRPr lang="nl-NL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258286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MEER INFORMATIE</a:t>
                      </a:r>
                      <a:endParaRPr lang="nl-N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hlinkClick r:id="rId2"/>
                        </a:rPr>
                        <a:t>h.prust@fontys.nl</a:t>
                      </a:r>
                      <a:endParaRPr lang="nl-NL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12408800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TOEPASSEN</a:t>
                      </a:r>
                      <a:endParaRPr lang="nl-N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PRESENTATIE</a:t>
                      </a:r>
                      <a:r>
                        <a:rPr lang="nl-NL" sz="1400" baseline="0" dirty="0" smtClean="0"/>
                        <a:t> DIE UITLEGT HOE HET VERSLAVENDE MODEL VAN APPS WERKT EN SPECIFIEK INZOOMT OP DE VARIABELE BELONING </a:t>
                      </a:r>
                      <a:endParaRPr lang="nl-NL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5530000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LICENTIES</a:t>
                      </a:r>
                      <a:endParaRPr lang="nl-N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AFBEELDINGEN ZIJN GECHECKT,</a:t>
                      </a:r>
                      <a:r>
                        <a:rPr lang="nl-NL" sz="1400" baseline="0" dirty="0" smtClean="0"/>
                        <a:t> MAAR BIJ TWIJFEL GRAAG CONTACT OPNEMEN</a:t>
                      </a:r>
                      <a:endParaRPr lang="nl-NL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98953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84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Door welke </a:t>
            </a:r>
            <a:r>
              <a:rPr lang="nl-NL" dirty="0" err="1"/>
              <a:t>app’s</a:t>
            </a:r>
            <a:r>
              <a:rPr lang="nl-NL" dirty="0"/>
              <a:t> ben jij aan de haak geslagen (‘hooked’)?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447801"/>
            <a:ext cx="7772400" cy="2354026"/>
          </a:xfrm>
        </p:spPr>
        <p:txBody>
          <a:bodyPr/>
          <a:lstStyle/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1B1A0-96D9-4764-9749-FB1D1659D90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556" y="1981199"/>
            <a:ext cx="1769531" cy="114565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471" y="5325704"/>
            <a:ext cx="1207113" cy="1213209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 bwMode="auto">
          <a:xfrm>
            <a:off x="1963479" y="1451737"/>
            <a:ext cx="8229600" cy="102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nl-NL" sz="2800" dirty="0"/>
              <a:t>Open nu jouw favoriete app. Welke beloning vind je er in? Schrijf op waar jij beloning in vindt</a:t>
            </a:r>
          </a:p>
        </p:txBody>
      </p:sp>
      <p:pic>
        <p:nvPicPr>
          <p:cNvPr id="1026" name="Picture 2" descr="Afbeeldingsresultaat voor twitter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972" y="3174788"/>
            <a:ext cx="1608498" cy="160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facebook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706" y="3155716"/>
            <a:ext cx="1901825" cy="19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jdelijke aanduiding voor inhoud 2"/>
          <p:cNvSpPr txBox="1">
            <a:spLocks/>
          </p:cNvSpPr>
          <p:nvPr/>
        </p:nvSpPr>
        <p:spPr bwMode="auto">
          <a:xfrm>
            <a:off x="6801366" y="3562313"/>
            <a:ext cx="3028435" cy="176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SzPct val="95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nl-NL" sz="2400" dirty="0"/>
              <a:t>Sociale beloning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Jacht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Ik-beloning </a:t>
            </a:r>
          </a:p>
        </p:txBody>
      </p:sp>
    </p:spTree>
    <p:extLst>
      <p:ext uri="{BB962C8B-B14F-4D97-AF65-F5344CB8AC3E}">
        <p14:creationId xmlns:p14="http://schemas.microsoft.com/office/powerpoint/2010/main" val="425500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Hooked – </a:t>
            </a:r>
            <a:r>
              <a:rPr lang="nl-NL" dirty="0" err="1" smtClean="0"/>
              <a:t>Nir</a:t>
            </a:r>
            <a:r>
              <a:rPr lang="nl-NL" dirty="0" smtClean="0"/>
              <a:t> </a:t>
            </a:r>
            <a:r>
              <a:rPr lang="nl-NL" dirty="0" err="1" smtClean="0"/>
              <a:t>Eyal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1B1A0-96D9-4764-9749-FB1D1659D90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hVDN2mjJpb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1431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8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Maak een prototype van een verslavende app</a:t>
            </a:r>
          </a:p>
          <a:p>
            <a:r>
              <a:rPr lang="nl-NL" dirty="0" smtClean="0"/>
              <a:t>Bedenk een dienst </a:t>
            </a:r>
          </a:p>
          <a:p>
            <a:r>
              <a:rPr lang="nl-NL" dirty="0" smtClean="0"/>
              <a:t>Gebruik triggers, actie, variabele beloning, investeringskracht</a:t>
            </a:r>
          </a:p>
          <a:p>
            <a:endParaRPr lang="nl-NL" dirty="0"/>
          </a:p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1B1A0-96D9-4764-9749-FB1D1659D90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9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Workshop Aandacht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Variabele beloning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807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Handelaren in aandacht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5136" y="1357695"/>
            <a:ext cx="8229600" cy="1981199"/>
          </a:xfrm>
        </p:spPr>
        <p:txBody>
          <a:bodyPr/>
          <a:lstStyle/>
          <a:p>
            <a:r>
              <a:rPr lang="nl-NL" dirty="0" smtClean="0"/>
              <a:t>Bedrijven als Facebook (</a:t>
            </a:r>
            <a:r>
              <a:rPr lang="nl-NL" dirty="0" err="1" smtClean="0"/>
              <a:t>incl</a:t>
            </a:r>
            <a:r>
              <a:rPr lang="nl-NL" dirty="0" smtClean="0"/>
              <a:t> </a:t>
            </a:r>
            <a:r>
              <a:rPr lang="nl-NL" dirty="0" err="1" smtClean="0"/>
              <a:t>whatapp</a:t>
            </a:r>
            <a:r>
              <a:rPr lang="nl-NL" dirty="0" smtClean="0"/>
              <a:t>, </a:t>
            </a:r>
            <a:r>
              <a:rPr lang="nl-NL" dirty="0" err="1" smtClean="0"/>
              <a:t>messenger</a:t>
            </a:r>
            <a:r>
              <a:rPr lang="nl-NL" dirty="0" smtClean="0"/>
              <a:t>, </a:t>
            </a:r>
            <a:r>
              <a:rPr lang="nl-NL" dirty="0" err="1" smtClean="0"/>
              <a:t>instagram</a:t>
            </a:r>
            <a:r>
              <a:rPr lang="nl-NL" dirty="0" smtClean="0"/>
              <a:t>) zijn handelaren in aandacht; dat betekent dat Facebook zo veel mogelijk data wil verzamelen.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1B1A0-96D9-4764-9749-FB1D1659D90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960" y="3054443"/>
            <a:ext cx="2030522" cy="3138079"/>
          </a:xfrm>
          <a:prstGeom prst="rect">
            <a:avLst/>
          </a:prstGeom>
        </p:spPr>
      </p:pic>
      <p:sp>
        <p:nvSpPr>
          <p:cNvPr id="6" name="Tijdelijke aanduiding voor inhoud 2"/>
          <p:cNvSpPr txBox="1">
            <a:spLocks/>
          </p:cNvSpPr>
          <p:nvPr/>
        </p:nvSpPr>
        <p:spPr bwMode="auto">
          <a:xfrm>
            <a:off x="1405136" y="3759766"/>
            <a:ext cx="5943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SzPct val="95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Technologiebedrijven die willen overleven moeten apps bouwen die je wilt gebruiken. Dat doen ze door manipulatie: ze bouwen apps die onze gewoonten vormen.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185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1B1A0-96D9-4764-9749-FB1D1659D90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0" y="1844824"/>
            <a:ext cx="7162801" cy="358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7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ontwerp / bouw je apps die verslavend zijn?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4064" y="1656451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5 fundamentele vragen: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dirty="0"/>
              <a:t>Wat willen gebruikers écht? Welke pijn wordt door jouw product verlicht? (</a:t>
            </a:r>
            <a:r>
              <a:rPr lang="nl-NL" sz="2400" i="1" dirty="0"/>
              <a:t>interne trigger</a:t>
            </a:r>
            <a:r>
              <a:rPr lang="nl-NL" sz="24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dirty="0"/>
              <a:t>Wát brengt gebruikers naar jouw product? (</a:t>
            </a:r>
            <a:r>
              <a:rPr lang="nl-NL" sz="2400" i="1" dirty="0"/>
              <a:t>externe trigger</a:t>
            </a:r>
            <a:r>
              <a:rPr lang="nl-NL" sz="24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dirty="0"/>
              <a:t>Wat is de eenvoudigste actie voor een gebruiker die leidt tot een beloning? Kan deze eenvoudiger? (</a:t>
            </a:r>
            <a:r>
              <a:rPr lang="nl-NL" sz="2400" i="1" dirty="0"/>
              <a:t>actie</a:t>
            </a:r>
            <a:r>
              <a:rPr lang="nl-NL" sz="24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dirty="0">
                <a:solidFill>
                  <a:srgbClr val="FF0000"/>
                </a:solidFill>
              </a:rPr>
              <a:t>Zijn gebruikers verguld met de beloning én willen ze meer? (</a:t>
            </a:r>
            <a:r>
              <a:rPr lang="nl-NL" sz="2400" i="1" dirty="0">
                <a:solidFill>
                  <a:srgbClr val="FF0000"/>
                </a:solidFill>
              </a:rPr>
              <a:t>variabele beloning</a:t>
            </a:r>
            <a:r>
              <a:rPr lang="nl-NL" sz="24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dirty="0"/>
              <a:t>Welk ‘beetje werk’ investeren gebruikers in jouw product? Leidt dat tot een volgende trigger en wordt het product meer waardevol door gebruik? (</a:t>
            </a:r>
            <a:r>
              <a:rPr lang="nl-NL" sz="2400" i="1" dirty="0"/>
              <a:t>investering</a:t>
            </a:r>
            <a:r>
              <a:rPr lang="nl-NL" sz="2400" dirty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nl-NL" sz="2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1B1A0-96D9-4764-9749-FB1D1659D90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Tijdelijke aanduiding voor inhou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063123" y="1192814"/>
            <a:ext cx="2043911" cy="96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634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variabele beloning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3832" y="4466041"/>
            <a:ext cx="4240222" cy="2011387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1B1A0-96D9-4764-9749-FB1D1659D90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 bwMode="auto">
          <a:xfrm>
            <a:off x="1084064" y="1679341"/>
            <a:ext cx="82296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SzPct val="95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Skinner (vijftiger jaren): experimenten met muizen en duiven waaruit blijkt dat het af en toe geven van een beloning de frequentie van doelgedrag (een hefboompje indrukken) enorm verhoogt</a:t>
            </a:r>
          </a:p>
          <a:p>
            <a:r>
              <a:rPr lang="nl-NL" dirty="0"/>
              <a:t>Zo ook bij mensen …..</a:t>
            </a:r>
          </a:p>
        </p:txBody>
      </p:sp>
    </p:spTree>
    <p:extLst>
      <p:ext uri="{BB962C8B-B14F-4D97-AF65-F5344CB8AC3E}">
        <p14:creationId xmlns:p14="http://schemas.microsoft.com/office/powerpoint/2010/main" val="416305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20420" y="172406"/>
            <a:ext cx="963622" cy="457103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1B1A0-96D9-4764-9749-FB1D1659D90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 bwMode="auto">
          <a:xfrm>
            <a:off x="1490820" y="836712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SzPct val="95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600" dirty="0"/>
              <a:t>Sociale beloning (</a:t>
            </a:r>
            <a:r>
              <a:rPr lang="nl-NL" sz="3600" dirty="0" err="1"/>
              <a:t>rewards</a:t>
            </a:r>
            <a:r>
              <a:rPr lang="nl-NL" sz="3600" dirty="0"/>
              <a:t> of </a:t>
            </a:r>
            <a:r>
              <a:rPr lang="nl-NL" sz="3600" dirty="0" err="1"/>
              <a:t>the</a:t>
            </a:r>
            <a:r>
              <a:rPr lang="nl-NL" sz="3600" dirty="0"/>
              <a:t> </a:t>
            </a:r>
            <a:r>
              <a:rPr lang="nl-NL" sz="3600" dirty="0" err="1"/>
              <a:t>tribe</a:t>
            </a:r>
            <a:r>
              <a:rPr lang="nl-NL" sz="3600" dirty="0"/>
              <a:t>)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b="1" dirty="0"/>
              <a:t>Facebook</a:t>
            </a:r>
            <a:r>
              <a:rPr lang="nl-NL" dirty="0"/>
              <a:t>: eindeloze stroom content, gedeeld, becommentarieerd, </a:t>
            </a:r>
            <a:r>
              <a:rPr lang="nl-NL" dirty="0" err="1"/>
              <a:t>ge-liked</a:t>
            </a:r>
            <a:r>
              <a:rPr lang="nl-NL" dirty="0"/>
              <a:t>, …. De onzekerheid van wat je als gebruiker aantreft, maakt dat je er steeds weer naar terugkeert</a:t>
            </a:r>
          </a:p>
          <a:p>
            <a:r>
              <a:rPr lang="nl-NL" b="1" dirty="0"/>
              <a:t>Stack overflow</a:t>
            </a:r>
            <a:r>
              <a:rPr lang="nl-NL" dirty="0"/>
              <a:t>: leden kunnen antwoorden ‘omhoog of omlaag’ stemmen, badges verdienen</a:t>
            </a:r>
          </a:p>
          <a:p>
            <a:r>
              <a:rPr lang="nl-NL" b="1" dirty="0"/>
              <a:t>League of </a:t>
            </a:r>
            <a:r>
              <a:rPr lang="nl-NL" b="1" dirty="0" err="1"/>
              <a:t>Legends</a:t>
            </a:r>
            <a:r>
              <a:rPr lang="nl-NL" dirty="0"/>
              <a:t>: </a:t>
            </a:r>
            <a:r>
              <a:rPr lang="nl-NL" dirty="0" err="1"/>
              <a:t>honor</a:t>
            </a:r>
            <a:r>
              <a:rPr lang="nl-NL" dirty="0"/>
              <a:t> points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positive</a:t>
            </a:r>
            <a:r>
              <a:rPr lang="nl-NL" dirty="0"/>
              <a:t> </a:t>
            </a:r>
            <a:r>
              <a:rPr lang="nl-NL" dirty="0" err="1"/>
              <a:t>behaviour</a:t>
            </a:r>
            <a:endParaRPr lang="nl-NL" dirty="0"/>
          </a:p>
          <a:p>
            <a:r>
              <a:rPr lang="nl-NL" b="1" dirty="0" err="1"/>
              <a:t>airBNB</a:t>
            </a:r>
            <a:r>
              <a:rPr lang="nl-NL" dirty="0"/>
              <a:t>: super </a:t>
            </a:r>
            <a:r>
              <a:rPr lang="nl-NL" dirty="0" err="1"/>
              <a:t>guest</a:t>
            </a:r>
            <a:r>
              <a:rPr lang="nl-NL" dirty="0"/>
              <a:t>, super host</a:t>
            </a:r>
          </a:p>
          <a:p>
            <a:r>
              <a:rPr lang="nl-NL" b="1" dirty="0"/>
              <a:t>Instagram</a:t>
            </a:r>
            <a:r>
              <a:rPr lang="nl-NL" dirty="0"/>
              <a:t>: hoeveel volgers heb jij?</a:t>
            </a:r>
            <a:endParaRPr lang="nl-NL" b="1" dirty="0"/>
          </a:p>
          <a:p>
            <a:endParaRPr lang="nl-NL" b="1" dirty="0"/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623392" y="203173"/>
            <a:ext cx="63757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nl-NL" sz="3200" dirty="0"/>
              <a:t>Soorten variabele beloning</a:t>
            </a:r>
          </a:p>
        </p:txBody>
      </p:sp>
    </p:spTree>
    <p:extLst>
      <p:ext uri="{BB962C8B-B14F-4D97-AF65-F5344CB8AC3E}">
        <p14:creationId xmlns:p14="http://schemas.microsoft.com/office/powerpoint/2010/main" val="116656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1B1A0-96D9-4764-9749-FB1D1659D90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 bwMode="auto">
          <a:xfrm>
            <a:off x="911424" y="1433547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SzPct val="95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600" dirty="0"/>
              <a:t>beloning van de jacht (</a:t>
            </a:r>
            <a:r>
              <a:rPr lang="nl-NL" sz="3600" dirty="0" err="1"/>
              <a:t>rewards</a:t>
            </a:r>
            <a:r>
              <a:rPr lang="nl-NL" sz="3600" dirty="0"/>
              <a:t> of </a:t>
            </a:r>
            <a:r>
              <a:rPr lang="nl-NL" sz="3600" dirty="0" err="1"/>
              <a:t>the</a:t>
            </a:r>
            <a:r>
              <a:rPr lang="nl-NL" sz="3600" dirty="0"/>
              <a:t> </a:t>
            </a:r>
            <a:r>
              <a:rPr lang="nl-NL" sz="3600" dirty="0" err="1"/>
              <a:t>hunt</a:t>
            </a:r>
            <a:r>
              <a:rPr lang="nl-NL" sz="3600" dirty="0"/>
              <a:t>)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b="1" dirty="0" err="1"/>
              <a:t>Twitterfeed</a:t>
            </a:r>
            <a:r>
              <a:rPr lang="nl-NL" b="1" dirty="0"/>
              <a:t>:</a:t>
            </a:r>
            <a:r>
              <a:rPr lang="nl-NL" dirty="0"/>
              <a:t> eindeloze stroom content geeft een onvoorspelbare ervaring</a:t>
            </a:r>
          </a:p>
          <a:p>
            <a:r>
              <a:rPr lang="nl-NL" b="1" dirty="0"/>
              <a:t>Pinterest :</a:t>
            </a:r>
            <a:r>
              <a:rPr lang="nl-NL" dirty="0"/>
              <a:t> nieuwsgierigheid blijft door eindeloze reeksen plaatjes</a:t>
            </a:r>
          </a:p>
          <a:p>
            <a:r>
              <a:rPr lang="nl-NL" b="1" dirty="0"/>
              <a:t>Tinder: </a:t>
            </a:r>
            <a:r>
              <a:rPr lang="nl-NL" dirty="0"/>
              <a:t>(eindeloze?) matches</a:t>
            </a:r>
            <a:endParaRPr lang="nl-NL" b="1" dirty="0"/>
          </a:p>
          <a:p>
            <a:endParaRPr lang="nl-NL" b="1" dirty="0"/>
          </a:p>
        </p:txBody>
      </p:sp>
      <p:pic>
        <p:nvPicPr>
          <p:cNvPr id="8" name="Tijdelijke aanduiding voor inhou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420" y="172406"/>
            <a:ext cx="963622" cy="457103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 bwMode="auto">
          <a:xfrm>
            <a:off x="623392" y="203173"/>
            <a:ext cx="63757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nl-NL" sz="3200" dirty="0"/>
              <a:t>Soorten variabele beloning</a:t>
            </a:r>
          </a:p>
        </p:txBody>
      </p:sp>
    </p:spTree>
    <p:extLst>
      <p:ext uri="{BB962C8B-B14F-4D97-AF65-F5344CB8AC3E}">
        <p14:creationId xmlns:p14="http://schemas.microsoft.com/office/powerpoint/2010/main" val="137211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1B1A0-96D9-4764-9749-FB1D1659D90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 bwMode="auto">
          <a:xfrm>
            <a:off x="1487488" y="1268760"/>
            <a:ext cx="697029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SzPct val="95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600" dirty="0"/>
              <a:t>Ik-beloning  (</a:t>
            </a:r>
            <a:r>
              <a:rPr lang="nl-NL" sz="3600" dirty="0" err="1"/>
              <a:t>rewards</a:t>
            </a:r>
            <a:r>
              <a:rPr lang="nl-NL" sz="3600" dirty="0"/>
              <a:t> of </a:t>
            </a:r>
            <a:r>
              <a:rPr lang="nl-NL" sz="3600" dirty="0" err="1"/>
              <a:t>the</a:t>
            </a:r>
            <a:r>
              <a:rPr lang="nl-NL" sz="3600" dirty="0"/>
              <a:t> </a:t>
            </a:r>
            <a:r>
              <a:rPr lang="nl-NL" sz="3600" dirty="0" err="1"/>
              <a:t>self</a:t>
            </a:r>
            <a:r>
              <a:rPr lang="nl-NL" sz="3600" dirty="0"/>
              <a:t>)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b="1" dirty="0"/>
              <a:t>email:</a:t>
            </a:r>
            <a:r>
              <a:rPr lang="nl-NL" dirty="0"/>
              <a:t> het aantal ongelezen mails terugbrengen tot nul</a:t>
            </a:r>
          </a:p>
          <a:p>
            <a:r>
              <a:rPr lang="nl-NL" b="1" dirty="0"/>
              <a:t>Smartphone</a:t>
            </a:r>
            <a:r>
              <a:rPr lang="nl-NL" dirty="0"/>
              <a:t>: geen rode bolletjes meer</a:t>
            </a:r>
            <a:r>
              <a:rPr lang="nl-NL" b="1" dirty="0"/>
              <a:t> </a:t>
            </a:r>
          </a:p>
          <a:p>
            <a:r>
              <a:rPr lang="nl-NL" b="1" dirty="0"/>
              <a:t>Games</a:t>
            </a:r>
            <a:r>
              <a:rPr lang="nl-NL" dirty="0"/>
              <a:t>: </a:t>
            </a:r>
            <a:r>
              <a:rPr lang="nl-NL" dirty="0" err="1"/>
              <a:t>leveling</a:t>
            </a:r>
            <a:r>
              <a:rPr lang="nl-NL" dirty="0"/>
              <a:t> up</a:t>
            </a:r>
          </a:p>
          <a:p>
            <a:r>
              <a:rPr lang="nl-NL" b="1" dirty="0" err="1"/>
              <a:t>Codeacademy</a:t>
            </a:r>
            <a:r>
              <a:rPr lang="nl-NL" b="1" dirty="0"/>
              <a:t>: </a:t>
            </a:r>
            <a:r>
              <a:rPr lang="nl-NL" dirty="0"/>
              <a:t>stap-voor-stap instructies, met elk snelle feedback of het werkt</a:t>
            </a:r>
            <a:endParaRPr lang="nl-NL" b="1" dirty="0"/>
          </a:p>
        </p:txBody>
      </p:sp>
      <p:pic>
        <p:nvPicPr>
          <p:cNvPr id="8" name="Tijdelijke aanduiding voor inhou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420" y="172406"/>
            <a:ext cx="963622" cy="457103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 bwMode="auto">
          <a:xfrm>
            <a:off x="623392" y="203173"/>
            <a:ext cx="63757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nl-NL" sz="3200" dirty="0"/>
              <a:t>Soorten variabele beloning</a:t>
            </a:r>
          </a:p>
        </p:txBody>
      </p:sp>
    </p:spTree>
    <p:extLst>
      <p:ext uri="{BB962C8B-B14F-4D97-AF65-F5344CB8AC3E}">
        <p14:creationId xmlns:p14="http://schemas.microsoft.com/office/powerpoint/2010/main" val="170313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610</Words>
  <Application>Microsoft Office PowerPoint</Application>
  <PresentationFormat>Breedbeeld</PresentationFormat>
  <Paragraphs>96</Paragraphs>
  <Slides>12</Slides>
  <Notes>8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 2</vt:lpstr>
      <vt:lpstr>Office Theme</vt:lpstr>
      <vt:lpstr>PowerPoint-presentatie</vt:lpstr>
      <vt:lpstr>Workshop Aandacht</vt:lpstr>
      <vt:lpstr>Handelaren in aandacht</vt:lpstr>
      <vt:lpstr>PowerPoint-presentatie</vt:lpstr>
      <vt:lpstr>Hoe ontwerp / bouw je apps die verslavend zijn?</vt:lpstr>
      <vt:lpstr>variabele beloning</vt:lpstr>
      <vt:lpstr>PowerPoint-presentatie</vt:lpstr>
      <vt:lpstr>PowerPoint-presentatie</vt:lpstr>
      <vt:lpstr>PowerPoint-presentatie</vt:lpstr>
      <vt:lpstr>Door welke app’s ben jij aan de haak geslagen (‘hooked’)?</vt:lpstr>
      <vt:lpstr>Hooked – Nir Eyal</vt:lpstr>
      <vt:lpstr>opdracht</vt:lpstr>
    </vt:vector>
  </TitlesOfParts>
  <Company>Fontys Hogescholen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Vorst,Rens M.C.M. van der</dc:creator>
  <cp:lastModifiedBy>Vorst,Rens M.C.M. van der</cp:lastModifiedBy>
  <cp:revision>57</cp:revision>
  <dcterms:created xsi:type="dcterms:W3CDTF">2017-11-14T15:07:40Z</dcterms:created>
  <dcterms:modified xsi:type="dcterms:W3CDTF">2019-01-07T13:20:06Z</dcterms:modified>
</cp:coreProperties>
</file>