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13"/>
  </p:notesMasterIdLst>
  <p:sldIdLst>
    <p:sldId id="256" r:id="rId3"/>
    <p:sldId id="257" r:id="rId4"/>
    <p:sldId id="259" r:id="rId5"/>
    <p:sldId id="262" r:id="rId6"/>
    <p:sldId id="265" r:id="rId7"/>
    <p:sldId id="266" r:id="rId8"/>
    <p:sldId id="264" r:id="rId9"/>
    <p:sldId id="267" r:id="rId10"/>
    <p:sldId id="268" r:id="rId11"/>
    <p:sldId id="261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4"/>
    <p:restoredTop sz="75489" autoAdjust="0"/>
  </p:normalViewPr>
  <p:slideViewPr>
    <p:cSldViewPr snapToGrid="0" snapToObjects="1">
      <p:cViewPr varScale="1">
        <p:scale>
          <a:sx n="60" d="100"/>
          <a:sy n="60" d="100"/>
        </p:scale>
        <p:origin x="388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087EF-0553-42DF-893A-91C634DE6385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F0D5-052A-4191-8EA4-C346C2E573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3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675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133291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0029" y="5296636"/>
            <a:ext cx="3252987" cy="92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6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84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08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137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6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00000">
            <a:off x="8745415" y="3750408"/>
            <a:ext cx="3680069" cy="368006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Hoofdstuk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27432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hoofdstuk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6814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2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2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7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7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7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3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FA54-F40C-8041-B70B-973F0B56D9B8}" type="datetimeFigureOut">
              <a:rPr lang="nl-NL" smtClean="0"/>
              <a:t>10-12-2018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2C79-C462-234E-A35C-93AED18ADB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24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2C0E-B441-429A-A2E5-A434B4231498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4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C7OZtsiZn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twikkelcentrum.nl/provisioning/video/oc-93008030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Module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err="1" smtClean="0"/>
              <a:t>Dieetvoeding</a:t>
            </a:r>
            <a:r>
              <a:rPr lang="en-US" sz="4800" dirty="0" smtClean="0"/>
              <a:t> </a:t>
            </a:r>
            <a:endParaRPr lang="nl-NL" sz="48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481634"/>
            <a:ext cx="9144000" cy="1655762"/>
          </a:xfrm>
        </p:spPr>
        <p:txBody>
          <a:bodyPr/>
          <a:lstStyle/>
          <a:p>
            <a:r>
              <a:rPr lang="en-US" b="1" dirty="0" err="1" smtClean="0"/>
              <a:t>Hoofdstuk</a:t>
            </a:r>
            <a:r>
              <a:rPr lang="en-US" b="1" dirty="0" smtClean="0"/>
              <a:t> 3</a:t>
            </a:r>
            <a:endParaRPr lang="en-US" b="1" dirty="0"/>
          </a:p>
          <a:p>
            <a:r>
              <a:rPr lang="en-US" b="1" dirty="0" smtClean="0"/>
              <a:t> </a:t>
            </a:r>
            <a:r>
              <a:rPr lang="en-US" b="1" dirty="0" err="1"/>
              <a:t>Levenslange</a:t>
            </a:r>
            <a:r>
              <a:rPr lang="en-US" b="1" dirty="0"/>
              <a:t> </a:t>
            </a:r>
            <a:r>
              <a:rPr lang="en-US" b="1" dirty="0" err="1"/>
              <a:t>diëten</a:t>
            </a:r>
            <a:r>
              <a:rPr lang="en-US" b="1" dirty="0"/>
              <a:t> 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95827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8124" y="365126"/>
            <a:ext cx="10515600" cy="810532"/>
          </a:xfrm>
        </p:spPr>
        <p:txBody>
          <a:bodyPr>
            <a:normAutofit/>
          </a:bodyPr>
          <a:lstStyle/>
          <a:p>
            <a:r>
              <a:rPr lang="nl-NL" sz="4000" dirty="0" smtClean="0"/>
              <a:t>3.7 Verwerkingsopdracht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742303"/>
            <a:ext cx="10515600" cy="4434660"/>
          </a:xfrm>
        </p:spPr>
        <p:txBody>
          <a:bodyPr/>
          <a:lstStyle/>
          <a:p>
            <a:r>
              <a:rPr lang="nl-NL" dirty="0"/>
              <a:t>Zet per dieet de dieetaanpassingen op een </a:t>
            </a:r>
            <a:r>
              <a:rPr lang="nl-NL" dirty="0" smtClean="0"/>
              <a:t>rijtje. Doe dit als je in dit hoofdstuk hebt geleerd en zoals het op 2 verpakkingen van dieetvoeding is aangegeven.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smtClean="0"/>
              <a:t>2. Ondersteunende </a:t>
            </a:r>
            <a:r>
              <a:rPr lang="nl-NL" dirty="0"/>
              <a:t>diëten </a:t>
            </a: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076633"/>
              </p:ext>
            </p:extLst>
          </p:nvPr>
        </p:nvGraphicFramePr>
        <p:xfrm>
          <a:off x="1187669" y="3268638"/>
          <a:ext cx="9807904" cy="2908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1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1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1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1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7535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Dieet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Aanpassingen volgens</a:t>
                      </a:r>
                      <a:r>
                        <a:rPr lang="nl-NL" sz="2000" baseline="0" dirty="0" smtClean="0">
                          <a:latin typeface="Avenir Book"/>
                        </a:rPr>
                        <a:t> </a:t>
                      </a:r>
                      <a:r>
                        <a:rPr lang="nl-NL" sz="2000" dirty="0" smtClean="0">
                          <a:latin typeface="Avenir Book"/>
                        </a:rPr>
                        <a:t>module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Aanpassingen fabrikant 1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Aanpassingen fabrikant 2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457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Hypoallergeendieet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457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Blaasgruisdieet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457">
                <a:tc>
                  <a:txBody>
                    <a:bodyPr/>
                    <a:lstStyle/>
                    <a:p>
                      <a:r>
                        <a:rPr lang="nl-NL" sz="2000" dirty="0" err="1" smtClean="0">
                          <a:latin typeface="Avenir Book"/>
                        </a:rPr>
                        <a:t>Nierdieet</a:t>
                      </a:r>
                      <a:r>
                        <a:rPr lang="nl-NL" sz="2000" dirty="0" smtClean="0">
                          <a:latin typeface="Avenir Book"/>
                        </a:rPr>
                        <a:t>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457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Schildklierdieet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457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Gewrichtsdieet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17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3 </a:t>
            </a:r>
            <a:r>
              <a:rPr lang="en-US" sz="4000" dirty="0" err="1"/>
              <a:t>Levenslange</a:t>
            </a:r>
            <a:r>
              <a:rPr lang="en-US" sz="4000" dirty="0"/>
              <a:t> </a:t>
            </a:r>
            <a:r>
              <a:rPr lang="en-US" sz="4000" dirty="0" err="1"/>
              <a:t>diëten</a:t>
            </a:r>
            <a:r>
              <a:rPr lang="en-US" sz="4000" dirty="0"/>
              <a:t>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3.2 </a:t>
            </a:r>
            <a:r>
              <a:rPr lang="nl-NL" dirty="0"/>
              <a:t>Hypoallergeendieet   </a:t>
            </a:r>
          </a:p>
          <a:p>
            <a:pPr marL="0" indent="0">
              <a:buNone/>
            </a:pPr>
            <a:r>
              <a:rPr lang="nl-NL" dirty="0" smtClean="0"/>
              <a:t>3.3 </a:t>
            </a:r>
            <a:r>
              <a:rPr lang="nl-NL" dirty="0"/>
              <a:t>Blaasgruisdieet   </a:t>
            </a:r>
          </a:p>
          <a:p>
            <a:pPr marL="0" indent="0">
              <a:buNone/>
            </a:pPr>
            <a:r>
              <a:rPr lang="nl-NL" dirty="0" smtClean="0"/>
              <a:t>3.4 </a:t>
            </a:r>
            <a:r>
              <a:rPr lang="nl-NL" dirty="0" err="1"/>
              <a:t>Nierdieet</a:t>
            </a:r>
            <a:r>
              <a:rPr lang="nl-NL" dirty="0"/>
              <a:t>   </a:t>
            </a:r>
          </a:p>
          <a:p>
            <a:pPr marL="0" indent="0">
              <a:buNone/>
            </a:pPr>
            <a:r>
              <a:rPr lang="nl-NL" dirty="0" smtClean="0"/>
              <a:t>3.5 </a:t>
            </a:r>
            <a:r>
              <a:rPr lang="nl-NL" dirty="0"/>
              <a:t>Schildklierdieet   </a:t>
            </a:r>
          </a:p>
          <a:p>
            <a:pPr marL="0" indent="0">
              <a:buNone/>
            </a:pPr>
            <a:r>
              <a:rPr lang="nl-NL" dirty="0" smtClean="0"/>
              <a:t>3.6 </a:t>
            </a:r>
            <a:r>
              <a:rPr lang="nl-NL" dirty="0"/>
              <a:t>Gewrichtsdieet   </a:t>
            </a:r>
          </a:p>
          <a:p>
            <a:pPr marL="0" indent="0">
              <a:buNone/>
            </a:pPr>
            <a:r>
              <a:rPr lang="nl-NL" dirty="0" smtClean="0"/>
              <a:t>3.7 Verwerkingsopdracht </a:t>
            </a:r>
            <a:endParaRPr lang="en-US" dirty="0" smtClean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err="1" smtClean="0"/>
              <a:t>Dieetvoeding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nl-NL" dirty="0" smtClean="0"/>
              <a:t>3. </a:t>
            </a:r>
            <a:r>
              <a:rPr lang="nl-NL" dirty="0"/>
              <a:t>Levenslange diëten </a:t>
            </a:r>
          </a:p>
        </p:txBody>
      </p:sp>
    </p:spTree>
    <p:extLst>
      <p:ext uri="{BB962C8B-B14F-4D97-AF65-F5344CB8AC3E}">
        <p14:creationId xmlns:p14="http://schemas.microsoft.com/office/powerpoint/2010/main" val="8393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5332"/>
          </a:xfrm>
        </p:spPr>
        <p:txBody>
          <a:bodyPr>
            <a:normAutofit/>
          </a:bodyPr>
          <a:lstStyle/>
          <a:p>
            <a:r>
              <a:rPr lang="nl-NL" sz="4000" dirty="0" smtClean="0"/>
              <a:t>3.2 Hypoallergeendieet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78227"/>
            <a:ext cx="10515600" cy="4298736"/>
          </a:xfrm>
        </p:spPr>
        <p:txBody>
          <a:bodyPr>
            <a:normAutofit fontScale="92500" lnSpcReduction="20000"/>
          </a:bodyPr>
          <a:lstStyle/>
          <a:p>
            <a:pPr marL="363538" indent="-363538"/>
            <a:r>
              <a:rPr lang="nl-NL" b="1" dirty="0" smtClean="0"/>
              <a:t>Voedselallergie</a:t>
            </a:r>
            <a:r>
              <a:rPr lang="nl-NL" b="1" dirty="0"/>
              <a:t>:</a:t>
            </a:r>
            <a:r>
              <a:rPr lang="nl-NL" dirty="0"/>
              <a:t> </a:t>
            </a:r>
            <a:endParaRPr lang="nl-NL" dirty="0" smtClean="0"/>
          </a:p>
          <a:p>
            <a:pPr marL="363538" indent="-363538">
              <a:buNone/>
              <a:tabLst>
                <a:tab pos="363538" algn="l"/>
              </a:tabLst>
            </a:pPr>
            <a:r>
              <a:rPr lang="nl-NL" dirty="0"/>
              <a:t>	</a:t>
            </a:r>
            <a:r>
              <a:rPr lang="nl-NL" dirty="0" smtClean="0"/>
              <a:t>afwijkend </a:t>
            </a:r>
            <a:r>
              <a:rPr lang="nl-NL" dirty="0"/>
              <a:t>reageren van </a:t>
            </a:r>
            <a:r>
              <a:rPr lang="nl-NL" dirty="0" smtClean="0"/>
              <a:t>immuunsysteem </a:t>
            </a:r>
            <a:r>
              <a:rPr lang="nl-NL" dirty="0"/>
              <a:t>op </a:t>
            </a:r>
            <a:r>
              <a:rPr lang="nl-NL" dirty="0" smtClean="0"/>
              <a:t>bestanddelen van </a:t>
            </a:r>
            <a:r>
              <a:rPr lang="nl-NL" dirty="0"/>
              <a:t>voedsel</a:t>
            </a:r>
            <a:r>
              <a:rPr lang="nl-NL" dirty="0" smtClean="0"/>
              <a:t>.</a:t>
            </a:r>
          </a:p>
          <a:p>
            <a:pPr marL="363538" indent="-363538">
              <a:buNone/>
              <a:tabLst>
                <a:tab pos="363538" algn="l"/>
              </a:tabLst>
            </a:pPr>
            <a:endParaRPr lang="nl-NL" dirty="0" smtClean="0"/>
          </a:p>
          <a:p>
            <a:pPr marL="363538" indent="-363538"/>
            <a:r>
              <a:rPr lang="nl-NL" b="1" dirty="0" smtClean="0"/>
              <a:t>Voedselintolerantie: </a:t>
            </a:r>
          </a:p>
          <a:p>
            <a:pPr marL="363538" indent="-363538">
              <a:buNone/>
              <a:tabLst>
                <a:tab pos="363538" algn="l"/>
              </a:tabLst>
            </a:pPr>
            <a:r>
              <a:rPr lang="nl-NL" dirty="0" smtClean="0"/>
              <a:t>	missen/ niet-functioneren </a:t>
            </a:r>
            <a:r>
              <a:rPr lang="nl-NL" dirty="0"/>
              <a:t>van enzymen </a:t>
            </a:r>
            <a:r>
              <a:rPr lang="nl-NL" dirty="0" smtClean="0"/>
              <a:t>die helpen bij vertering.</a:t>
            </a:r>
          </a:p>
          <a:p>
            <a:pPr marL="363538" indent="-363538">
              <a:buNone/>
              <a:tabLst>
                <a:tab pos="363538" algn="l"/>
              </a:tabLst>
            </a:pPr>
            <a:endParaRPr lang="nl-NL" dirty="0" smtClean="0"/>
          </a:p>
          <a:p>
            <a:pPr marL="363538" indent="-363538"/>
            <a:r>
              <a:rPr lang="nl-NL" b="1" dirty="0"/>
              <a:t>Voedselovergevoeligheid: </a:t>
            </a:r>
            <a:endParaRPr lang="nl-NL" b="1" dirty="0" smtClean="0"/>
          </a:p>
          <a:p>
            <a:pPr marL="363538" indent="-363538">
              <a:buNone/>
            </a:pPr>
            <a:r>
              <a:rPr lang="nl-NL" dirty="0" smtClean="0"/>
              <a:t>	ongewenste </a:t>
            </a:r>
            <a:r>
              <a:rPr lang="nl-NL" dirty="0"/>
              <a:t>reacties op bepaalde voedingsmiddelen</a:t>
            </a:r>
            <a:r>
              <a:rPr lang="nl-NL" dirty="0" smtClean="0"/>
              <a:t>.</a:t>
            </a:r>
          </a:p>
          <a:p>
            <a:pPr marL="363538" indent="-363538">
              <a:buNone/>
            </a:pPr>
            <a:endParaRPr lang="nl-NL" dirty="0"/>
          </a:p>
          <a:p>
            <a:pPr marL="363538" indent="-363538">
              <a:buNone/>
            </a:pPr>
            <a:r>
              <a:rPr lang="nl-NL" dirty="0" smtClean="0">
                <a:hlinkClick r:id="rId2"/>
              </a:rPr>
              <a:t>Video over voedselallergie</a:t>
            </a:r>
            <a:endParaRPr lang="nl-NL" dirty="0" smtClean="0"/>
          </a:p>
          <a:p>
            <a:endParaRPr lang="nl-NL" dirty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dirty="0" smtClean="0"/>
              <a:t>3. </a:t>
            </a:r>
            <a:r>
              <a:rPr lang="nl-NL" dirty="0"/>
              <a:t>Levenslange diëten </a:t>
            </a:r>
          </a:p>
        </p:txBody>
      </p:sp>
    </p:spTree>
    <p:extLst>
      <p:ext uri="{BB962C8B-B14F-4D97-AF65-F5344CB8AC3E}">
        <p14:creationId xmlns:p14="http://schemas.microsoft.com/office/powerpoint/2010/main" val="29338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8978"/>
          </a:xfrm>
        </p:spPr>
        <p:txBody>
          <a:bodyPr>
            <a:normAutofit/>
          </a:bodyPr>
          <a:lstStyle/>
          <a:p>
            <a:r>
              <a:rPr lang="nl-NL" sz="4000" dirty="0" smtClean="0"/>
              <a:t>3.2 Hypoallergeendieet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3538" indent="-363538"/>
            <a:r>
              <a:rPr lang="nl-NL" dirty="0" smtClean="0"/>
              <a:t>Hypoallergeendieet bij voedselallergie</a:t>
            </a:r>
            <a:r>
              <a:rPr lang="nl-NL" dirty="0"/>
              <a:t>. </a:t>
            </a:r>
          </a:p>
          <a:p>
            <a:pPr marL="0" indent="0">
              <a:buNone/>
            </a:pPr>
            <a:endParaRPr lang="nl-NL" dirty="0" smtClean="0"/>
          </a:p>
          <a:p>
            <a:pPr marL="363538" indent="-363538"/>
            <a:r>
              <a:rPr lang="nl-NL" dirty="0" smtClean="0"/>
              <a:t>Diagnose voedselallergie: eliminatiedieet (eiwit)</a:t>
            </a:r>
          </a:p>
          <a:p>
            <a:endParaRPr lang="nl-NL" sz="3200" dirty="0"/>
          </a:p>
          <a:p>
            <a:pPr marL="363538" indent="-363538"/>
            <a:r>
              <a:rPr lang="nl-NL" dirty="0" smtClean="0"/>
              <a:t>Twee uitgangspunten hypoallergeendieet: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e</a:t>
            </a:r>
            <a:r>
              <a:rPr lang="nl-NL" dirty="0" smtClean="0"/>
              <a:t>liminatiedieet waar eiwit niet in zit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e</a:t>
            </a:r>
            <a:r>
              <a:rPr lang="nl-NL" dirty="0" smtClean="0"/>
              <a:t>liminatiedieet met </a:t>
            </a:r>
            <a:r>
              <a:rPr lang="nl-NL" dirty="0"/>
              <a:t>geknipte eiwitten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(</a:t>
            </a:r>
            <a:r>
              <a:rPr lang="nl-NL" dirty="0" err="1" smtClean="0"/>
              <a:t>hydrolyseren</a:t>
            </a:r>
            <a:r>
              <a:rPr lang="nl-NL" dirty="0" smtClean="0"/>
              <a:t>)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dirty="0" smtClean="0"/>
              <a:t>3. </a:t>
            </a:r>
            <a:r>
              <a:rPr lang="nl-NL" dirty="0"/>
              <a:t>Levenslange diëten </a:t>
            </a:r>
          </a:p>
        </p:txBody>
      </p:sp>
      <p:pic>
        <p:nvPicPr>
          <p:cNvPr id="1026" name="Picture 2" descr="Z:\Ontwikkelcentrum\oud\Dierverzorging-Dieetvoeding\06-illustraties\11_naar beeldbank\illustraties\Hill's Pet Nutrition\93008030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64848" y="1825625"/>
            <a:ext cx="2626122" cy="197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Z:\Ontwikkelcentrum\oud\Dierverzorging-Dieetvoeding\06-illustraties\11_naar beeldbank\illustraties\Hill's Pet Nutrition\93008030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64848" y="4216341"/>
            <a:ext cx="2611336" cy="1960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565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3.3 Blaasgruisdieet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dirty="0" smtClean="0"/>
              <a:t>Hond</a:t>
            </a:r>
            <a:r>
              <a:rPr lang="nl-NL" dirty="0"/>
              <a:t>: </a:t>
            </a:r>
            <a:r>
              <a:rPr lang="nl-NL" dirty="0" smtClean="0"/>
              <a:t>steen-</a:t>
            </a:r>
            <a:r>
              <a:rPr lang="nl-NL" dirty="0"/>
              <a:t>/gruisvorming </a:t>
            </a:r>
            <a:r>
              <a:rPr lang="nl-NL" dirty="0" smtClean="0"/>
              <a:t>gevolg van blaasontsteking.</a:t>
            </a:r>
          </a:p>
          <a:p>
            <a:pPr marL="0" indent="0">
              <a:buNone/>
            </a:pPr>
            <a:r>
              <a:rPr lang="nl-NL" dirty="0" smtClean="0"/>
              <a:t>Kat</a:t>
            </a:r>
            <a:r>
              <a:rPr lang="nl-NL" dirty="0"/>
              <a:t>: blaasontsteking </a:t>
            </a:r>
            <a:r>
              <a:rPr lang="nl-NL" dirty="0" smtClean="0"/>
              <a:t>gevolg van steentjes/ gruis.</a:t>
            </a:r>
          </a:p>
          <a:p>
            <a:endParaRPr lang="nl-NL" dirty="0" smtClean="0"/>
          </a:p>
          <a:p>
            <a:pPr marL="0" indent="0">
              <a:buNone/>
            </a:pPr>
            <a:r>
              <a:rPr lang="en-US" dirty="0" err="1" smtClean="0"/>
              <a:t>Oorzaken</a:t>
            </a:r>
            <a:r>
              <a:rPr lang="en-US" dirty="0" smtClean="0"/>
              <a:t> L.U.T.D</a:t>
            </a:r>
            <a:r>
              <a:rPr lang="en-US" dirty="0"/>
              <a:t>. </a:t>
            </a:r>
            <a:r>
              <a:rPr lang="en-US" dirty="0" smtClean="0"/>
              <a:t>(lower </a:t>
            </a:r>
            <a:r>
              <a:rPr lang="en-US" dirty="0"/>
              <a:t>urinary tract disease</a:t>
            </a:r>
            <a:r>
              <a:rPr lang="en-US" dirty="0" smtClean="0"/>
              <a:t>):</a:t>
            </a:r>
          </a:p>
          <a:p>
            <a:r>
              <a:rPr lang="nl-NL" dirty="0"/>
              <a:t>s</a:t>
            </a:r>
            <a:r>
              <a:rPr lang="nl-NL" dirty="0" smtClean="0"/>
              <a:t>tress,</a:t>
            </a:r>
          </a:p>
          <a:p>
            <a:r>
              <a:rPr lang="nl-NL" dirty="0" smtClean="0"/>
              <a:t>onvoldoende activiteit en overgewicht</a:t>
            </a:r>
          </a:p>
          <a:p>
            <a:r>
              <a:rPr lang="nl-NL" dirty="0" smtClean="0"/>
              <a:t>(ras)predispositie/ aanleg</a:t>
            </a:r>
          </a:p>
          <a:p>
            <a:r>
              <a:rPr lang="nl-NL" dirty="0" smtClean="0"/>
              <a:t>verkeerde </a:t>
            </a:r>
            <a:r>
              <a:rPr lang="nl-NL" dirty="0"/>
              <a:t>voer </a:t>
            </a:r>
            <a:endParaRPr lang="nl-NL" dirty="0" smtClean="0"/>
          </a:p>
          <a:p>
            <a:r>
              <a:rPr lang="nl-NL" dirty="0" smtClean="0"/>
              <a:t>weinig wateropname, veel drinken is juist goed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dirty="0" smtClean="0"/>
              <a:t>3. </a:t>
            </a:r>
            <a:r>
              <a:rPr lang="nl-NL" dirty="0"/>
              <a:t>Levenslange diëten </a:t>
            </a:r>
          </a:p>
        </p:txBody>
      </p:sp>
      <p:pic>
        <p:nvPicPr>
          <p:cNvPr id="2050" name="Picture 2" descr="Z:\Ontwikkelcentrum\oud\Dierverzorging-Dieetvoeding\06-illustraties\11_naar beeldbank\illustraties\stock\93008030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99192" y="3754315"/>
            <a:ext cx="3230872" cy="2422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075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3.3 Blaasgruisdieet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F.L.U.T.D</a:t>
            </a:r>
            <a:r>
              <a:rPr lang="en-US" dirty="0"/>
              <a:t>. (feline lower urinary tract disease</a:t>
            </a:r>
            <a:r>
              <a:rPr lang="en-US" dirty="0" smtClean="0"/>
              <a:t>)</a:t>
            </a:r>
          </a:p>
          <a:p>
            <a:r>
              <a:rPr lang="nl-NL" dirty="0"/>
              <a:t>v</a:t>
            </a:r>
            <a:r>
              <a:rPr lang="nl-NL" dirty="0" smtClean="0"/>
              <a:t>erhoogd PH urine waardoor kristallen neerslaan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Kenmerken blaasgruisdieet bij</a:t>
            </a:r>
            <a:r>
              <a:rPr lang="en-US" dirty="0"/>
              <a:t> L.U.T.D</a:t>
            </a:r>
            <a:r>
              <a:rPr lang="en-US" dirty="0" smtClean="0"/>
              <a:t>.:</a:t>
            </a:r>
          </a:p>
          <a:p>
            <a:r>
              <a:rPr lang="nl-NL" dirty="0" smtClean="0"/>
              <a:t>veroorzaakt  laag </a:t>
            </a:r>
            <a:r>
              <a:rPr lang="nl-NL" dirty="0"/>
              <a:t>urine-pH (6,2-6,4</a:t>
            </a:r>
            <a:r>
              <a:rPr lang="nl-NL" dirty="0" smtClean="0"/>
              <a:t>)</a:t>
            </a:r>
          </a:p>
          <a:p>
            <a:r>
              <a:rPr lang="nl-NL" dirty="0" smtClean="0"/>
              <a:t>verlaagd mineralengehalte (mg, p, ca) </a:t>
            </a:r>
          </a:p>
          <a:p>
            <a:r>
              <a:rPr lang="nl-NL" dirty="0" smtClean="0"/>
              <a:t>verlaagd eiwitgehalte</a:t>
            </a:r>
          </a:p>
          <a:p>
            <a:r>
              <a:rPr lang="nl-NL" dirty="0" smtClean="0"/>
              <a:t>hogere </a:t>
            </a:r>
            <a:r>
              <a:rPr lang="nl-NL" dirty="0"/>
              <a:t>energie-inhoud </a:t>
            </a:r>
            <a:r>
              <a:rPr lang="nl-NL" dirty="0" smtClean="0"/>
              <a:t>(beperkt opname </a:t>
            </a:r>
            <a:r>
              <a:rPr lang="nl-NL" dirty="0"/>
              <a:t>van mineralen</a:t>
            </a:r>
            <a:r>
              <a:rPr lang="nl-NL" dirty="0" smtClean="0"/>
              <a:t>)</a:t>
            </a:r>
          </a:p>
          <a:p>
            <a:r>
              <a:rPr lang="nl-NL" dirty="0" smtClean="0"/>
              <a:t>goede verteerbaarheid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dirty="0" smtClean="0"/>
              <a:t>3. </a:t>
            </a:r>
            <a:r>
              <a:rPr lang="nl-NL" dirty="0"/>
              <a:t>Levenslange diëten </a:t>
            </a:r>
          </a:p>
        </p:txBody>
      </p:sp>
    </p:spTree>
    <p:extLst>
      <p:ext uri="{BB962C8B-B14F-4D97-AF65-F5344CB8AC3E}">
        <p14:creationId xmlns:p14="http://schemas.microsoft.com/office/powerpoint/2010/main" val="381795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3.4 </a:t>
            </a:r>
            <a:r>
              <a:rPr lang="nl-NL" sz="4000" dirty="0" err="1" smtClean="0"/>
              <a:t>Nierdieet</a:t>
            </a:r>
            <a:r>
              <a:rPr lang="nl-NL" sz="4000" dirty="0" smtClean="0"/>
              <a:t>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Autofit/>
          </a:bodyPr>
          <a:lstStyle/>
          <a:p>
            <a:pPr marL="363538" indent="-363538"/>
            <a:r>
              <a:rPr lang="nl-NL" dirty="0"/>
              <a:t>F</a:t>
            </a:r>
            <a:r>
              <a:rPr lang="nl-NL" dirty="0" smtClean="0"/>
              <a:t>unctie </a:t>
            </a:r>
            <a:r>
              <a:rPr lang="nl-NL" dirty="0" err="1" smtClean="0"/>
              <a:t>nierdieet</a:t>
            </a:r>
            <a:r>
              <a:rPr lang="nl-NL" dirty="0" smtClean="0"/>
              <a:t>: dragelijk </a:t>
            </a:r>
            <a:r>
              <a:rPr lang="nl-NL" dirty="0"/>
              <a:t>maken </a:t>
            </a:r>
            <a:r>
              <a:rPr lang="nl-NL" dirty="0" smtClean="0"/>
              <a:t>van gevolgen van slecht </a:t>
            </a:r>
            <a:r>
              <a:rPr lang="nl-NL" dirty="0"/>
              <a:t>werkende </a:t>
            </a:r>
            <a:r>
              <a:rPr lang="nl-NL" dirty="0" smtClean="0"/>
              <a:t>nieren. Levenslang </a:t>
            </a:r>
          </a:p>
          <a:p>
            <a:pPr marL="363538" indent="-363538"/>
            <a:r>
              <a:rPr lang="nl-NL" dirty="0" smtClean="0"/>
              <a:t>Kenmerken nierfalen: weinig eetlust, veel drinken.</a:t>
            </a:r>
          </a:p>
          <a:p>
            <a:endParaRPr lang="nl-NL" dirty="0"/>
          </a:p>
          <a:p>
            <a:pPr marL="363538" indent="-363538"/>
            <a:r>
              <a:rPr lang="nl-NL" dirty="0" smtClean="0"/>
              <a:t>Aanpassingen </a:t>
            </a:r>
            <a:r>
              <a:rPr lang="nl-NL" dirty="0" err="1" smtClean="0"/>
              <a:t>nierdieet</a:t>
            </a:r>
            <a:r>
              <a:rPr lang="nl-NL" dirty="0" smtClean="0"/>
              <a:t>: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m</a:t>
            </a:r>
            <a:r>
              <a:rPr lang="nl-NL" dirty="0" smtClean="0"/>
              <a:t>inder, maar hoogwaardige eiwitten (ureum)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a</a:t>
            </a:r>
            <a:r>
              <a:rPr lang="nl-NL" dirty="0" smtClean="0"/>
              <a:t>anpassing mineralen: minder ca en vit. d, </a:t>
            </a:r>
            <a:r>
              <a:rPr lang="nl-NL" dirty="0" smtClean="0"/>
              <a:t>MINDER </a:t>
            </a:r>
            <a:r>
              <a:rPr lang="nl-NL" dirty="0" smtClean="0"/>
              <a:t>fosfor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v</a:t>
            </a:r>
            <a:r>
              <a:rPr lang="nl-NL" dirty="0" smtClean="0"/>
              <a:t>oer moet smakelijk zijn</a:t>
            </a:r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dirty="0" smtClean="0"/>
              <a:t>3. </a:t>
            </a:r>
            <a:r>
              <a:rPr lang="nl-NL" dirty="0"/>
              <a:t>Levenslange diëten </a:t>
            </a:r>
          </a:p>
        </p:txBody>
      </p:sp>
    </p:spTree>
    <p:extLst>
      <p:ext uri="{BB962C8B-B14F-4D97-AF65-F5344CB8AC3E}">
        <p14:creationId xmlns:p14="http://schemas.microsoft.com/office/powerpoint/2010/main" val="194478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8699"/>
          </a:xfrm>
        </p:spPr>
        <p:txBody>
          <a:bodyPr>
            <a:normAutofit fontScale="90000"/>
          </a:bodyPr>
          <a:lstStyle/>
          <a:p>
            <a:r>
              <a:rPr lang="nl-NL" sz="4000" dirty="0" smtClean="0"/>
              <a:t>3.5 Schildklierdieet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31093"/>
            <a:ext cx="10276114" cy="40777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400" dirty="0" smtClean="0"/>
              <a:t>Hyperthyreoïdie: te </a:t>
            </a:r>
            <a:r>
              <a:rPr lang="nl-NL" sz="2400" dirty="0"/>
              <a:t>snel werkende </a:t>
            </a:r>
            <a:r>
              <a:rPr lang="nl-NL" sz="2400" dirty="0" smtClean="0"/>
              <a:t>schildklier. </a:t>
            </a:r>
          </a:p>
          <a:p>
            <a:pPr marL="0" indent="0">
              <a:buNone/>
            </a:pPr>
            <a:r>
              <a:rPr lang="nl-NL" sz="2400" dirty="0" smtClean="0"/>
              <a:t>Gevolgen:</a:t>
            </a:r>
          </a:p>
          <a:p>
            <a:r>
              <a:rPr lang="nl-NL" sz="2400" dirty="0" smtClean="0"/>
              <a:t>vermageren, wel eetlust</a:t>
            </a:r>
          </a:p>
          <a:p>
            <a:r>
              <a:rPr lang="nl-NL" sz="2400" dirty="0"/>
              <a:t>h</a:t>
            </a:r>
            <a:r>
              <a:rPr lang="nl-NL" sz="2400" dirty="0" smtClean="0"/>
              <a:t>yperactiviteit</a:t>
            </a:r>
          </a:p>
          <a:p>
            <a:r>
              <a:rPr lang="nl-NL" sz="2400" dirty="0"/>
              <a:t>b</a:t>
            </a:r>
            <a:r>
              <a:rPr lang="nl-NL" sz="2400" dirty="0" smtClean="0"/>
              <a:t>raken</a:t>
            </a:r>
          </a:p>
          <a:p>
            <a:r>
              <a:rPr lang="nl-NL" sz="2400" dirty="0" smtClean="0"/>
              <a:t>diarree</a:t>
            </a:r>
            <a:endParaRPr lang="nl-NL" sz="2400" dirty="0"/>
          </a:p>
          <a:p>
            <a:pPr marL="0" indent="0" algn="r">
              <a:buNone/>
            </a:pPr>
            <a:r>
              <a:rPr lang="nl-NL" sz="2400" dirty="0" smtClean="0">
                <a:hlinkClick r:id="rId2"/>
              </a:rPr>
              <a:t>video over schildklierdieet</a:t>
            </a: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Schildklierdieet </a:t>
            </a:r>
          </a:p>
          <a:p>
            <a:r>
              <a:rPr lang="nl-NL" sz="2400" dirty="0" smtClean="0"/>
              <a:t>bevat minder jodium (werking schildklierhormoon)</a:t>
            </a:r>
          </a:p>
          <a:p>
            <a:r>
              <a:rPr lang="nl-NL" sz="2400" dirty="0"/>
              <a:t>g</a:t>
            </a:r>
            <a:r>
              <a:rPr lang="nl-NL" sz="2400" dirty="0" smtClean="0"/>
              <a:t>oed doseren </a:t>
            </a:r>
            <a:endParaRPr lang="nl-NL" sz="240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dirty="0" smtClean="0"/>
              <a:t>3. </a:t>
            </a:r>
            <a:r>
              <a:rPr lang="nl-NL" dirty="0"/>
              <a:t>Levenslange diëten </a:t>
            </a:r>
          </a:p>
        </p:txBody>
      </p:sp>
    </p:spTree>
    <p:extLst>
      <p:ext uri="{BB962C8B-B14F-4D97-AF65-F5344CB8AC3E}">
        <p14:creationId xmlns:p14="http://schemas.microsoft.com/office/powerpoint/2010/main" val="31875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r>
              <a:rPr lang="nl-NL" sz="4000" dirty="0" smtClean="0"/>
              <a:t>3.6 Gewrichtsdieet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705231"/>
            <a:ext cx="10515600" cy="44717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dirty="0" smtClean="0"/>
              <a:t>Slijt van kraakbeen in gewricht veroorzaakt osteoartritis. Symptomen:</a:t>
            </a:r>
          </a:p>
          <a:p>
            <a:r>
              <a:rPr lang="nl-NL" dirty="0"/>
              <a:t>s</a:t>
            </a:r>
            <a:r>
              <a:rPr lang="nl-NL" dirty="0" smtClean="0"/>
              <a:t>tijfheid</a:t>
            </a:r>
          </a:p>
          <a:p>
            <a:r>
              <a:rPr lang="nl-NL" dirty="0"/>
              <a:t>p</a:t>
            </a:r>
            <a:r>
              <a:rPr lang="nl-NL" dirty="0" smtClean="0"/>
              <a:t>ijn</a:t>
            </a:r>
          </a:p>
          <a:p>
            <a:r>
              <a:rPr lang="nl-NL" dirty="0" smtClean="0"/>
              <a:t>dier wil minder bewegen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Aanpassingen gewrichtsdieet:</a:t>
            </a:r>
          </a:p>
          <a:p>
            <a:r>
              <a:rPr lang="nl-NL" dirty="0"/>
              <a:t>v</a:t>
            </a:r>
            <a:r>
              <a:rPr lang="nl-NL" dirty="0" smtClean="0"/>
              <a:t>erminderen van ontstekingen en pijn (</a:t>
            </a:r>
            <a:r>
              <a:rPr lang="sv-SE" dirty="0" smtClean="0"/>
              <a:t>omega 3 en 6 vetzuren)</a:t>
            </a:r>
          </a:p>
          <a:p>
            <a:r>
              <a:rPr lang="sv-SE" dirty="0" smtClean="0"/>
              <a:t>glucosamine </a:t>
            </a:r>
            <a:r>
              <a:rPr lang="sv-SE" dirty="0"/>
              <a:t>en chondroïtinesulfaat </a:t>
            </a:r>
            <a:r>
              <a:rPr lang="sv-SE" dirty="0" smtClean="0"/>
              <a:t>(minder afbraak kraakbeen)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Dieetvoeding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60524" y="6356350"/>
            <a:ext cx="2743200" cy="365125"/>
          </a:xfrm>
        </p:spPr>
        <p:txBody>
          <a:bodyPr/>
          <a:lstStyle/>
          <a:p>
            <a:r>
              <a:rPr lang="nl-NL" dirty="0" smtClean="0"/>
              <a:t>3. </a:t>
            </a:r>
            <a:r>
              <a:rPr lang="nl-NL" dirty="0"/>
              <a:t>Levenslange diëten </a:t>
            </a:r>
          </a:p>
        </p:txBody>
      </p:sp>
    </p:spTree>
    <p:extLst>
      <p:ext uri="{BB962C8B-B14F-4D97-AF65-F5344CB8AC3E}">
        <p14:creationId xmlns:p14="http://schemas.microsoft.com/office/powerpoint/2010/main" val="17562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1600" dirty="0" smtClean="0">
            <a:solidFill>
              <a:srgbClr val="1F9BDE"/>
            </a:solidFill>
            <a:latin typeface="DIN Condens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Ontwikkelcentrum" id="{58AA8E0B-BC53-5947-8014-EFF79423B6D5}" vid="{65046F71-7F92-7648-9609-8E30722A779F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Ontwikkelcentrum</Template>
  <TotalTime>27</TotalTime>
  <Words>366</Words>
  <Application>Microsoft Office PowerPoint</Application>
  <PresentationFormat>Breedbeeld</PresentationFormat>
  <Paragraphs>111</Paragraphs>
  <Slides>10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10</vt:i4>
      </vt:variant>
    </vt:vector>
  </HeadingPairs>
  <TitlesOfParts>
    <vt:vector size="18" baseType="lpstr">
      <vt:lpstr>Arial</vt:lpstr>
      <vt:lpstr>Avenir Book</vt:lpstr>
      <vt:lpstr>Calibri</vt:lpstr>
      <vt:lpstr>Calibri Light</vt:lpstr>
      <vt:lpstr>DIN Condensed</vt:lpstr>
      <vt:lpstr>Wingdings</vt:lpstr>
      <vt:lpstr>Office-thema</vt:lpstr>
      <vt:lpstr>Aangepast ontwerp</vt:lpstr>
      <vt:lpstr>Module Dieetvoeding </vt:lpstr>
      <vt:lpstr>3 Levenslange diëten </vt:lpstr>
      <vt:lpstr>3.2 Hypoallergeendieet </vt:lpstr>
      <vt:lpstr>3.2 Hypoallergeendieet </vt:lpstr>
      <vt:lpstr>3.3 Blaasgruisdieet </vt:lpstr>
      <vt:lpstr>3.3 Blaasgruisdieet </vt:lpstr>
      <vt:lpstr>3.4 Nierdieet </vt:lpstr>
      <vt:lpstr>3.5 Schildklierdieet </vt:lpstr>
      <vt:lpstr>3.6 Gewrichtsdieet </vt:lpstr>
      <vt:lpstr>3.7 Verwerkingsopdracht </vt:lpstr>
    </vt:vector>
  </TitlesOfParts>
  <Company>Corporate Desktop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Marian Oskam</dc:creator>
  <cp:lastModifiedBy>Helanie Wikkerink - Aalders</cp:lastModifiedBy>
  <cp:revision>58</cp:revision>
  <dcterms:created xsi:type="dcterms:W3CDTF">2018-01-29T13:04:35Z</dcterms:created>
  <dcterms:modified xsi:type="dcterms:W3CDTF">2018-12-10T07:32:55Z</dcterms:modified>
</cp:coreProperties>
</file>