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1" r:id="rId3"/>
    <p:sldId id="294" r:id="rId4"/>
    <p:sldId id="263" r:id="rId5"/>
    <p:sldId id="289" r:id="rId6"/>
    <p:sldId id="284" r:id="rId7"/>
    <p:sldId id="292" r:id="rId8"/>
    <p:sldId id="286" r:id="rId9"/>
    <p:sldId id="290" r:id="rId10"/>
    <p:sldId id="287" r:id="rId11"/>
    <p:sldId id="291" r:id="rId12"/>
    <p:sldId id="288" r:id="rId13"/>
    <p:sldId id="295" r:id="rId14"/>
    <p:sldId id="267" r:id="rId15"/>
  </p:sldIdLst>
  <p:sldSz cx="9144000" cy="5143500" type="screen16x9"/>
  <p:notesSz cx="6858000" cy="9144000"/>
  <p:embeddedFontLst>
    <p:embeddedFont>
      <p:font typeface="Titillium Web Light" panose="020B0604020202020204" charset="0"/>
      <p:regular r:id="rId17"/>
      <p:bold r:id="rId18"/>
      <p:italic r:id="rId19"/>
      <p:boldItalic r:id="rId20"/>
    </p:embeddedFont>
    <p:embeddedFont>
      <p:font typeface="Dosis Light" panose="020B0604020202020204" charset="0"/>
      <p:regular r:id="rId21"/>
      <p:bold r:id="rId22"/>
    </p:embeddedFont>
    <p:embeddedFont>
      <p:font typeface="Titillium Web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E84DE7-E25D-4454-A069-E0B24E1673B5}">
  <a:tblStyle styleId="{CBE84DE7-E25D-4454-A069-E0B24E1673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2944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5741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86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5" name="Google Shape;392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6" name="Google Shape;3926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47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4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203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909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6616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147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2402" name="Google Shape;2402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76" name="Google Shape;2676;p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Lessen ontwerpen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Bedenk een prototype.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Geef een voorlopige uitwerking van de les. Deze hoeft niet 100% af te zijn, maar mag in een later stadium nog de puntjes op de </a:t>
            </a:r>
            <a:r>
              <a:rPr lang="nl-NL" dirty="0" smtClean="0"/>
              <a:t>i krijgen.</a:t>
            </a:r>
            <a:endParaRPr lang="en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85714" cy="2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4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 smtClean="0"/>
              <a:t>3 </a:t>
            </a:r>
            <a:r>
              <a:rPr lang="en" b="1" dirty="0"/>
              <a:t>min</a:t>
            </a:r>
            <a:r>
              <a:rPr lang="en" dirty="0"/>
              <a:t> – Individueel</a:t>
            </a:r>
          </a:p>
          <a:p>
            <a:pPr marL="0" lvl="0" indent="0">
              <a:buNone/>
            </a:pPr>
            <a:endParaRPr lang="en" b="1" dirty="0"/>
          </a:p>
          <a:p>
            <a:pPr marL="0" lvl="0" indent="0">
              <a:buNone/>
            </a:pPr>
            <a:r>
              <a:rPr lang="en" dirty="0" smtClean="0"/>
              <a:t>Bedenk een les aan de hand van de ideeën uit de vorige stap.</a:t>
            </a:r>
            <a:endParaRPr lang="en" dirty="0"/>
          </a:p>
          <a:p>
            <a:pPr marL="0" lvl="0" indent="0">
              <a:buNone/>
            </a:pPr>
            <a:endParaRPr lang="en" dirty="0"/>
          </a:p>
          <a:p>
            <a:pPr marL="0" lvl="0" indent="0">
              <a:buNone/>
            </a:pPr>
            <a:r>
              <a:rPr lang="en" b="1" dirty="0"/>
              <a:t>6 min</a:t>
            </a:r>
            <a:r>
              <a:rPr lang="en" dirty="0"/>
              <a:t> – Gezamenlijk</a:t>
            </a:r>
          </a:p>
          <a:p>
            <a:pPr marL="0" lvl="0" indent="0">
              <a:buNone/>
            </a:pPr>
            <a:r>
              <a:rPr lang="en" dirty="0" smtClean="0"/>
              <a:t>Deel de ideeën met elkaar. Kom tot één prototype.</a:t>
            </a:r>
            <a:endParaRPr lang="en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85714" cy="2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0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Test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Bij testen ga je je prototype op kleine schaal testen, om het daarna met verbeteringen op grotere schaal te kunnen uitvoeren. </a:t>
            </a:r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6248" y="0"/>
            <a:ext cx="2523809" cy="2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7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 min</a:t>
            </a:r>
            <a:r>
              <a:rPr lang="en" dirty="0"/>
              <a:t> – Individueel</a:t>
            </a:r>
          </a:p>
          <a:p>
            <a:pPr marL="0" lvl="0" indent="0">
              <a:buNone/>
            </a:pPr>
            <a:endParaRPr lang="en" b="1" dirty="0"/>
          </a:p>
          <a:p>
            <a:pPr marL="0" lvl="0" indent="0">
              <a:buNone/>
            </a:pPr>
            <a:r>
              <a:rPr lang="en" dirty="0"/>
              <a:t>Schrijf op </a:t>
            </a:r>
            <a:r>
              <a:rPr lang="en" dirty="0" smtClean="0"/>
              <a:t>wanneer en hoe je dit in zou kunnen zetten.</a:t>
            </a:r>
            <a:endParaRPr lang="en" dirty="0"/>
          </a:p>
          <a:p>
            <a:pPr marL="0" lvl="0" indent="0">
              <a:buNone/>
            </a:pPr>
            <a:endParaRPr lang="en" dirty="0"/>
          </a:p>
          <a:p>
            <a:pPr marL="0" lvl="0" indent="0">
              <a:buNone/>
            </a:pPr>
            <a:r>
              <a:rPr lang="en" b="1" dirty="0"/>
              <a:t>6 min</a:t>
            </a:r>
            <a:r>
              <a:rPr lang="en" dirty="0"/>
              <a:t> – Gezamenlijk</a:t>
            </a:r>
          </a:p>
          <a:p>
            <a:pPr marL="0" lvl="0" indent="0">
              <a:buNone/>
            </a:pPr>
            <a:r>
              <a:rPr lang="en" dirty="0" smtClean="0"/>
              <a:t>Bespreek gezamenlijk welke docenten het prototype (aangepast op hun les) gaan inzetten en hoe dat nabesproken wordt.</a:t>
            </a:r>
            <a:endParaRPr lang="en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6248" y="0"/>
            <a:ext cx="2523809" cy="2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3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8" name="Google Shape;3928;p2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3929" name="Google Shape;3929;p24"/>
          <p:cNvSpPr/>
          <p:nvPr/>
        </p:nvSpPr>
        <p:spPr>
          <a:xfrm>
            <a:off x="2657064" y="2037125"/>
            <a:ext cx="2133000" cy="2133000"/>
          </a:xfrm>
          <a:prstGeom prst="ellipse">
            <a:avLst/>
          </a:prstGeom>
          <a:noFill/>
          <a:ln w="76200" cap="flat" cmpd="sng">
            <a:solidFill>
              <a:srgbClr val="80BF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Samen uitproberen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0" name="Google Shape;3930;p24"/>
          <p:cNvSpPr/>
          <p:nvPr/>
        </p:nvSpPr>
        <p:spPr>
          <a:xfrm>
            <a:off x="834939" y="2037125"/>
            <a:ext cx="2133000" cy="2133000"/>
          </a:xfrm>
          <a:prstGeom prst="ellipse">
            <a:avLst/>
          </a:prstGeom>
          <a:noFill/>
          <a:ln w="76200" cap="flat" cmpd="sng">
            <a:solidFill>
              <a:srgbClr val="D3E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Samen ontwerpen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1" name="Google Shape;3931;p24"/>
          <p:cNvSpPr/>
          <p:nvPr/>
        </p:nvSpPr>
        <p:spPr>
          <a:xfrm>
            <a:off x="4479189" y="2037125"/>
            <a:ext cx="2133000" cy="2133000"/>
          </a:xfrm>
          <a:prstGeom prst="ellipse">
            <a:avLst/>
          </a:prstGeom>
          <a:noFill/>
          <a:ln w="76200" cap="flat" cmpd="sng">
            <a:solidFill>
              <a:srgbClr val="0B8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Samen leren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2" name="Google Shape;3932;p2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" name="Tekstvak 1"/>
          <p:cNvSpPr txBox="1"/>
          <p:nvPr/>
        </p:nvSpPr>
        <p:spPr>
          <a:xfrm>
            <a:off x="2967939" y="4425809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dirty="0" smtClean="0">
                <a:solidFill>
                  <a:srgbClr val="002060"/>
                </a:solidFill>
                <a:latin typeface="Titillium Web" panose="020B0604020202020204" charset="0"/>
              </a:rPr>
              <a:t>= sterke sectie!</a:t>
            </a:r>
            <a:endParaRPr lang="nl-NL" sz="1800" dirty="0">
              <a:solidFill>
                <a:srgbClr val="002060"/>
              </a:solidFill>
              <a:latin typeface="Titillium Web" panose="020B06040202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091" r="11871" b="8315"/>
          <a:stretch/>
        </p:blipFill>
        <p:spPr>
          <a:xfrm>
            <a:off x="108857" y="0"/>
            <a:ext cx="7273824" cy="4933507"/>
          </a:xfrm>
          <a:prstGeom prst="rect">
            <a:avLst/>
          </a:prstGeom>
        </p:spPr>
      </p:pic>
      <p:sp>
        <p:nvSpPr>
          <p:cNvPr id="3872" name="Google Shape;3872;p1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Voorbereiding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nl-NL" dirty="0" smtClean="0"/>
              <a:t>5 min om in je sectie tot 3 onderwerpen te komen die aandacht/verbetering kunnen gebruiken.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86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Wie is de doelgroep? Wat hebben zij nodig?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Voor wie maken we onderwijs? </a:t>
            </a:r>
            <a:r>
              <a:rPr lang="en" dirty="0" smtClean="0"/>
              <a:t>En hoe bedienen wij deze leerlingen zo goed mogelijk?</a:t>
            </a:r>
            <a:endParaRPr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71429" cy="23523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176190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2 min</a:t>
            </a:r>
            <a:r>
              <a:rPr lang="en" dirty="0"/>
              <a:t> </a:t>
            </a:r>
            <a:r>
              <a:rPr lang="en" dirty="0" smtClean="0"/>
              <a:t>– Individueel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Schrijf op post its wat de kenmerken en de behoeftes zijn van deze leerlingen. Plak de post its op het bord/tafel/raam.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6 min</a:t>
            </a:r>
            <a:r>
              <a:rPr lang="en" dirty="0" smtClean="0"/>
              <a:t> – Gezamenlijk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Categoriseer de kenmerken en behoeftes en kom tot één gezamenlijke omschrijving.</a:t>
            </a:r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71429" cy="23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Welk doel heeft de leerstof? Wat kan een leerling daarna?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Denk in </a:t>
            </a:r>
            <a:r>
              <a:rPr lang="en" dirty="0" smtClean="0"/>
              <a:t>‘de leerling moet …. </a:t>
            </a:r>
            <a:r>
              <a:rPr lang="nl-NL" dirty="0"/>
              <a:t>k</a:t>
            </a:r>
            <a:r>
              <a:rPr lang="en" dirty="0" smtClean="0"/>
              <a:t>ennen/kunnen/begrijpen/toepassen om daarmee …. </a:t>
            </a:r>
            <a:r>
              <a:rPr lang="nl-NL" dirty="0" smtClean="0"/>
              <a:t>te doen’</a:t>
            </a:r>
            <a:endParaRPr lang="en" dirty="0" smtClean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66667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/>
              <a:t>2 min</a:t>
            </a:r>
            <a:r>
              <a:rPr lang="en" dirty="0"/>
              <a:t> – Individueel</a:t>
            </a:r>
          </a:p>
          <a:p>
            <a:pPr marL="0" lvl="0" indent="0">
              <a:buNone/>
            </a:pPr>
            <a:endParaRPr lang="en" b="1" dirty="0"/>
          </a:p>
          <a:p>
            <a:pPr marL="0" lvl="0" indent="0">
              <a:buNone/>
            </a:pPr>
            <a:r>
              <a:rPr lang="en" dirty="0"/>
              <a:t>Schrijf op post its wat </a:t>
            </a:r>
            <a:r>
              <a:rPr lang="en" dirty="0" smtClean="0"/>
              <a:t>de leerling moet kennen/kunnen/begrijpen etc.</a:t>
            </a:r>
            <a:endParaRPr lang="en" dirty="0"/>
          </a:p>
          <a:p>
            <a:pPr marL="0" lvl="0" indent="0">
              <a:buNone/>
            </a:pPr>
            <a:endParaRPr lang="en" dirty="0"/>
          </a:p>
          <a:p>
            <a:pPr marL="0" lvl="0" indent="0">
              <a:buNone/>
            </a:pPr>
            <a:r>
              <a:rPr lang="en" b="1" dirty="0"/>
              <a:t>6 min</a:t>
            </a:r>
            <a:r>
              <a:rPr lang="en" dirty="0"/>
              <a:t> – Gezamenlijk</a:t>
            </a:r>
          </a:p>
          <a:p>
            <a:pPr marL="0" lvl="0" indent="0">
              <a:buNone/>
            </a:pPr>
            <a:r>
              <a:rPr lang="en" dirty="0"/>
              <a:t>Categoriseer de </a:t>
            </a:r>
            <a:r>
              <a:rPr lang="en" dirty="0" smtClean="0"/>
              <a:t>post its naar eigen inzicht. Wat hoort bij elkaar en waarom?</a:t>
            </a:r>
            <a:endParaRPr lang="en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466667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4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837078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Genereer ideeën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Wees zo vrij mogelijk in het bedenken van ideeën die een oplossing kunnen bieden. Denk zonder kaders, dus niet “dit kan/mag vast niet, want…”.</a:t>
            </a:r>
            <a:endParaRPr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7239"/>
            <a:ext cx="2428571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2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2571429" y="1316082"/>
            <a:ext cx="4495783" cy="78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b="1" dirty="0" smtClean="0"/>
              <a:t>3 </a:t>
            </a:r>
            <a:r>
              <a:rPr lang="en" b="1" dirty="0"/>
              <a:t>min</a:t>
            </a:r>
            <a:r>
              <a:rPr lang="en" dirty="0"/>
              <a:t> – Individueel</a:t>
            </a:r>
          </a:p>
          <a:p>
            <a:pPr marL="0" lvl="0" indent="0">
              <a:buNone/>
            </a:pPr>
            <a:endParaRPr lang="en" b="1" dirty="0"/>
          </a:p>
          <a:p>
            <a:pPr marL="0" lvl="0" indent="0">
              <a:buNone/>
            </a:pPr>
            <a:r>
              <a:rPr lang="en" dirty="0" smtClean="0"/>
              <a:t>Schrijf zo veel mogelijk werkvormen op, denk hierbij aan de ochtendsessie (pak de kaartjes er ook nog eens bij). Denk zowel aan digitale maar ook niet-digitale technologie.</a:t>
            </a:r>
            <a:endParaRPr lang="en" dirty="0"/>
          </a:p>
          <a:p>
            <a:pPr marL="0" lvl="0" indent="0">
              <a:buNone/>
            </a:pPr>
            <a:endParaRPr lang="en" dirty="0"/>
          </a:p>
          <a:p>
            <a:pPr marL="0" lvl="0" indent="0">
              <a:buNone/>
            </a:pPr>
            <a:r>
              <a:rPr lang="en" b="1" dirty="0"/>
              <a:t>6 min</a:t>
            </a:r>
            <a:r>
              <a:rPr lang="en" dirty="0"/>
              <a:t> – Gezamenlijk</a:t>
            </a:r>
          </a:p>
          <a:p>
            <a:pPr marL="0" lvl="0" indent="0">
              <a:buNone/>
            </a:pPr>
            <a:r>
              <a:rPr lang="en" dirty="0" smtClean="0"/>
              <a:t>Categoriseer de post its, waar zitten de raakvlakken, waar vullen ze elkaar aan?</a:t>
            </a:r>
            <a:endParaRPr lang="en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b="1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7239"/>
            <a:ext cx="2428571" cy="2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7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396</Words>
  <Application>Microsoft Office PowerPoint</Application>
  <PresentationFormat>Diavoorstelling (16:9)</PresentationFormat>
  <Paragraphs>66</Paragraphs>
  <Slides>14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Titillium Web Light</vt:lpstr>
      <vt:lpstr>Dosis Light</vt:lpstr>
      <vt:lpstr>Titillium Web</vt:lpstr>
      <vt:lpstr>Arial</vt:lpstr>
      <vt:lpstr>Mowbray template</vt:lpstr>
      <vt:lpstr>Lessen ontwerpen</vt:lpstr>
      <vt:lpstr>PowerPoint-presentatie</vt:lpstr>
      <vt:lpstr>Voorbereiding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USE CHARTS TO EXPLAIN YOUR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 ontwerpen</dc:title>
  <dc:creator>Arianne von Bartheld</dc:creator>
  <cp:lastModifiedBy>Arianne von Bartheld</cp:lastModifiedBy>
  <cp:revision>16</cp:revision>
  <dcterms:modified xsi:type="dcterms:W3CDTF">2018-11-20T21:30:16Z</dcterms:modified>
</cp:coreProperties>
</file>