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61" r:id="rId3"/>
    <p:sldId id="294" r:id="rId4"/>
    <p:sldId id="263" r:id="rId5"/>
    <p:sldId id="289" r:id="rId6"/>
    <p:sldId id="284" r:id="rId7"/>
    <p:sldId id="292" r:id="rId8"/>
    <p:sldId id="286" r:id="rId9"/>
    <p:sldId id="290" r:id="rId10"/>
    <p:sldId id="287" r:id="rId11"/>
    <p:sldId id="291" r:id="rId12"/>
    <p:sldId id="288" r:id="rId13"/>
    <p:sldId id="295" r:id="rId14"/>
    <p:sldId id="267" r:id="rId15"/>
  </p:sldIdLst>
  <p:sldSz cx="9144000" cy="5143500" type="screen16x9"/>
  <p:notesSz cx="6858000" cy="9144000"/>
  <p:embeddedFontLst>
    <p:embeddedFont>
      <p:font typeface="Titillium Web Light" panose="020B0604020202020204" charset="0"/>
      <p:regular r:id="rId17"/>
      <p:bold r:id="rId18"/>
      <p:italic r:id="rId19"/>
      <p:boldItalic r:id="rId20"/>
    </p:embeddedFont>
    <p:embeddedFont>
      <p:font typeface="Dosis Light" panose="020B0604020202020204" charset="0"/>
      <p:regular r:id="rId21"/>
      <p:bold r:id="rId22"/>
    </p:embeddedFont>
    <p:embeddedFont>
      <p:font typeface="Titillium Web" panose="020B060402020202020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BE84DE7-E25D-4454-A069-E0B24E1673B5}">
  <a:tblStyle styleId="{CBE84DE7-E25D-4454-A069-E0B24E1673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3" name="Google Shape;383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4" name="Google Shape;383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" name="Google Shape;389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5" name="Google Shape;389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29443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" name="Google Shape;389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5" name="Google Shape;389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57418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" name="Google Shape;389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5" name="Google Shape;389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88639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5" name="Google Shape;3925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6" name="Google Shape;3926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7" name="Google Shape;38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8" name="Google Shape;38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" name="Google Shape;389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5" name="Google Shape;389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" name="Google Shape;389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5" name="Google Shape;389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0477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" name="Google Shape;389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5" name="Google Shape;389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546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" name="Google Shape;389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5" name="Google Shape;389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2033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" name="Google Shape;389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5" name="Google Shape;389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9095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" name="Google Shape;389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5" name="Google Shape;389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6616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" name="Google Shape;389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5" name="Google Shape;389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147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3B5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62000" y="696425"/>
            <a:ext cx="5396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12" name="Google Shape;12;p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" name="Google Shape;92;p2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93" name="Google Shape;93;p2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2" name="Google Shape;212;p2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213" name="Google Shape;213;p2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Google Shape;422;p2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423" name="Google Shape;423;p2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Google Shape;1564;p5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565" name="Google Shape;1565;p5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grpSp>
        <p:nvGrpSpPr>
          <p:cNvPr id="1566" name="Google Shape;1566;p5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1567" name="Google Shape;1567;p5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5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5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5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5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5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5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5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5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5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5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5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5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5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5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5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5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5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5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5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5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5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5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5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5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5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5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5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5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5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5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5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5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5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5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5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5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5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5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5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5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5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5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5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5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5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4" name="Google Shape;1624;p5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1625" name="Google Shape;1625;p5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5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5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5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5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5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5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5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5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5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5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5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5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5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5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5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5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5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5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5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5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5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5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5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5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5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5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5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5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5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5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5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5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5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5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5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5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5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5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5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5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5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5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5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5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5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5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5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5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7" name="Google Shape;1687;p5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1688" name="Google Shape;1688;p5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5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5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5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5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5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5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5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5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5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5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5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5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5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5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5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5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5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5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5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5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5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5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5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5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5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5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5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5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5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5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5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5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5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5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5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5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5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5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5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5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5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5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5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5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5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5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5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5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5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5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5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5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5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5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5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5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5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5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5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5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5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5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5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5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5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5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5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5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5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5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5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5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5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5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5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5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5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5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5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5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9" name="Google Shape;1789;p5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1790" name="Google Shape;1790;p5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5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5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5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5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5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5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5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5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5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5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5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5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5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5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5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5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5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5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5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5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5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5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5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5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5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5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5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5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5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5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5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5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5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5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5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5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5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5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5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40" name="Google Shape;1840;p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" name="Google Shape;1842;p6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43" name="Google Shape;1843;p6"/>
          <p:cNvSpPr txBox="1">
            <a:spLocks noGrp="1"/>
          </p:cNvSpPr>
          <p:nvPr>
            <p:ph type="body" idx="1"/>
          </p:nvPr>
        </p:nvSpPr>
        <p:spPr>
          <a:xfrm>
            <a:off x="718300" y="1762650"/>
            <a:ext cx="3242400" cy="3087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844" name="Google Shape;1844;p6"/>
          <p:cNvSpPr txBox="1">
            <a:spLocks noGrp="1"/>
          </p:cNvSpPr>
          <p:nvPr>
            <p:ph type="body" idx="2"/>
          </p:nvPr>
        </p:nvSpPr>
        <p:spPr>
          <a:xfrm>
            <a:off x="4156071" y="1762650"/>
            <a:ext cx="3242400" cy="3087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grpSp>
        <p:nvGrpSpPr>
          <p:cNvPr id="1845" name="Google Shape;1845;p6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1846" name="Google Shape;1846;p6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6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6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6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6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6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6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6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6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6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6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6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6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6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6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6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6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6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6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6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6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6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6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6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6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6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6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6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6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6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6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6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6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6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6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6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6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6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6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6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6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6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6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6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6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6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6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6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6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6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6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6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6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6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6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6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6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3" name="Google Shape;1903;p6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1904" name="Google Shape;1904;p6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6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6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6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6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6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6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6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6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6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6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6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6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6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6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6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6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6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6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6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6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6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6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6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6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6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6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1" name="Google Shape;1931;p6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6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6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6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6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6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6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6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6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6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6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6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6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4" name="Google Shape;1944;p6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6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6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6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6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6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6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6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6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6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6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6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6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6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6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6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6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6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6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6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6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6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6" name="Google Shape;1966;p6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1967" name="Google Shape;1967;p6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6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6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6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6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6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6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6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6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6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6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6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6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6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6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6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6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6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6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6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6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6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6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6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6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6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6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6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6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6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6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6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6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6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6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6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6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6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6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6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6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6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6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6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6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6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6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6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6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6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6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6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6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6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6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6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6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6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6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6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6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6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6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6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6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6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6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6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6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6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6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6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6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6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6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6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6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6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6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6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6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6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6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6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6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6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6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6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6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6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6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6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6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6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6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6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6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6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6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6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6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8" name="Google Shape;2068;p6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2069" name="Google Shape;2069;p6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6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6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6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6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6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6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6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6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6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6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6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6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6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6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6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6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6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6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6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6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6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6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6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6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6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6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6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6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6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6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6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6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6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6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6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6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6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6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6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6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6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6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6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6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6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6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6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6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6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19" name="Google Shape;2119;p6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" name="Google Shape;2401;p8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grpSp>
        <p:nvGrpSpPr>
          <p:cNvPr id="2402" name="Google Shape;2402;p8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403" name="Google Shape;2403;p8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8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8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8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8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8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8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8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8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8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8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8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8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8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8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8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8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8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8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8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8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8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8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8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8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8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8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8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8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8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8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8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8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8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8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8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8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8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8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8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8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8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8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8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8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8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8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8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8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8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8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8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8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8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8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8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8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60" name="Google Shape;2460;p8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2461" name="Google Shape;2461;p8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8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8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8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8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8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8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8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8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8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8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8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8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8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8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8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8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8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8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8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8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8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8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8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8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8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8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8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8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8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8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8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8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8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5" name="Google Shape;2495;p8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8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8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8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8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8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8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8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8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8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8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8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8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8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8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8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8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8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8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8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8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8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8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8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8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8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8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8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23" name="Google Shape;2523;p8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2524" name="Google Shape;2524;p8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8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8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8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8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8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8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8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8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8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8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8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8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8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8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8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8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8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8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8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8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8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8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8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8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8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8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8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8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8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8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8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8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8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8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8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8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8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8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8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8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8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8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8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8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8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8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8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8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8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8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8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8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8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8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8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8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1" name="Google Shape;2581;p8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2" name="Google Shape;2582;p8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8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8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8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8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7" name="Google Shape;2587;p8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8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8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8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8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8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8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8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8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8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8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8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8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8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8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8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8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8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8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8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8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8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8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8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8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8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8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8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8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8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8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8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8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8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8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8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8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8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5" name="Google Shape;2625;p8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2626" name="Google Shape;2626;p8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8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8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8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8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8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8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8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8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8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8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8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8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8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8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8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8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8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8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8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8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8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8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8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8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8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8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8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8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8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8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8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8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8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8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8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8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8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8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8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8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8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8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8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8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8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8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8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8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8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76" name="Google Shape;2676;p8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▪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●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○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■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4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6" name="Google Shape;3836;p13"/>
          <p:cNvSpPr txBox="1">
            <a:spLocks noGrp="1"/>
          </p:cNvSpPr>
          <p:nvPr>
            <p:ph type="ctrTitle"/>
          </p:nvPr>
        </p:nvSpPr>
        <p:spPr>
          <a:xfrm>
            <a:off x="762000" y="696425"/>
            <a:ext cx="5396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Lessen ontwerpen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9" name="Google Shape;3899;p20"/>
          <p:cNvSpPr txBox="1">
            <a:spLocks noGrp="1"/>
          </p:cNvSpPr>
          <p:nvPr>
            <p:ph type="body" idx="2"/>
          </p:nvPr>
        </p:nvSpPr>
        <p:spPr>
          <a:xfrm>
            <a:off x="2571429" y="1837078"/>
            <a:ext cx="4495783" cy="7891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Bedenk een prototype.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Geef een voorlopige uitwerking van de les. Deze hoeft niet 100% af te zijn, maar mag in een later stadium nog de puntjes op de </a:t>
            </a:r>
            <a:r>
              <a:rPr lang="nl-NL" dirty="0" smtClean="0"/>
              <a:t>i krijgen.</a:t>
            </a:r>
            <a:endParaRPr lang="en" dirty="0"/>
          </a:p>
        </p:txBody>
      </p:sp>
      <p:sp>
        <p:nvSpPr>
          <p:cNvPr id="3900" name="Google Shape;3900;p2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485714" cy="23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240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9" name="Google Shape;3899;p20"/>
          <p:cNvSpPr txBox="1">
            <a:spLocks noGrp="1"/>
          </p:cNvSpPr>
          <p:nvPr>
            <p:ph type="body" idx="2"/>
          </p:nvPr>
        </p:nvSpPr>
        <p:spPr>
          <a:xfrm>
            <a:off x="2571429" y="1837078"/>
            <a:ext cx="4495783" cy="7891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" b="1" dirty="0" smtClean="0"/>
              <a:t>3 </a:t>
            </a:r>
            <a:r>
              <a:rPr lang="en" b="1" dirty="0"/>
              <a:t>min</a:t>
            </a:r>
            <a:r>
              <a:rPr lang="en" dirty="0"/>
              <a:t> – Individueel</a:t>
            </a:r>
          </a:p>
          <a:p>
            <a:pPr marL="0" lvl="0" indent="0">
              <a:buNone/>
            </a:pPr>
            <a:endParaRPr lang="en" b="1" dirty="0"/>
          </a:p>
          <a:p>
            <a:pPr marL="0" lvl="0" indent="0">
              <a:buNone/>
            </a:pPr>
            <a:r>
              <a:rPr lang="en" dirty="0" smtClean="0"/>
              <a:t>Bedenk een les aan de hand van de ideeën uit de vorige stap.</a:t>
            </a:r>
            <a:endParaRPr lang="en" dirty="0"/>
          </a:p>
          <a:p>
            <a:pPr marL="0" lvl="0" indent="0">
              <a:buNone/>
            </a:pPr>
            <a:endParaRPr lang="en" dirty="0"/>
          </a:p>
          <a:p>
            <a:pPr marL="0" lvl="0" indent="0">
              <a:buNone/>
            </a:pPr>
            <a:r>
              <a:rPr lang="en" b="1" dirty="0"/>
              <a:t>6 min</a:t>
            </a:r>
            <a:r>
              <a:rPr lang="en" dirty="0"/>
              <a:t> – Gezamenlijk</a:t>
            </a:r>
          </a:p>
          <a:p>
            <a:pPr marL="0" lvl="0" indent="0">
              <a:buNone/>
            </a:pPr>
            <a:r>
              <a:rPr lang="en" dirty="0" smtClean="0"/>
              <a:t>Deel de ideeën met elkaar. Kom tot één prototype.</a:t>
            </a:r>
            <a:endParaRPr lang="en" dirty="0"/>
          </a:p>
        </p:txBody>
      </p:sp>
      <p:sp>
        <p:nvSpPr>
          <p:cNvPr id="3900" name="Google Shape;3900;p2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485714" cy="23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600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9" name="Google Shape;3899;p20"/>
          <p:cNvSpPr txBox="1">
            <a:spLocks noGrp="1"/>
          </p:cNvSpPr>
          <p:nvPr>
            <p:ph type="body" idx="2"/>
          </p:nvPr>
        </p:nvSpPr>
        <p:spPr>
          <a:xfrm>
            <a:off x="2571429" y="1837078"/>
            <a:ext cx="4495783" cy="7891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Test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Bij testen ga je je prototype op kleine schaal testen, om het daarna met verbeteringen op grotere schaal te kunnen uitvoeren. </a:t>
            </a:r>
          </a:p>
        </p:txBody>
      </p:sp>
      <p:sp>
        <p:nvSpPr>
          <p:cNvPr id="3900" name="Google Shape;3900;p2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6248" y="0"/>
            <a:ext cx="2523809" cy="2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178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9" name="Google Shape;3899;p20"/>
          <p:cNvSpPr txBox="1">
            <a:spLocks noGrp="1"/>
          </p:cNvSpPr>
          <p:nvPr>
            <p:ph type="body" idx="2"/>
          </p:nvPr>
        </p:nvSpPr>
        <p:spPr>
          <a:xfrm>
            <a:off x="2571429" y="1837078"/>
            <a:ext cx="4495783" cy="7891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" b="1" dirty="0"/>
              <a:t>2 min</a:t>
            </a:r>
            <a:r>
              <a:rPr lang="en" dirty="0"/>
              <a:t> – Individueel</a:t>
            </a:r>
          </a:p>
          <a:p>
            <a:pPr marL="0" lvl="0" indent="0">
              <a:buNone/>
            </a:pPr>
            <a:endParaRPr lang="en" b="1" dirty="0"/>
          </a:p>
          <a:p>
            <a:pPr marL="0" lvl="0" indent="0">
              <a:buNone/>
            </a:pPr>
            <a:r>
              <a:rPr lang="en" dirty="0"/>
              <a:t>Schrijf op </a:t>
            </a:r>
            <a:r>
              <a:rPr lang="en" dirty="0" smtClean="0"/>
              <a:t>wanneer en hoe je dit in zou kunnen zetten.</a:t>
            </a:r>
            <a:endParaRPr lang="en" dirty="0"/>
          </a:p>
          <a:p>
            <a:pPr marL="0" lvl="0" indent="0">
              <a:buNone/>
            </a:pPr>
            <a:endParaRPr lang="en" dirty="0"/>
          </a:p>
          <a:p>
            <a:pPr marL="0" lvl="0" indent="0">
              <a:buNone/>
            </a:pPr>
            <a:r>
              <a:rPr lang="en" b="1" dirty="0"/>
              <a:t>6 min</a:t>
            </a:r>
            <a:r>
              <a:rPr lang="en" dirty="0"/>
              <a:t> – Gezamenlijk</a:t>
            </a:r>
          </a:p>
          <a:p>
            <a:pPr marL="0" lvl="0" indent="0">
              <a:buNone/>
            </a:pPr>
            <a:r>
              <a:rPr lang="en" dirty="0" smtClean="0"/>
              <a:t>Bespreek gezamenlijk welke docenten het prototype (aangepast op hun les) gaan inzetten en hoe dat nabesproken wordt.</a:t>
            </a:r>
            <a:endParaRPr lang="en" dirty="0"/>
          </a:p>
        </p:txBody>
      </p:sp>
      <p:sp>
        <p:nvSpPr>
          <p:cNvPr id="3900" name="Google Shape;3900;p2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6248" y="0"/>
            <a:ext cx="2523809" cy="2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232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8" name="Google Shape;3928;p24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3929" name="Google Shape;3929;p24"/>
          <p:cNvSpPr/>
          <p:nvPr/>
        </p:nvSpPr>
        <p:spPr>
          <a:xfrm>
            <a:off x="2657064" y="2037125"/>
            <a:ext cx="2133000" cy="2133000"/>
          </a:xfrm>
          <a:prstGeom prst="ellipse">
            <a:avLst/>
          </a:prstGeom>
          <a:noFill/>
          <a:ln w="76200" cap="flat" cmpd="sng">
            <a:solidFill>
              <a:srgbClr val="80BF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Samen uitproberen</a:t>
            </a:r>
            <a:endParaRPr sz="1800" dirty="0">
              <a:solidFill>
                <a:srgbClr val="003B55"/>
              </a:solidFill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sp>
        <p:nvSpPr>
          <p:cNvPr id="3930" name="Google Shape;3930;p24"/>
          <p:cNvSpPr/>
          <p:nvPr/>
        </p:nvSpPr>
        <p:spPr>
          <a:xfrm>
            <a:off x="834939" y="2037125"/>
            <a:ext cx="2133000" cy="2133000"/>
          </a:xfrm>
          <a:prstGeom prst="ellipse">
            <a:avLst/>
          </a:prstGeom>
          <a:noFill/>
          <a:ln w="76200" cap="flat" cmpd="sng">
            <a:solidFill>
              <a:srgbClr val="D3E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Samen ontwerpen</a:t>
            </a:r>
            <a:endParaRPr sz="1800" dirty="0">
              <a:solidFill>
                <a:srgbClr val="003B55"/>
              </a:solidFill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sp>
        <p:nvSpPr>
          <p:cNvPr id="3931" name="Google Shape;3931;p24"/>
          <p:cNvSpPr/>
          <p:nvPr/>
        </p:nvSpPr>
        <p:spPr>
          <a:xfrm>
            <a:off x="4479189" y="2037125"/>
            <a:ext cx="2133000" cy="2133000"/>
          </a:xfrm>
          <a:prstGeom prst="ellipse">
            <a:avLst/>
          </a:prstGeom>
          <a:noFill/>
          <a:ln w="76200" cap="flat" cmpd="sng">
            <a:solidFill>
              <a:srgbClr val="0B87A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Samen leren</a:t>
            </a:r>
            <a:endParaRPr sz="1800" dirty="0">
              <a:solidFill>
                <a:srgbClr val="003B55"/>
              </a:solidFill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sp>
        <p:nvSpPr>
          <p:cNvPr id="3932" name="Google Shape;3932;p24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2" name="Tekstvak 1"/>
          <p:cNvSpPr txBox="1"/>
          <p:nvPr/>
        </p:nvSpPr>
        <p:spPr>
          <a:xfrm>
            <a:off x="2967939" y="4425809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dirty="0" smtClean="0">
                <a:solidFill>
                  <a:srgbClr val="002060"/>
                </a:solidFill>
                <a:latin typeface="Titillium Web" panose="020B0604020202020204" charset="0"/>
              </a:rPr>
              <a:t>= sterke sectie!</a:t>
            </a:r>
            <a:endParaRPr lang="nl-NL" sz="1800" dirty="0">
              <a:solidFill>
                <a:srgbClr val="002060"/>
              </a:solidFill>
              <a:latin typeface="Titillium Web" panose="020B06040202020202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091" r="11871" b="8315"/>
          <a:stretch/>
        </p:blipFill>
        <p:spPr>
          <a:xfrm>
            <a:off x="108857" y="0"/>
            <a:ext cx="7273824" cy="4933507"/>
          </a:xfrm>
          <a:prstGeom prst="rect">
            <a:avLst/>
          </a:prstGeom>
        </p:spPr>
      </p:pic>
      <p:sp>
        <p:nvSpPr>
          <p:cNvPr id="3872" name="Google Shape;3872;p18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Voorbereiding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nl-NL" dirty="0" smtClean="0"/>
              <a:t>5 min om in je sectie tot 3 onderwerpen te komen die aandacht/verbetering kunnen gebruiken.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86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9" name="Google Shape;3899;p20"/>
          <p:cNvSpPr txBox="1">
            <a:spLocks noGrp="1"/>
          </p:cNvSpPr>
          <p:nvPr>
            <p:ph type="body" idx="2"/>
          </p:nvPr>
        </p:nvSpPr>
        <p:spPr>
          <a:xfrm>
            <a:off x="2571429" y="1837078"/>
            <a:ext cx="4495783" cy="7891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Wie is de doelgroep? Wat hebben zij nodig?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Voor wie maken we onderwijs? </a:t>
            </a:r>
            <a:r>
              <a:rPr lang="en" dirty="0" smtClean="0"/>
              <a:t>En hoe bedienen wij deze leerlingen zo goed mogelijk?</a:t>
            </a:r>
            <a:endParaRPr dirty="0"/>
          </a:p>
        </p:txBody>
      </p:sp>
      <p:sp>
        <p:nvSpPr>
          <p:cNvPr id="3900" name="Google Shape;3900;p2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71429" cy="23523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9" name="Google Shape;3899;p20"/>
          <p:cNvSpPr txBox="1">
            <a:spLocks noGrp="1"/>
          </p:cNvSpPr>
          <p:nvPr>
            <p:ph type="body" idx="2"/>
          </p:nvPr>
        </p:nvSpPr>
        <p:spPr>
          <a:xfrm>
            <a:off x="2571429" y="1176190"/>
            <a:ext cx="4495783" cy="7891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2 min</a:t>
            </a:r>
            <a:r>
              <a:rPr lang="en" dirty="0"/>
              <a:t> </a:t>
            </a:r>
            <a:r>
              <a:rPr lang="en" dirty="0" smtClean="0"/>
              <a:t>– Individueel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Schrijf op post its wat de kenmerken en de behoeftes zijn van deze leerlingen. Plak de post its op het bord/tafel/raam.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6 min</a:t>
            </a:r>
            <a:r>
              <a:rPr lang="en" dirty="0" smtClean="0"/>
              <a:t> – Gezamenlijk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Categoriseer de kenmerken en behoeftes en kom tot één gezamenlijke omschrijving.</a:t>
            </a:r>
          </a:p>
        </p:txBody>
      </p:sp>
      <p:sp>
        <p:nvSpPr>
          <p:cNvPr id="3900" name="Google Shape;3900;p2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71429" cy="23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54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9" name="Google Shape;3899;p20"/>
          <p:cNvSpPr txBox="1">
            <a:spLocks noGrp="1"/>
          </p:cNvSpPr>
          <p:nvPr>
            <p:ph type="body" idx="2"/>
          </p:nvPr>
        </p:nvSpPr>
        <p:spPr>
          <a:xfrm>
            <a:off x="2571429" y="1837078"/>
            <a:ext cx="4495783" cy="7891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Welk doel heeft de leerstof? Wat kan een leerling daarna?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Denk in </a:t>
            </a:r>
            <a:r>
              <a:rPr lang="en" dirty="0" smtClean="0"/>
              <a:t>‘de leerling moet …. </a:t>
            </a:r>
            <a:r>
              <a:rPr lang="nl-NL" dirty="0"/>
              <a:t>k</a:t>
            </a:r>
            <a:r>
              <a:rPr lang="en" dirty="0" smtClean="0"/>
              <a:t>ennen/kunnen/begrijpen/toepassen om daarmee …. </a:t>
            </a:r>
            <a:r>
              <a:rPr lang="nl-NL" dirty="0" smtClean="0"/>
              <a:t>te doen’</a:t>
            </a:r>
            <a:endParaRPr lang="en" dirty="0" smtClean="0"/>
          </a:p>
        </p:txBody>
      </p:sp>
      <p:sp>
        <p:nvSpPr>
          <p:cNvPr id="3900" name="Google Shape;3900;p2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466667" cy="22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29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9" name="Google Shape;3899;p20"/>
          <p:cNvSpPr txBox="1">
            <a:spLocks noGrp="1"/>
          </p:cNvSpPr>
          <p:nvPr>
            <p:ph type="body" idx="2"/>
          </p:nvPr>
        </p:nvSpPr>
        <p:spPr>
          <a:xfrm>
            <a:off x="2571429" y="1837078"/>
            <a:ext cx="4495783" cy="7891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" b="1" dirty="0"/>
              <a:t>2 min</a:t>
            </a:r>
            <a:r>
              <a:rPr lang="en" dirty="0"/>
              <a:t> – Individueel</a:t>
            </a:r>
          </a:p>
          <a:p>
            <a:pPr marL="0" lvl="0" indent="0">
              <a:buNone/>
            </a:pPr>
            <a:endParaRPr lang="en" b="1" dirty="0"/>
          </a:p>
          <a:p>
            <a:pPr marL="0" lvl="0" indent="0">
              <a:buNone/>
            </a:pPr>
            <a:r>
              <a:rPr lang="en" dirty="0"/>
              <a:t>Schrijf op post its wat </a:t>
            </a:r>
            <a:r>
              <a:rPr lang="en" dirty="0" smtClean="0"/>
              <a:t>de leerling moet kennen/kunnen/begrijpen etc.</a:t>
            </a:r>
            <a:endParaRPr lang="en" dirty="0"/>
          </a:p>
          <a:p>
            <a:pPr marL="0" lvl="0" indent="0">
              <a:buNone/>
            </a:pPr>
            <a:endParaRPr lang="en" dirty="0"/>
          </a:p>
          <a:p>
            <a:pPr marL="0" lvl="0" indent="0">
              <a:buNone/>
            </a:pPr>
            <a:r>
              <a:rPr lang="en" b="1" dirty="0"/>
              <a:t>6 min</a:t>
            </a:r>
            <a:r>
              <a:rPr lang="en" dirty="0"/>
              <a:t> – Gezamenlijk</a:t>
            </a:r>
          </a:p>
          <a:p>
            <a:pPr marL="0" lvl="0" indent="0">
              <a:buNone/>
            </a:pPr>
            <a:r>
              <a:rPr lang="en" dirty="0"/>
              <a:t>Categoriseer de </a:t>
            </a:r>
            <a:r>
              <a:rPr lang="en" dirty="0" smtClean="0"/>
              <a:t>post its naar eigen inzicht. Wat hoort bij elkaar en waarom?</a:t>
            </a:r>
            <a:endParaRPr lang="en" dirty="0"/>
          </a:p>
        </p:txBody>
      </p:sp>
      <p:sp>
        <p:nvSpPr>
          <p:cNvPr id="3900" name="Google Shape;3900;p2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466667" cy="22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545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9" name="Google Shape;3899;p20"/>
          <p:cNvSpPr txBox="1">
            <a:spLocks noGrp="1"/>
          </p:cNvSpPr>
          <p:nvPr>
            <p:ph type="body" idx="2"/>
          </p:nvPr>
        </p:nvSpPr>
        <p:spPr>
          <a:xfrm>
            <a:off x="2571429" y="1837078"/>
            <a:ext cx="4495783" cy="7891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Genereer ideeën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Wees zo vrij mogelijk in het bedenken van ideeën die een oplossing kunnen bieden. Denk zonder kaders, dus niet “dit kan/mag vast niet, want…”.</a:t>
            </a:r>
            <a:endParaRPr dirty="0"/>
          </a:p>
        </p:txBody>
      </p:sp>
      <p:sp>
        <p:nvSpPr>
          <p:cNvPr id="3900" name="Google Shape;3900;p2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97239"/>
            <a:ext cx="2428571" cy="25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028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9" name="Google Shape;3899;p20"/>
          <p:cNvSpPr txBox="1">
            <a:spLocks noGrp="1"/>
          </p:cNvSpPr>
          <p:nvPr>
            <p:ph type="body" idx="2"/>
          </p:nvPr>
        </p:nvSpPr>
        <p:spPr>
          <a:xfrm>
            <a:off x="2571429" y="1316082"/>
            <a:ext cx="4495783" cy="7891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" b="1" dirty="0" smtClean="0"/>
              <a:t>3 </a:t>
            </a:r>
            <a:r>
              <a:rPr lang="en" b="1" dirty="0"/>
              <a:t>min</a:t>
            </a:r>
            <a:r>
              <a:rPr lang="en" dirty="0"/>
              <a:t> – Individueel</a:t>
            </a:r>
          </a:p>
          <a:p>
            <a:pPr marL="0" lvl="0" indent="0">
              <a:buNone/>
            </a:pPr>
            <a:endParaRPr lang="en" b="1" dirty="0"/>
          </a:p>
          <a:p>
            <a:pPr marL="0" lvl="0" indent="0">
              <a:buNone/>
            </a:pPr>
            <a:r>
              <a:rPr lang="en" dirty="0" smtClean="0"/>
              <a:t>Schrijf zo veel mogelijk werkvormen op, denk hierbij aan de ochtendsessie (pak de kaartjes er ook nog eens bij). Denk zowel aan digitale maar ook niet-digitale technologie.</a:t>
            </a:r>
            <a:endParaRPr lang="en" dirty="0"/>
          </a:p>
          <a:p>
            <a:pPr marL="0" lvl="0" indent="0">
              <a:buNone/>
            </a:pPr>
            <a:endParaRPr lang="en" dirty="0"/>
          </a:p>
          <a:p>
            <a:pPr marL="0" lvl="0" indent="0">
              <a:buNone/>
            </a:pPr>
            <a:r>
              <a:rPr lang="en" b="1" dirty="0"/>
              <a:t>6 min</a:t>
            </a:r>
            <a:r>
              <a:rPr lang="en" dirty="0"/>
              <a:t> – Gezamenlijk</a:t>
            </a:r>
          </a:p>
          <a:p>
            <a:pPr marL="0" lvl="0" indent="0">
              <a:buNone/>
            </a:pPr>
            <a:r>
              <a:rPr lang="en" dirty="0" smtClean="0"/>
              <a:t>Categoriseer de post its, waar zitten de raakvlakken, waar vullen ze elkaar aan?</a:t>
            </a:r>
            <a:endParaRPr lang="en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b="1" dirty="0"/>
          </a:p>
        </p:txBody>
      </p:sp>
      <p:sp>
        <p:nvSpPr>
          <p:cNvPr id="3900" name="Google Shape;3900;p2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97239"/>
            <a:ext cx="2428571" cy="25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876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wbra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396</Words>
  <Application>Microsoft Office PowerPoint</Application>
  <PresentationFormat>Diavoorstelling (16:9)</PresentationFormat>
  <Paragraphs>66</Paragraphs>
  <Slides>14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Titillium Web Light</vt:lpstr>
      <vt:lpstr>Dosis Light</vt:lpstr>
      <vt:lpstr>Titillium Web</vt:lpstr>
      <vt:lpstr>Arial</vt:lpstr>
      <vt:lpstr>Mowbray template</vt:lpstr>
      <vt:lpstr>Lessen ontwerpen</vt:lpstr>
      <vt:lpstr>PowerPoint-presentatie</vt:lpstr>
      <vt:lpstr>Voorbereiding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USE CHARTS TO EXPLAIN YOUR IDEAS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Lessen ontwerpen</dc:title>
  <dc:creator>Arianne von Bartheld</dc:creator>
  <cp:lastModifiedBy>Arianne von Bartheld</cp:lastModifiedBy>
  <cp:revision>16</cp:revision>
  <dcterms:modified xsi:type="dcterms:W3CDTF">2018-11-20T21:30:16Z</dcterms:modified>
</cp:coreProperties>
</file>