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59" r:id="rId5"/>
    <p:sldId id="261" r:id="rId6"/>
    <p:sldId id="262" r:id="rId7"/>
    <p:sldId id="267" r:id="rId8"/>
    <p:sldId id="268" r:id="rId9"/>
    <p:sldId id="269" r:id="rId10"/>
    <p:sldId id="258" r:id="rId11"/>
    <p:sldId id="263" r:id="rId12"/>
    <p:sldId id="264" r:id="rId13"/>
    <p:sldId id="266"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smtClean="0"/>
              <a:t>Klik om de stijl te bewerken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‹nr.›</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smtClean="0"/>
              <a:t>Klik om de stijl te bewerken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smtClean="0"/>
              <a:t>Klik om de stijl te bewerken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smtClean="0"/>
              <a:t>Klik om de stijl te bewerken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smtClean="0"/>
              <a:t>Klik om de stijl te bewerken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smtClean="0"/>
              <a:t>Klik om de stijl te bewerken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12/6/2018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692397" y="1391628"/>
            <a:ext cx="6815669" cy="1515533"/>
          </a:xfrm>
        </p:spPr>
        <p:txBody>
          <a:bodyPr/>
          <a:lstStyle/>
          <a:p>
            <a:r>
              <a:rPr lang="nl-NL" dirty="0" smtClean="0"/>
              <a:t>Risico en rendement </a:t>
            </a:r>
            <a:endParaRPr lang="nl-NL" dirty="0"/>
          </a:p>
        </p:txBody>
      </p:sp>
      <p:sp>
        <p:nvSpPr>
          <p:cNvPr id="3" name="Ondertitel 2"/>
          <p:cNvSpPr>
            <a:spLocks noGrp="1"/>
          </p:cNvSpPr>
          <p:nvPr>
            <p:ph type="subTitle" idx="1"/>
          </p:nvPr>
        </p:nvSpPr>
        <p:spPr>
          <a:xfrm>
            <a:off x="2692398" y="3211551"/>
            <a:ext cx="6815669" cy="2146060"/>
          </a:xfrm>
        </p:spPr>
        <p:txBody>
          <a:bodyPr>
            <a:normAutofit lnSpcReduction="10000"/>
          </a:bodyPr>
          <a:lstStyle/>
          <a:p>
            <a:r>
              <a:rPr lang="nl-NL" dirty="0" smtClean="0"/>
              <a:t>-Principaal-agent relatie</a:t>
            </a:r>
          </a:p>
          <a:p>
            <a:pPr marL="342900" indent="-342900">
              <a:buFontTx/>
              <a:buChar char="-"/>
            </a:pPr>
            <a:r>
              <a:rPr lang="nl-NL" dirty="0" smtClean="0"/>
              <a:t>Beleggen</a:t>
            </a:r>
          </a:p>
          <a:p>
            <a:pPr marL="342900" indent="-342900">
              <a:buFontTx/>
              <a:buChar char="-"/>
            </a:pPr>
            <a:r>
              <a:rPr lang="nl-NL" dirty="0" smtClean="0"/>
              <a:t>Obligaties </a:t>
            </a:r>
          </a:p>
          <a:p>
            <a:pPr marL="342900" indent="-342900">
              <a:buFontTx/>
              <a:buChar char="-"/>
            </a:pPr>
            <a:r>
              <a:rPr lang="nl-NL" dirty="0" smtClean="0"/>
              <a:t>Verzonken </a:t>
            </a:r>
            <a:r>
              <a:rPr lang="nl-NL" dirty="0" smtClean="0"/>
              <a:t>kosten (berovingsprobleem)</a:t>
            </a:r>
            <a:endParaRPr lang="nl-NL" dirty="0" smtClean="0"/>
          </a:p>
          <a:p>
            <a:pPr marL="342900" indent="-342900">
              <a:buFontTx/>
              <a:buChar char="-"/>
            </a:pPr>
            <a:r>
              <a:rPr lang="nl-NL" dirty="0" err="1" smtClean="0"/>
              <a:t>Framing</a:t>
            </a:r>
            <a:r>
              <a:rPr lang="nl-NL" dirty="0" smtClean="0"/>
              <a:t> </a:t>
            </a:r>
            <a:endParaRPr lang="nl-NL" dirty="0"/>
          </a:p>
        </p:txBody>
      </p:sp>
    </p:spTree>
    <p:extLst>
      <p:ext uri="{BB962C8B-B14F-4D97-AF65-F5344CB8AC3E}">
        <p14:creationId xmlns:p14="http://schemas.microsoft.com/office/powerpoint/2010/main" val="674103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56764" y="959952"/>
            <a:ext cx="9601196" cy="3318936"/>
          </a:xfrm>
        </p:spPr>
        <p:txBody>
          <a:bodyPr>
            <a:normAutofit lnSpcReduction="10000"/>
          </a:bodyPr>
          <a:lstStyle/>
          <a:p>
            <a:r>
              <a:rPr lang="nl-NL" dirty="0" smtClean="0"/>
              <a:t>Nominale waarde obligatie: €10.000,-</a:t>
            </a:r>
          </a:p>
          <a:p>
            <a:r>
              <a:rPr lang="nl-NL" dirty="0" smtClean="0"/>
              <a:t>Couponrente: 3%</a:t>
            </a:r>
          </a:p>
          <a:p>
            <a:r>
              <a:rPr lang="nl-NL" dirty="0" smtClean="0"/>
              <a:t>Marktrente: 2,1%</a:t>
            </a:r>
          </a:p>
          <a:p>
            <a:r>
              <a:rPr lang="nl-NL" dirty="0" smtClean="0"/>
              <a:t>Uitbetaling van obligatie na </a:t>
            </a:r>
            <a:r>
              <a:rPr lang="nl-NL" dirty="0"/>
              <a:t>6</a:t>
            </a:r>
            <a:r>
              <a:rPr lang="nl-NL" dirty="0" smtClean="0"/>
              <a:t> jaar</a:t>
            </a:r>
          </a:p>
          <a:p>
            <a:endParaRPr lang="nl-NL" dirty="0"/>
          </a:p>
          <a:p>
            <a:r>
              <a:rPr lang="nl-NL" dirty="0" smtClean="0"/>
              <a:t>Aankoopprijs obligatie (nominale waarde)</a:t>
            </a:r>
          </a:p>
          <a:p>
            <a:r>
              <a:rPr lang="nl-NL" dirty="0" smtClean="0"/>
              <a:t>Het gemiddelde rendement </a:t>
            </a:r>
            <a:endParaRPr lang="nl-NL" dirty="0"/>
          </a:p>
        </p:txBody>
      </p:sp>
    </p:spTree>
    <p:extLst>
      <p:ext uri="{BB962C8B-B14F-4D97-AF65-F5344CB8AC3E}">
        <p14:creationId xmlns:p14="http://schemas.microsoft.com/office/powerpoint/2010/main" val="2010164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Begrippen</a:t>
            </a:r>
            <a:endParaRPr lang="nl-NL" dirty="0"/>
          </a:p>
        </p:txBody>
      </p:sp>
      <p:sp>
        <p:nvSpPr>
          <p:cNvPr id="3" name="Tijdelijke aanduiding voor inhoud 2"/>
          <p:cNvSpPr>
            <a:spLocks noGrp="1"/>
          </p:cNvSpPr>
          <p:nvPr>
            <p:ph idx="1"/>
          </p:nvPr>
        </p:nvSpPr>
        <p:spPr/>
        <p:txBody>
          <a:bodyPr/>
          <a:lstStyle/>
          <a:p>
            <a:r>
              <a:rPr lang="nl-NL" dirty="0" smtClean="0"/>
              <a:t>Verzonken kosten (</a:t>
            </a:r>
            <a:r>
              <a:rPr lang="nl-NL" dirty="0" err="1" smtClean="0"/>
              <a:t>sunk</a:t>
            </a:r>
            <a:r>
              <a:rPr lang="nl-NL" dirty="0" smtClean="0"/>
              <a:t> </a:t>
            </a:r>
            <a:r>
              <a:rPr lang="nl-NL" dirty="0" err="1" smtClean="0"/>
              <a:t>costs</a:t>
            </a:r>
            <a:r>
              <a:rPr lang="nl-NL" dirty="0" smtClean="0"/>
              <a:t>)</a:t>
            </a:r>
          </a:p>
          <a:p>
            <a:pPr lvl="1"/>
            <a:r>
              <a:rPr lang="nl-NL" dirty="0"/>
              <a:t>zijn kosten die je in het verleden gemaakt hebt.</a:t>
            </a:r>
          </a:p>
          <a:p>
            <a:pPr lvl="1"/>
            <a:r>
              <a:rPr lang="nl-NL" dirty="0"/>
              <a:t>En deze gemaakte kosten zouden eigenlijk geen invloed moeten hebben op je keuzes.</a:t>
            </a:r>
          </a:p>
          <a:p>
            <a:pPr marL="457200" lvl="1" indent="0">
              <a:buNone/>
            </a:pPr>
            <a:endParaRPr lang="nl-NL" dirty="0" smtClean="0"/>
          </a:p>
          <a:p>
            <a:r>
              <a:rPr lang="nl-NL" dirty="0" smtClean="0"/>
              <a:t>Berovingsprobleem (</a:t>
            </a:r>
            <a:r>
              <a:rPr lang="nl-NL" dirty="0" err="1" smtClean="0"/>
              <a:t>hold</a:t>
            </a:r>
            <a:r>
              <a:rPr lang="nl-NL" dirty="0" smtClean="0"/>
              <a:t> up) </a:t>
            </a:r>
          </a:p>
          <a:p>
            <a:pPr lvl="1"/>
            <a:r>
              <a:rPr lang="nl-NL" dirty="0" smtClean="0"/>
              <a:t>Verzonken kosten niet terug kunnen verdienen</a:t>
            </a:r>
          </a:p>
          <a:p>
            <a:pPr marL="457200" lvl="1" indent="0">
              <a:buNone/>
            </a:pPr>
            <a:endParaRPr lang="nl-NL" dirty="0"/>
          </a:p>
        </p:txBody>
      </p:sp>
    </p:spTree>
    <p:extLst>
      <p:ext uri="{BB962C8B-B14F-4D97-AF65-F5344CB8AC3E}">
        <p14:creationId xmlns:p14="http://schemas.microsoft.com/office/powerpoint/2010/main" val="2543463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Praktijkvoorbeelden</a:t>
            </a:r>
            <a:endParaRPr lang="nl-NL" dirty="0"/>
          </a:p>
        </p:txBody>
      </p:sp>
      <p:sp>
        <p:nvSpPr>
          <p:cNvPr id="3" name="Tijdelijke aanduiding voor inhoud 2"/>
          <p:cNvSpPr>
            <a:spLocks noGrp="1"/>
          </p:cNvSpPr>
          <p:nvPr>
            <p:ph idx="1"/>
          </p:nvPr>
        </p:nvSpPr>
        <p:spPr/>
        <p:txBody>
          <a:bodyPr/>
          <a:lstStyle/>
          <a:p>
            <a:r>
              <a:rPr lang="nl-NL" dirty="0" smtClean="0"/>
              <a:t>Verzonken kosten</a:t>
            </a:r>
          </a:p>
          <a:p>
            <a:pPr lvl="1"/>
            <a:r>
              <a:rPr lang="nl-NL" dirty="0" smtClean="0"/>
              <a:t>Bioscoopkaartje/concertkaartje/restaurant/dure profvoetballers blijven opstellen</a:t>
            </a:r>
          </a:p>
          <a:p>
            <a:pPr lvl="1"/>
            <a:r>
              <a:rPr lang="nl-NL" dirty="0" smtClean="0"/>
              <a:t>Betuwelijn </a:t>
            </a:r>
          </a:p>
          <a:p>
            <a:pPr lvl="1"/>
            <a:r>
              <a:rPr lang="nl-NL" dirty="0" smtClean="0"/>
              <a:t>Griekenland</a:t>
            </a:r>
          </a:p>
          <a:p>
            <a:pPr lvl="1"/>
            <a:r>
              <a:rPr lang="nl-NL" dirty="0" smtClean="0"/>
              <a:t>Joint strike </a:t>
            </a:r>
            <a:r>
              <a:rPr lang="nl-NL" dirty="0" err="1" smtClean="0"/>
              <a:t>fighter</a:t>
            </a:r>
            <a:endParaRPr lang="nl-NL" dirty="0" smtClean="0"/>
          </a:p>
          <a:p>
            <a:pPr lvl="1"/>
            <a:endParaRPr lang="nl-NL" dirty="0" smtClean="0"/>
          </a:p>
          <a:p>
            <a:pPr lvl="1"/>
            <a:endParaRPr lang="nl-NL" dirty="0"/>
          </a:p>
        </p:txBody>
      </p:sp>
    </p:spTree>
    <p:extLst>
      <p:ext uri="{BB962C8B-B14F-4D97-AF65-F5344CB8AC3E}">
        <p14:creationId xmlns:p14="http://schemas.microsoft.com/office/powerpoint/2010/main" val="1081087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Praktijkvoorbeelden</a:t>
            </a:r>
            <a:endParaRPr lang="nl-NL" dirty="0"/>
          </a:p>
        </p:txBody>
      </p:sp>
      <p:sp>
        <p:nvSpPr>
          <p:cNvPr id="3" name="Tijdelijke aanduiding voor inhoud 2"/>
          <p:cNvSpPr>
            <a:spLocks noGrp="1"/>
          </p:cNvSpPr>
          <p:nvPr>
            <p:ph idx="1"/>
          </p:nvPr>
        </p:nvSpPr>
        <p:spPr/>
        <p:txBody>
          <a:bodyPr/>
          <a:lstStyle/>
          <a:p>
            <a:r>
              <a:rPr lang="nl-NL" dirty="0" smtClean="0"/>
              <a:t>Berovingsprobleem</a:t>
            </a:r>
          </a:p>
          <a:p>
            <a:pPr lvl="1"/>
            <a:r>
              <a:rPr lang="nl-NL" dirty="0" err="1" smtClean="0"/>
              <a:t>psv</a:t>
            </a:r>
            <a:r>
              <a:rPr lang="nl-NL" dirty="0" smtClean="0"/>
              <a:t> (gemeente Eindhoven)</a:t>
            </a:r>
          </a:p>
          <a:p>
            <a:pPr lvl="1"/>
            <a:r>
              <a:rPr lang="nl-NL" dirty="0" smtClean="0"/>
              <a:t>Illegaal downloaden </a:t>
            </a:r>
          </a:p>
          <a:p>
            <a:pPr lvl="1"/>
            <a:r>
              <a:rPr lang="nl-NL" dirty="0" smtClean="0"/>
              <a:t>Werknemer/werkgever</a:t>
            </a:r>
          </a:p>
          <a:p>
            <a:pPr lvl="1"/>
            <a:endParaRPr lang="nl-NL" dirty="0" smtClean="0"/>
          </a:p>
          <a:p>
            <a:pPr marL="0" indent="0">
              <a:buNone/>
            </a:pPr>
            <a:endParaRPr lang="nl-NL" dirty="0" smtClean="0"/>
          </a:p>
          <a:p>
            <a:pPr marL="0" indent="0">
              <a:buNone/>
            </a:pPr>
            <a:endParaRPr lang="nl-NL" dirty="0"/>
          </a:p>
        </p:txBody>
      </p:sp>
    </p:spTree>
    <p:extLst>
      <p:ext uri="{BB962C8B-B14F-4D97-AF65-F5344CB8AC3E}">
        <p14:creationId xmlns:p14="http://schemas.microsoft.com/office/powerpoint/2010/main" val="1119598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Framing</a:t>
            </a:r>
            <a:endParaRPr lang="nl-NL" dirty="0"/>
          </a:p>
        </p:txBody>
      </p:sp>
      <p:sp>
        <p:nvSpPr>
          <p:cNvPr id="3" name="Tijdelijke aanduiding voor inhoud 2"/>
          <p:cNvSpPr>
            <a:spLocks noGrp="1"/>
          </p:cNvSpPr>
          <p:nvPr>
            <p:ph idx="1"/>
          </p:nvPr>
        </p:nvSpPr>
        <p:spPr/>
        <p:txBody>
          <a:bodyPr/>
          <a:lstStyle/>
          <a:p>
            <a:r>
              <a:rPr lang="nl-NL" dirty="0" smtClean="0"/>
              <a:t>Hoe breng je een boodschap?</a:t>
            </a:r>
          </a:p>
          <a:p>
            <a:pPr lvl="1"/>
            <a:r>
              <a:rPr lang="nl-NL" dirty="0" smtClean="0"/>
              <a:t>Vaak suggestief (misleidend)</a:t>
            </a:r>
            <a:endParaRPr lang="nl-NL" dirty="0"/>
          </a:p>
        </p:txBody>
      </p:sp>
    </p:spTree>
    <p:extLst>
      <p:ext uri="{BB962C8B-B14F-4D97-AF65-F5344CB8AC3E}">
        <p14:creationId xmlns:p14="http://schemas.microsoft.com/office/powerpoint/2010/main" val="3162381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Principaal-agent</a:t>
            </a:r>
            <a:endParaRPr lang="nl-NL" dirty="0"/>
          </a:p>
        </p:txBody>
      </p:sp>
      <p:sp>
        <p:nvSpPr>
          <p:cNvPr id="3" name="Tijdelijke aanduiding voor inhoud 2"/>
          <p:cNvSpPr>
            <a:spLocks noGrp="1"/>
          </p:cNvSpPr>
          <p:nvPr>
            <p:ph idx="1"/>
          </p:nvPr>
        </p:nvSpPr>
        <p:spPr/>
        <p:txBody>
          <a:bodyPr/>
          <a:lstStyle/>
          <a:p>
            <a:r>
              <a:rPr lang="nl-NL" dirty="0" smtClean="0"/>
              <a:t>Principaal (opdrachtgever)</a:t>
            </a:r>
          </a:p>
          <a:p>
            <a:r>
              <a:rPr lang="nl-NL" dirty="0" smtClean="0"/>
              <a:t>Agent (opdrachtnemer)</a:t>
            </a:r>
          </a:p>
          <a:p>
            <a:endParaRPr lang="nl-NL" dirty="0"/>
          </a:p>
          <a:p>
            <a:r>
              <a:rPr lang="nl-NL" dirty="0" smtClean="0"/>
              <a:t>Probleem ----------   Tegenstrijdige belangen</a:t>
            </a:r>
          </a:p>
          <a:p>
            <a:endParaRPr lang="nl-NL" dirty="0"/>
          </a:p>
          <a:p>
            <a:r>
              <a:rPr lang="nl-NL" dirty="0" smtClean="0"/>
              <a:t>Informatie achterstand bij principaal (asymmetrische informatie) </a:t>
            </a:r>
            <a:endParaRPr lang="nl-NL" dirty="0"/>
          </a:p>
        </p:txBody>
      </p:sp>
      <p:sp>
        <p:nvSpPr>
          <p:cNvPr id="4" name="PIJL-RECHTS 3"/>
          <p:cNvSpPr/>
          <p:nvPr/>
        </p:nvSpPr>
        <p:spPr>
          <a:xfrm>
            <a:off x="2997200" y="4114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36763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t>Stel je voor: ik heb een lekkage in mijn badkamer. Ik zie dat aan een grote vochtplek in de muur. Ik bel een loodgieter om het lek te repareren. De loodgieter stelt, nadat hij heeft gekeken, dat de schade aanzienlijk is en dat de hele badkamer vervangen moet worden. Kosten €8.000,--. </a:t>
            </a:r>
          </a:p>
        </p:txBody>
      </p:sp>
    </p:spTree>
    <p:extLst>
      <p:ext uri="{BB962C8B-B14F-4D97-AF65-F5344CB8AC3E}">
        <p14:creationId xmlns:p14="http://schemas.microsoft.com/office/powerpoint/2010/main" val="956417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1638300" y="982132"/>
            <a:ext cx="9258298" cy="4999568"/>
          </a:xfrm>
          <a:prstGeom prst="rect">
            <a:avLst/>
          </a:prstGeom>
        </p:spPr>
      </p:pic>
    </p:spTree>
    <p:extLst>
      <p:ext uri="{BB962C8B-B14F-4D97-AF65-F5344CB8AC3E}">
        <p14:creationId xmlns:p14="http://schemas.microsoft.com/office/powerpoint/2010/main" val="1227132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1485900" y="723901"/>
            <a:ext cx="9601200" cy="5151438"/>
          </a:xfrm>
          <a:prstGeom prst="rect">
            <a:avLst/>
          </a:prstGeom>
        </p:spPr>
      </p:pic>
    </p:spTree>
    <p:extLst>
      <p:ext uri="{BB962C8B-B14F-4D97-AF65-F5344CB8AC3E}">
        <p14:creationId xmlns:p14="http://schemas.microsoft.com/office/powerpoint/2010/main" val="3832572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Beleggen</a:t>
            </a:r>
            <a:endParaRPr lang="nl-NL" dirty="0"/>
          </a:p>
        </p:txBody>
      </p:sp>
      <p:sp>
        <p:nvSpPr>
          <p:cNvPr id="3" name="Tijdelijke aanduiding voor inhoud 2"/>
          <p:cNvSpPr>
            <a:spLocks noGrp="1"/>
          </p:cNvSpPr>
          <p:nvPr>
            <p:ph idx="1"/>
          </p:nvPr>
        </p:nvSpPr>
        <p:spPr/>
        <p:txBody>
          <a:bodyPr/>
          <a:lstStyle/>
          <a:p>
            <a:r>
              <a:rPr lang="nl-NL" dirty="0" smtClean="0"/>
              <a:t>Sparen</a:t>
            </a:r>
          </a:p>
          <a:p>
            <a:r>
              <a:rPr lang="nl-NL" dirty="0" smtClean="0"/>
              <a:t>Obligaties</a:t>
            </a:r>
          </a:p>
          <a:p>
            <a:r>
              <a:rPr lang="nl-NL" dirty="0" smtClean="0"/>
              <a:t>Aandelen </a:t>
            </a:r>
          </a:p>
          <a:p>
            <a:r>
              <a:rPr lang="nl-NL" dirty="0" smtClean="0"/>
              <a:t>Carry </a:t>
            </a:r>
            <a:r>
              <a:rPr lang="nl-NL" dirty="0" err="1" smtClean="0"/>
              <a:t>trade</a:t>
            </a:r>
            <a:r>
              <a:rPr lang="nl-NL" dirty="0" smtClean="0"/>
              <a:t> (valuta)</a:t>
            </a:r>
            <a:endParaRPr lang="nl-NL" dirty="0"/>
          </a:p>
        </p:txBody>
      </p:sp>
    </p:spTree>
    <p:extLst>
      <p:ext uri="{BB962C8B-B14F-4D97-AF65-F5344CB8AC3E}">
        <p14:creationId xmlns:p14="http://schemas.microsoft.com/office/powerpoint/2010/main" val="2540044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00" y="491478"/>
            <a:ext cx="9601196" cy="1303867"/>
          </a:xfrm>
        </p:spPr>
        <p:txBody>
          <a:bodyPr/>
          <a:lstStyle/>
          <a:p>
            <a:r>
              <a:rPr lang="nl-NL" dirty="0"/>
              <a:t>Verschil aandeel/obligatie</a:t>
            </a:r>
          </a:p>
        </p:txBody>
      </p:sp>
      <p:sp>
        <p:nvSpPr>
          <p:cNvPr id="4" name="Tijdelijke aanduiding voor tekst 3"/>
          <p:cNvSpPr>
            <a:spLocks noGrp="1"/>
          </p:cNvSpPr>
          <p:nvPr>
            <p:ph type="body" idx="1"/>
          </p:nvPr>
        </p:nvSpPr>
        <p:spPr>
          <a:xfrm>
            <a:off x="1295400" y="1886356"/>
            <a:ext cx="4718304" cy="576262"/>
          </a:xfrm>
        </p:spPr>
        <p:txBody>
          <a:bodyPr/>
          <a:lstStyle/>
          <a:p>
            <a:r>
              <a:rPr lang="nl-NL" dirty="0" smtClean="0"/>
              <a:t>Aandelen</a:t>
            </a:r>
            <a:endParaRPr lang="nl-NL" dirty="0"/>
          </a:p>
        </p:txBody>
      </p:sp>
      <p:sp>
        <p:nvSpPr>
          <p:cNvPr id="5" name="Tijdelijke aanduiding voor inhoud 4"/>
          <p:cNvSpPr>
            <a:spLocks noGrp="1"/>
          </p:cNvSpPr>
          <p:nvPr>
            <p:ph sz="half" idx="2"/>
          </p:nvPr>
        </p:nvSpPr>
        <p:spPr>
          <a:xfrm>
            <a:off x="1295400" y="2462618"/>
            <a:ext cx="4718304" cy="3244180"/>
          </a:xfrm>
        </p:spPr>
        <p:txBody>
          <a:bodyPr>
            <a:normAutofit fontScale="85000" lnSpcReduction="20000"/>
          </a:bodyPr>
          <a:lstStyle/>
          <a:p>
            <a:pPr marL="0" indent="0">
              <a:buNone/>
              <a:defRPr/>
            </a:pPr>
            <a:endParaRPr lang="nl-NL" dirty="0" smtClean="0"/>
          </a:p>
          <a:p>
            <a:pPr>
              <a:defRPr/>
            </a:pPr>
            <a:r>
              <a:rPr lang="nl-NL" dirty="0"/>
              <a:t>Deelname EV</a:t>
            </a:r>
          </a:p>
          <a:p>
            <a:pPr>
              <a:defRPr/>
            </a:pPr>
            <a:endParaRPr lang="nl-NL" dirty="0"/>
          </a:p>
          <a:p>
            <a:pPr>
              <a:defRPr/>
            </a:pPr>
            <a:r>
              <a:rPr lang="nl-NL" dirty="0"/>
              <a:t>Niet terugbetaald</a:t>
            </a:r>
          </a:p>
          <a:p>
            <a:pPr>
              <a:defRPr/>
            </a:pPr>
            <a:endParaRPr lang="nl-NL" dirty="0"/>
          </a:p>
          <a:p>
            <a:pPr>
              <a:defRPr/>
            </a:pPr>
            <a:r>
              <a:rPr lang="nl-NL" dirty="0"/>
              <a:t>Waarde = winstverwachtingen</a:t>
            </a:r>
          </a:p>
          <a:p>
            <a:pPr>
              <a:buFont typeface="Wingdings 3" panose="05040102010807070707" pitchFamily="18" charset="2"/>
              <a:buNone/>
              <a:defRPr/>
            </a:pPr>
            <a:endParaRPr lang="nl-NL" dirty="0"/>
          </a:p>
          <a:p>
            <a:pPr>
              <a:defRPr/>
            </a:pPr>
            <a:r>
              <a:rPr lang="nl-NL" dirty="0"/>
              <a:t>Risicodragend </a:t>
            </a:r>
          </a:p>
          <a:p>
            <a:endParaRPr lang="nl-NL" dirty="0"/>
          </a:p>
        </p:txBody>
      </p:sp>
      <p:sp>
        <p:nvSpPr>
          <p:cNvPr id="6" name="Tijdelijke aanduiding voor tekst 5"/>
          <p:cNvSpPr>
            <a:spLocks noGrp="1"/>
          </p:cNvSpPr>
          <p:nvPr>
            <p:ph type="body" sz="quarter" idx="3"/>
          </p:nvPr>
        </p:nvSpPr>
        <p:spPr>
          <a:xfrm>
            <a:off x="6095998" y="1822190"/>
            <a:ext cx="4718304" cy="576262"/>
          </a:xfrm>
        </p:spPr>
        <p:txBody>
          <a:bodyPr/>
          <a:lstStyle/>
          <a:p>
            <a:r>
              <a:rPr lang="nl-NL" dirty="0" smtClean="0"/>
              <a:t>Obligaties </a:t>
            </a:r>
            <a:endParaRPr lang="nl-NL" dirty="0"/>
          </a:p>
        </p:txBody>
      </p:sp>
      <p:sp>
        <p:nvSpPr>
          <p:cNvPr id="7" name="Tijdelijke aanduiding voor inhoud 6"/>
          <p:cNvSpPr>
            <a:spLocks noGrp="1"/>
          </p:cNvSpPr>
          <p:nvPr>
            <p:ph sz="quarter" idx="4"/>
          </p:nvPr>
        </p:nvSpPr>
        <p:spPr>
          <a:xfrm>
            <a:off x="6180670" y="2553630"/>
            <a:ext cx="4718304" cy="3322238"/>
          </a:xfrm>
        </p:spPr>
        <p:txBody>
          <a:bodyPr>
            <a:normAutofit fontScale="85000" lnSpcReduction="20000"/>
          </a:bodyPr>
          <a:lstStyle/>
          <a:p>
            <a:pPr>
              <a:defRPr/>
            </a:pPr>
            <a:endParaRPr lang="nl-NL" dirty="0"/>
          </a:p>
          <a:p>
            <a:pPr>
              <a:defRPr/>
            </a:pPr>
            <a:r>
              <a:rPr lang="nl-NL" dirty="0"/>
              <a:t>Deelname VV</a:t>
            </a:r>
          </a:p>
          <a:p>
            <a:pPr>
              <a:defRPr/>
            </a:pPr>
            <a:endParaRPr lang="nl-NL" dirty="0"/>
          </a:p>
          <a:p>
            <a:pPr>
              <a:defRPr/>
            </a:pPr>
            <a:r>
              <a:rPr lang="nl-NL" dirty="0"/>
              <a:t>Altijd terugbetaald</a:t>
            </a:r>
          </a:p>
          <a:p>
            <a:pPr>
              <a:defRPr/>
            </a:pPr>
            <a:endParaRPr lang="nl-NL" dirty="0"/>
          </a:p>
          <a:p>
            <a:pPr>
              <a:defRPr/>
            </a:pPr>
            <a:r>
              <a:rPr lang="nl-NL" dirty="0"/>
              <a:t>Waarde = marktrente </a:t>
            </a:r>
          </a:p>
          <a:p>
            <a:pPr>
              <a:buFont typeface="Wingdings 3" panose="05040102010807070707" pitchFamily="18" charset="2"/>
              <a:buNone/>
              <a:defRPr/>
            </a:pPr>
            <a:endParaRPr lang="nl-NL" dirty="0"/>
          </a:p>
          <a:p>
            <a:pPr>
              <a:defRPr/>
            </a:pPr>
            <a:r>
              <a:rPr lang="nl-NL" dirty="0"/>
              <a:t>Risicomijdend </a:t>
            </a:r>
          </a:p>
          <a:p>
            <a:endParaRPr lang="nl-NL" dirty="0"/>
          </a:p>
        </p:txBody>
      </p:sp>
    </p:spTree>
    <p:extLst>
      <p:ext uri="{BB962C8B-B14F-4D97-AF65-F5344CB8AC3E}">
        <p14:creationId xmlns:p14="http://schemas.microsoft.com/office/powerpoint/2010/main" val="2037720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p:cNvSpPr/>
          <p:nvPr/>
        </p:nvSpPr>
        <p:spPr>
          <a:xfrm>
            <a:off x="1728439" y="1157934"/>
            <a:ext cx="8452624" cy="3785652"/>
          </a:xfrm>
          <a:prstGeom prst="rect">
            <a:avLst/>
          </a:prstGeom>
        </p:spPr>
        <p:txBody>
          <a:bodyPr wrap="square">
            <a:spAutoFit/>
          </a:bodyPr>
          <a:lstStyle/>
          <a:p>
            <a:r>
              <a:rPr lang="nl-NL" altLang="nl-NL" sz="2400" dirty="0"/>
              <a:t>Iedere obligatie is een gedeelte van de </a:t>
            </a:r>
            <a:r>
              <a:rPr lang="nl-NL" altLang="nl-NL" sz="2400" dirty="0" smtClean="0"/>
              <a:t>obligatielening</a:t>
            </a:r>
          </a:p>
          <a:p>
            <a:endParaRPr lang="nl-NL" altLang="nl-NL" sz="2400" dirty="0"/>
          </a:p>
          <a:p>
            <a:r>
              <a:rPr lang="nl-NL" altLang="nl-NL" sz="2400" dirty="0"/>
              <a:t>Obligaties v/d overheid noemen we </a:t>
            </a:r>
            <a:r>
              <a:rPr lang="nl-NL" altLang="nl-NL" sz="2400" dirty="0" smtClean="0"/>
              <a:t>staatsleningen</a:t>
            </a:r>
          </a:p>
          <a:p>
            <a:endParaRPr lang="nl-NL" altLang="nl-NL" sz="2400" dirty="0"/>
          </a:p>
          <a:p>
            <a:r>
              <a:rPr lang="nl-NL" altLang="nl-NL" sz="2400" dirty="0"/>
              <a:t>De enkelvoudige rente die je ontvangt op de obligaties noemen we </a:t>
            </a:r>
            <a:r>
              <a:rPr lang="nl-NL" altLang="nl-NL" sz="2400" dirty="0" smtClean="0"/>
              <a:t>couponrente</a:t>
            </a:r>
          </a:p>
          <a:p>
            <a:endParaRPr lang="nl-NL" altLang="nl-NL" sz="2400" dirty="0"/>
          </a:p>
          <a:p>
            <a:r>
              <a:rPr lang="nl-NL" altLang="nl-NL" sz="2400" dirty="0"/>
              <a:t>Nominale waarde is het bedrag die je voor je obligatie </a:t>
            </a:r>
            <a:r>
              <a:rPr lang="nl-NL" altLang="nl-NL" sz="2400" dirty="0" smtClean="0"/>
              <a:t>betaald</a:t>
            </a:r>
          </a:p>
          <a:p>
            <a:endParaRPr lang="nl-NL" altLang="nl-NL" sz="2400" dirty="0"/>
          </a:p>
          <a:p>
            <a:r>
              <a:rPr lang="nl-NL" altLang="nl-NL" sz="2400" dirty="0"/>
              <a:t>Rendement is de opbrengst in % </a:t>
            </a:r>
            <a:r>
              <a:rPr lang="nl-NL" altLang="nl-NL" sz="2400" dirty="0" err="1"/>
              <a:t>vd</a:t>
            </a:r>
            <a:r>
              <a:rPr lang="nl-NL" altLang="nl-NL" sz="2400" dirty="0"/>
              <a:t> belegging</a:t>
            </a:r>
          </a:p>
        </p:txBody>
      </p:sp>
    </p:spTree>
    <p:extLst>
      <p:ext uri="{BB962C8B-B14F-4D97-AF65-F5344CB8AC3E}">
        <p14:creationId xmlns:p14="http://schemas.microsoft.com/office/powerpoint/2010/main" val="1628957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4524" y="591840"/>
            <a:ext cx="9601196" cy="1303867"/>
          </a:xfrm>
        </p:spPr>
        <p:txBody>
          <a:bodyPr/>
          <a:lstStyle/>
          <a:p>
            <a:r>
              <a:rPr lang="nl-NL" dirty="0" smtClean="0"/>
              <a:t>Beleggen en de markt</a:t>
            </a:r>
            <a:endParaRPr lang="nl-NL" dirty="0"/>
          </a:p>
        </p:txBody>
      </p:sp>
      <p:sp>
        <p:nvSpPr>
          <p:cNvPr id="3" name="Tijdelijke aanduiding voor inhoud 2"/>
          <p:cNvSpPr>
            <a:spLocks noGrp="1"/>
          </p:cNvSpPr>
          <p:nvPr>
            <p:ph idx="1"/>
          </p:nvPr>
        </p:nvSpPr>
        <p:spPr>
          <a:xfrm>
            <a:off x="1206190" y="2453268"/>
            <a:ext cx="9601196" cy="3318936"/>
          </a:xfrm>
        </p:spPr>
        <p:txBody>
          <a:bodyPr/>
          <a:lstStyle/>
          <a:p>
            <a:r>
              <a:rPr lang="nl-NL" dirty="0" smtClean="0"/>
              <a:t>Vermogensmarkt</a:t>
            </a:r>
          </a:p>
          <a:p>
            <a:pPr lvl="1"/>
            <a:r>
              <a:rPr lang="nl-NL" dirty="0" smtClean="0"/>
              <a:t>Geldmarkt (korter dan 1 jaar</a:t>
            </a:r>
            <a:r>
              <a:rPr lang="nl-NL" smtClean="0"/>
              <a:t>) </a:t>
            </a:r>
            <a:endParaRPr lang="nl-NL" dirty="0" smtClean="0"/>
          </a:p>
          <a:p>
            <a:pPr lvl="1"/>
            <a:r>
              <a:rPr lang="nl-NL" dirty="0" smtClean="0"/>
              <a:t>Kapitaalmarkt (langer dan 1 jaar)</a:t>
            </a:r>
          </a:p>
          <a:p>
            <a:r>
              <a:rPr lang="nl-NL" dirty="0" smtClean="0"/>
              <a:t>Rente is de prijs op de markt</a:t>
            </a:r>
          </a:p>
          <a:p>
            <a:pPr lvl="1"/>
            <a:r>
              <a:rPr lang="nl-NL" dirty="0" smtClean="0"/>
              <a:t>Stijgt de rente, dan worden nieuwe obligaties meer waard en “oude” minder</a:t>
            </a:r>
          </a:p>
          <a:p>
            <a:pPr lvl="1"/>
            <a:r>
              <a:rPr lang="nl-NL" dirty="0" smtClean="0"/>
              <a:t>aandelen worden minder waard, waarom? </a:t>
            </a:r>
          </a:p>
          <a:p>
            <a:pPr lvl="1"/>
            <a:endParaRPr lang="nl-NL" dirty="0" smtClean="0"/>
          </a:p>
        </p:txBody>
      </p:sp>
    </p:spTree>
    <p:extLst>
      <p:ext uri="{BB962C8B-B14F-4D97-AF65-F5344CB8AC3E}">
        <p14:creationId xmlns:p14="http://schemas.microsoft.com/office/powerpoint/2010/main" val="7823548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359</TotalTime>
  <Words>323</Words>
  <Application>Microsoft Office PowerPoint</Application>
  <PresentationFormat>Breedbeeld</PresentationFormat>
  <Paragraphs>83</Paragraphs>
  <Slides>14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Garamond</vt:lpstr>
      <vt:lpstr>Wingdings 3</vt:lpstr>
      <vt:lpstr>Organisch</vt:lpstr>
      <vt:lpstr>Risico en rendement </vt:lpstr>
      <vt:lpstr>Principaal-agent</vt:lpstr>
      <vt:lpstr>PowerPoint-presentatie</vt:lpstr>
      <vt:lpstr>PowerPoint-presentatie</vt:lpstr>
      <vt:lpstr>PowerPoint-presentatie</vt:lpstr>
      <vt:lpstr>Beleggen</vt:lpstr>
      <vt:lpstr>Verschil aandeel/obligatie</vt:lpstr>
      <vt:lpstr>PowerPoint-presentatie</vt:lpstr>
      <vt:lpstr>Beleggen en de markt</vt:lpstr>
      <vt:lpstr>PowerPoint-presentatie</vt:lpstr>
      <vt:lpstr>Begrippen</vt:lpstr>
      <vt:lpstr>Praktijkvoorbeelden</vt:lpstr>
      <vt:lpstr>Praktijkvoorbeelden</vt:lpstr>
      <vt:lpstr>Framing</vt:lpstr>
    </vt:vector>
  </TitlesOfParts>
  <Company>GO|ON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Principaal-agentrelatie</dc:title>
  <dc:creator>Alberts, R.J.</dc:creator>
  <cp:lastModifiedBy>Alberts, R.J.</cp:lastModifiedBy>
  <cp:revision>18</cp:revision>
  <dcterms:created xsi:type="dcterms:W3CDTF">2017-12-04T12:38:10Z</dcterms:created>
  <dcterms:modified xsi:type="dcterms:W3CDTF">2018-12-06T13:26:26Z</dcterms:modified>
</cp:coreProperties>
</file>