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58" r:id="rId4"/>
    <p:sldId id="259" r:id="rId5"/>
    <p:sldId id="260" r:id="rId6"/>
    <p:sldId id="261" r:id="rId7"/>
    <p:sldId id="263" r:id="rId8"/>
    <p:sldId id="262" r:id="rId9"/>
    <p:sldId id="266" r:id="rId10"/>
    <p:sldId id="267" r:id="rId11"/>
    <p:sldId id="268" r:id="rId12"/>
    <p:sldId id="269" r:id="rId13"/>
    <p:sldId id="272" r:id="rId14"/>
    <p:sldId id="270" r:id="rId15"/>
    <p:sldId id="271"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37" autoAdjust="0"/>
    <p:restoredTop sz="94660"/>
  </p:normalViewPr>
  <p:slideViewPr>
    <p:cSldViewPr>
      <p:cViewPr varScale="1">
        <p:scale>
          <a:sx n="70" d="100"/>
          <a:sy n="70" d="100"/>
        </p:scale>
        <p:origin x="14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pic>
        <p:nvPicPr>
          <p:cNvPr id="4" name="Afbeelding 22" descr="LogoKC.BMP"/>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5929313" y="4572000"/>
            <a:ext cx="3000375" cy="2108200"/>
          </a:xfrm>
          <a:prstGeom prst="rect">
            <a:avLst/>
          </a:prstGeom>
          <a:noFill/>
          <a:ln w="9525">
            <a:noFill/>
            <a:miter lim="800000"/>
            <a:headEnd/>
            <a:tailEnd/>
          </a:ln>
        </p:spPr>
      </p:pic>
      <p:sp>
        <p:nvSpPr>
          <p:cNvPr id="3" name="Ondertitel 2"/>
          <p:cNvSpPr>
            <a:spLocks noGrp="1"/>
          </p:cNvSpPr>
          <p:nvPr>
            <p:ph type="subTitle" idx="1"/>
          </p:nvPr>
        </p:nvSpPr>
        <p:spPr>
          <a:xfrm>
            <a:off x="1357290" y="2285992"/>
            <a:ext cx="6400800" cy="1752600"/>
          </a:xfrm>
        </p:spPr>
        <p:txBody>
          <a:bodyPr/>
          <a:lstStyle>
            <a:lvl1pPr marL="0" indent="0" algn="ctr">
              <a:buNone/>
              <a:defRPr>
                <a:solidFill>
                  <a:schemeClr val="accent3">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8" name="Titel 7"/>
          <p:cNvSpPr>
            <a:spLocks noGrp="1"/>
          </p:cNvSpPr>
          <p:nvPr>
            <p:ph type="title"/>
          </p:nvPr>
        </p:nvSpPr>
        <p:spPr/>
        <p:txBody>
          <a:bodyPr/>
          <a:lstStyle/>
          <a:p>
            <a:r>
              <a:rPr lang="nl-NL" smtClean="0"/>
              <a:t>Klik om de stijl te bewerken</a:t>
            </a:r>
            <a:endParaRPr lang="nl-NL"/>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0" y="1285860"/>
            <a:ext cx="8229600" cy="5143536"/>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239449" y="49182"/>
            <a:ext cx="6643734" cy="593736"/>
          </a:xfrm>
        </p:spPr>
        <p:txBody>
          <a:bodyPr anchor="t"/>
          <a:lstStyle>
            <a:lvl1pPr algn="l">
              <a:defRPr sz="3000" b="1" cap="none" baseline="0"/>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1785918" y="1571612"/>
            <a:ext cx="6772268" cy="2286016"/>
          </a:xfrm>
        </p:spPr>
        <p:txBody>
          <a:bodyPr anchor="b"/>
          <a:lstStyle>
            <a:lvl1pPr marL="0" indent="0">
              <a:buNone/>
              <a:defRPr sz="2000">
                <a:solidFill>
                  <a:schemeClr val="accent3">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285860"/>
            <a:ext cx="4038600" cy="51435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48200" y="1285860"/>
            <a:ext cx="4038600" cy="51435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28596" y="114298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1928802"/>
            <a:ext cx="4040188" cy="45720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tekst 4"/>
          <p:cNvSpPr>
            <a:spLocks noGrp="1"/>
          </p:cNvSpPr>
          <p:nvPr>
            <p:ph type="body" sz="quarter" idx="3"/>
          </p:nvPr>
        </p:nvSpPr>
        <p:spPr>
          <a:xfrm>
            <a:off x="4643438" y="114298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1928802"/>
            <a:ext cx="4041775" cy="45720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9449" y="134463"/>
            <a:ext cx="6043626" cy="512768"/>
          </a:xfrm>
        </p:spPr>
        <p:txBody>
          <a:bodyPr anchor="b"/>
          <a:lstStyle>
            <a:lvl1pPr algn="l">
              <a:defRPr sz="3000" b="1"/>
            </a:lvl1pPr>
          </a:lstStyle>
          <a:p>
            <a:r>
              <a:rPr lang="nl-NL" smtClean="0"/>
              <a:t>Klik om de stijl te bewerken</a:t>
            </a:r>
            <a:endParaRPr lang="nl-NL" dirty="0"/>
          </a:p>
        </p:txBody>
      </p:sp>
      <p:sp>
        <p:nvSpPr>
          <p:cNvPr id="3" name="Tijdelijke aanduiding voor inhoud 2"/>
          <p:cNvSpPr>
            <a:spLocks noGrp="1"/>
          </p:cNvSpPr>
          <p:nvPr>
            <p:ph idx="1"/>
          </p:nvPr>
        </p:nvSpPr>
        <p:spPr>
          <a:xfrm>
            <a:off x="3575050" y="1142984"/>
            <a:ext cx="5111750" cy="550072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tekst 3"/>
          <p:cNvSpPr>
            <a:spLocks noGrp="1"/>
          </p:cNvSpPr>
          <p:nvPr>
            <p:ph type="body" sz="half" idx="2"/>
          </p:nvPr>
        </p:nvSpPr>
        <p:spPr>
          <a:xfrm>
            <a:off x="457200" y="1142984"/>
            <a:ext cx="3008313" cy="55007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p:nvPr>
        </p:nvSpPr>
        <p:spPr>
          <a:xfrm>
            <a:off x="1785918" y="1000108"/>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8" name="Titel 7"/>
          <p:cNvSpPr>
            <a:spLocks noGrp="1"/>
          </p:cNvSpPr>
          <p:nvPr>
            <p:ph type="title"/>
          </p:nvPr>
        </p:nvSpPr>
        <p:spPr/>
        <p:txBody>
          <a:bodyPr/>
          <a:lstStyle/>
          <a:p>
            <a:r>
              <a:rPr lang="nl-NL" smtClean="0"/>
              <a:t>Klik om de stijl te bewerken</a:t>
            </a:r>
            <a:endParaRPr lang="nl-NL"/>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4398CD"/>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pic>
        <p:nvPicPr>
          <p:cNvPr id="2050" name="Afbeelding 21" descr="banner(2).jpg"/>
          <p:cNvPicPr>
            <a:picLocks noChangeAspect="1"/>
          </p:cNvPicPr>
          <p:nvPr/>
        </p:nvPicPr>
        <p:blipFill>
          <a:blip r:embed="rId11" cstate="print"/>
          <a:srcRect t="11687"/>
          <a:stretch>
            <a:fillRect/>
          </a:stretch>
        </p:blipFill>
        <p:spPr bwMode="auto">
          <a:xfrm>
            <a:off x="0" y="0"/>
            <a:ext cx="9144000" cy="928688"/>
          </a:xfrm>
          <a:prstGeom prst="rect">
            <a:avLst/>
          </a:prstGeom>
          <a:noFill/>
          <a:ln w="9525">
            <a:noFill/>
            <a:miter lim="800000"/>
            <a:headEnd/>
            <a:tailEnd/>
          </a:ln>
        </p:spPr>
      </p:pic>
      <p:sp>
        <p:nvSpPr>
          <p:cNvPr id="2052" name="Tijdelijke aanduiding voor titel 1"/>
          <p:cNvSpPr>
            <a:spLocks noGrp="1"/>
          </p:cNvSpPr>
          <p:nvPr>
            <p:ph type="title"/>
          </p:nvPr>
        </p:nvSpPr>
        <p:spPr bwMode="auto">
          <a:xfrm>
            <a:off x="571500" y="214313"/>
            <a:ext cx="6257925" cy="511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2053" name="Tijdelijke aanduiding voor tekst 2"/>
          <p:cNvSpPr>
            <a:spLocks noGrp="1"/>
          </p:cNvSpPr>
          <p:nvPr>
            <p:ph type="body" idx="1"/>
          </p:nvPr>
        </p:nvSpPr>
        <p:spPr bwMode="auto">
          <a:xfrm>
            <a:off x="214313" y="1143000"/>
            <a:ext cx="8472487" cy="5286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grpSp>
        <p:nvGrpSpPr>
          <p:cNvPr id="2054" name="Groep 6"/>
          <p:cNvGrpSpPr>
            <a:grpSpLocks/>
          </p:cNvGrpSpPr>
          <p:nvPr/>
        </p:nvGrpSpPr>
        <p:grpSpPr bwMode="auto">
          <a:xfrm>
            <a:off x="0" y="923925"/>
            <a:ext cx="9144000" cy="71438"/>
            <a:chOff x="0" y="642918"/>
            <a:chExt cx="9144000" cy="71438"/>
          </a:xfrm>
        </p:grpSpPr>
        <p:sp>
          <p:nvSpPr>
            <p:cNvPr id="9" name="Trapezium 8"/>
            <p:cNvSpPr/>
            <p:nvPr/>
          </p:nvSpPr>
          <p:spPr>
            <a:xfrm>
              <a:off x="4071938" y="642918"/>
              <a:ext cx="2500312" cy="71438"/>
            </a:xfrm>
            <a:prstGeom prst="trapezoid">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nl-NL"/>
            </a:p>
          </p:txBody>
        </p:sp>
        <p:sp>
          <p:nvSpPr>
            <p:cNvPr id="10" name="Rechthoek 9"/>
            <p:cNvSpPr/>
            <p:nvPr/>
          </p:nvSpPr>
          <p:spPr>
            <a:xfrm>
              <a:off x="8429625" y="642918"/>
              <a:ext cx="714375" cy="7143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rapezium 10"/>
            <p:cNvSpPr/>
            <p:nvPr/>
          </p:nvSpPr>
          <p:spPr>
            <a:xfrm>
              <a:off x="6429375" y="642918"/>
              <a:ext cx="2071688" cy="71438"/>
            </a:xfrm>
            <a:prstGeom prst="trapezoid">
              <a:avLst/>
            </a:prstGeom>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0" y="642918"/>
              <a:ext cx="357188"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Parallellogram 12"/>
            <p:cNvSpPr/>
            <p:nvPr/>
          </p:nvSpPr>
          <p:spPr>
            <a:xfrm>
              <a:off x="285750" y="642918"/>
              <a:ext cx="2071688" cy="71438"/>
            </a:xfrm>
            <a:prstGeom prst="parallelogram">
              <a:avLst/>
            </a:prstGeom>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nl-NL"/>
            </a:p>
          </p:txBody>
        </p:sp>
        <p:sp>
          <p:nvSpPr>
            <p:cNvPr id="14" name="Trapezium 13"/>
            <p:cNvSpPr/>
            <p:nvPr/>
          </p:nvSpPr>
          <p:spPr>
            <a:xfrm>
              <a:off x="2143125" y="642918"/>
              <a:ext cx="2000250" cy="71438"/>
            </a:xfrm>
            <a:prstGeom prst="trapezoid">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nl-NL"/>
            </a:p>
          </p:txBody>
        </p:sp>
      </p:grpSp>
      <p:grpSp>
        <p:nvGrpSpPr>
          <p:cNvPr id="2055" name="Groep 14"/>
          <p:cNvGrpSpPr>
            <a:grpSpLocks/>
          </p:cNvGrpSpPr>
          <p:nvPr/>
        </p:nvGrpSpPr>
        <p:grpSpPr bwMode="auto">
          <a:xfrm>
            <a:off x="7089775" y="206375"/>
            <a:ext cx="1866900" cy="300038"/>
            <a:chOff x="7089672" y="205784"/>
            <a:chExt cx="1866793" cy="300894"/>
          </a:xfrm>
        </p:grpSpPr>
        <p:sp>
          <p:nvSpPr>
            <p:cNvPr id="16" name="Afgeronde rechthoek 15"/>
            <p:cNvSpPr/>
            <p:nvPr/>
          </p:nvSpPr>
          <p:spPr>
            <a:xfrm rot="21024463">
              <a:off x="7143644" y="213745"/>
              <a:ext cx="500034" cy="286565"/>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17" name="Afgeronde rechthoek 16"/>
            <p:cNvSpPr/>
            <p:nvPr/>
          </p:nvSpPr>
          <p:spPr>
            <a:xfrm rot="20329155">
              <a:off x="7562720" y="205784"/>
              <a:ext cx="500034" cy="284974"/>
            </a:xfrm>
            <a:prstGeom prst="roundRect">
              <a:avLst/>
            </a:prstGeom>
            <a:ln/>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nl-NL"/>
            </a:p>
          </p:txBody>
        </p:sp>
        <p:sp>
          <p:nvSpPr>
            <p:cNvPr id="18" name="Afgeronde rechthoek 17"/>
            <p:cNvSpPr/>
            <p:nvPr/>
          </p:nvSpPr>
          <p:spPr>
            <a:xfrm rot="576698">
              <a:off x="8000845" y="213745"/>
              <a:ext cx="500034" cy="286565"/>
            </a:xfrm>
            <a:prstGeom prst="roundRect">
              <a:avLst/>
            </a:prstGeom>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nl-NL"/>
            </a:p>
          </p:txBody>
        </p:sp>
        <p:sp>
          <p:nvSpPr>
            <p:cNvPr id="19" name="Afgeronde rechthoek 18"/>
            <p:cNvSpPr/>
            <p:nvPr/>
          </p:nvSpPr>
          <p:spPr>
            <a:xfrm rot="20773746">
              <a:off x="8429445" y="213745"/>
              <a:ext cx="500034" cy="286565"/>
            </a:xfrm>
            <a:prstGeom prst="roundRect">
              <a:avLst/>
            </a:prstGeom>
            <a:ln/>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nl-NL"/>
            </a:p>
          </p:txBody>
        </p:sp>
        <p:sp>
          <p:nvSpPr>
            <p:cNvPr id="20" name="Tekstvak 19"/>
            <p:cNvSpPr txBox="1"/>
            <p:nvPr/>
          </p:nvSpPr>
          <p:spPr>
            <a:xfrm>
              <a:off x="7089672" y="213745"/>
              <a:ext cx="1866793" cy="292933"/>
            </a:xfrm>
            <a:prstGeom prst="rect">
              <a:avLst/>
            </a:prstGeom>
            <a:noFill/>
          </p:spPr>
          <p:txBody>
            <a:bodyPr wrap="none">
              <a:spAutoFit/>
            </a:bodyPr>
            <a:lstStyle/>
            <a:p>
              <a:pPr fontAlgn="auto">
                <a:spcBef>
                  <a:spcPts val="0"/>
                </a:spcBef>
                <a:spcAft>
                  <a:spcPts val="0"/>
                </a:spcAft>
                <a:defRPr/>
              </a:pPr>
              <a:r>
                <a:rPr lang="nl-NL" sz="1300" b="1" dirty="0" err="1">
                  <a:solidFill>
                    <a:schemeClr val="bg1"/>
                  </a:solidFill>
                  <a:latin typeface="+mn-lt"/>
                </a:rPr>
                <a:t>www.economielokaal.nl</a:t>
              </a:r>
              <a:endParaRPr lang="nl-NL" sz="1300" b="1" dirty="0">
                <a:solidFill>
                  <a:schemeClr val="bg1"/>
                </a:solidFill>
                <a:latin typeface="+mn-lt"/>
              </a:endParaRPr>
            </a:p>
          </p:txBody>
        </p:sp>
      </p:grpSp>
      <p:cxnSp>
        <p:nvCxnSpPr>
          <p:cNvPr id="21" name="Rechte verbindingslijn 20"/>
          <p:cNvCxnSpPr/>
          <p:nvPr/>
        </p:nvCxnSpPr>
        <p:spPr>
          <a:xfrm>
            <a:off x="0" y="1000125"/>
            <a:ext cx="9144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xStyles>
    <p:titleStyle>
      <a:lvl1pPr algn="l" rtl="0" eaLnBrk="1" fontAlgn="base" hangingPunct="1">
        <a:spcBef>
          <a:spcPct val="0"/>
        </a:spcBef>
        <a:spcAft>
          <a:spcPct val="0"/>
        </a:spcAft>
        <a:defRPr sz="3000" b="1" kern="1200">
          <a:solidFill>
            <a:srgbClr val="8A0000"/>
          </a:solidFill>
          <a:latin typeface="Arial" pitchFamily="34" charset="0"/>
          <a:ea typeface="+mj-ea"/>
          <a:cs typeface="Arial" pitchFamily="34" charset="0"/>
        </a:defRPr>
      </a:lvl1pPr>
      <a:lvl2pPr algn="l" rtl="0" eaLnBrk="1" fontAlgn="base" hangingPunct="1">
        <a:spcBef>
          <a:spcPct val="0"/>
        </a:spcBef>
        <a:spcAft>
          <a:spcPct val="0"/>
        </a:spcAft>
        <a:defRPr sz="3000" b="1">
          <a:solidFill>
            <a:srgbClr val="8A0000"/>
          </a:solidFill>
          <a:latin typeface="Arial" charset="0"/>
          <a:cs typeface="Arial" charset="0"/>
        </a:defRPr>
      </a:lvl2pPr>
      <a:lvl3pPr algn="l" rtl="0" eaLnBrk="1" fontAlgn="base" hangingPunct="1">
        <a:spcBef>
          <a:spcPct val="0"/>
        </a:spcBef>
        <a:spcAft>
          <a:spcPct val="0"/>
        </a:spcAft>
        <a:defRPr sz="3000" b="1">
          <a:solidFill>
            <a:srgbClr val="8A0000"/>
          </a:solidFill>
          <a:latin typeface="Arial" charset="0"/>
          <a:cs typeface="Arial" charset="0"/>
        </a:defRPr>
      </a:lvl3pPr>
      <a:lvl4pPr algn="l" rtl="0" eaLnBrk="1" fontAlgn="base" hangingPunct="1">
        <a:spcBef>
          <a:spcPct val="0"/>
        </a:spcBef>
        <a:spcAft>
          <a:spcPct val="0"/>
        </a:spcAft>
        <a:defRPr sz="3000" b="1">
          <a:solidFill>
            <a:srgbClr val="8A0000"/>
          </a:solidFill>
          <a:latin typeface="Arial" charset="0"/>
          <a:cs typeface="Arial" charset="0"/>
        </a:defRPr>
      </a:lvl4pPr>
      <a:lvl5pPr algn="l" rtl="0" eaLnBrk="1" fontAlgn="base" hangingPunct="1">
        <a:spcBef>
          <a:spcPct val="0"/>
        </a:spcBef>
        <a:spcAft>
          <a:spcPct val="0"/>
        </a:spcAft>
        <a:defRPr sz="3000" b="1">
          <a:solidFill>
            <a:srgbClr val="8A0000"/>
          </a:solidFill>
          <a:latin typeface="Arial" charset="0"/>
          <a:cs typeface="Arial" charset="0"/>
        </a:defRPr>
      </a:lvl5pPr>
      <a:lvl6pPr marL="457200" algn="l" rtl="0" eaLnBrk="1" fontAlgn="base" hangingPunct="1">
        <a:spcBef>
          <a:spcPct val="0"/>
        </a:spcBef>
        <a:spcAft>
          <a:spcPct val="0"/>
        </a:spcAft>
        <a:defRPr sz="3000" b="1">
          <a:solidFill>
            <a:srgbClr val="8A0000"/>
          </a:solidFill>
          <a:latin typeface="Arial" charset="0"/>
          <a:cs typeface="Arial" charset="0"/>
        </a:defRPr>
      </a:lvl6pPr>
      <a:lvl7pPr marL="914400" algn="l" rtl="0" eaLnBrk="1" fontAlgn="base" hangingPunct="1">
        <a:spcBef>
          <a:spcPct val="0"/>
        </a:spcBef>
        <a:spcAft>
          <a:spcPct val="0"/>
        </a:spcAft>
        <a:defRPr sz="3000" b="1">
          <a:solidFill>
            <a:srgbClr val="8A0000"/>
          </a:solidFill>
          <a:latin typeface="Arial" charset="0"/>
          <a:cs typeface="Arial" charset="0"/>
        </a:defRPr>
      </a:lvl7pPr>
      <a:lvl8pPr marL="1371600" algn="l" rtl="0" eaLnBrk="1" fontAlgn="base" hangingPunct="1">
        <a:spcBef>
          <a:spcPct val="0"/>
        </a:spcBef>
        <a:spcAft>
          <a:spcPct val="0"/>
        </a:spcAft>
        <a:defRPr sz="3000" b="1">
          <a:solidFill>
            <a:srgbClr val="8A0000"/>
          </a:solidFill>
          <a:latin typeface="Arial" charset="0"/>
          <a:cs typeface="Arial" charset="0"/>
        </a:defRPr>
      </a:lvl8pPr>
      <a:lvl9pPr marL="1828800" algn="l" rtl="0" eaLnBrk="1" fontAlgn="base" hangingPunct="1">
        <a:spcBef>
          <a:spcPct val="0"/>
        </a:spcBef>
        <a:spcAft>
          <a:spcPct val="0"/>
        </a:spcAft>
        <a:defRPr sz="3000" b="1">
          <a:solidFill>
            <a:srgbClr val="8A0000"/>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Externe effecten</a:t>
            </a:r>
          </a:p>
          <a:p>
            <a:endParaRPr lang="nl-NL" dirty="0"/>
          </a:p>
          <a:p>
            <a:r>
              <a:rPr lang="nl-NL" dirty="0" smtClean="0"/>
              <a:t>Verzonken kosten</a:t>
            </a:r>
          </a:p>
          <a:p>
            <a:endParaRPr lang="nl-NL" dirty="0"/>
          </a:p>
          <a:p>
            <a:r>
              <a:rPr lang="nl-NL" dirty="0" smtClean="0"/>
              <a:t>Berovingsprobleem</a:t>
            </a:r>
          </a:p>
          <a:p>
            <a:endParaRPr lang="nl-NL" dirty="0"/>
          </a:p>
          <a:p>
            <a:pPr marL="0" indent="0">
              <a:buNone/>
            </a:pPr>
            <a:endParaRPr lang="nl-NL" dirty="0"/>
          </a:p>
        </p:txBody>
      </p:sp>
    </p:spTree>
    <p:extLst>
      <p:ext uri="{BB962C8B-B14F-4D97-AF65-F5344CB8AC3E}">
        <p14:creationId xmlns:p14="http://schemas.microsoft.com/office/powerpoint/2010/main" val="2487118765"/>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a:t>
            </a:r>
            <a:endParaRPr lang="nl-NL" dirty="0"/>
          </a:p>
        </p:txBody>
      </p:sp>
      <p:sp>
        <p:nvSpPr>
          <p:cNvPr id="3" name="Tijdelijke aanduiding voor inhoud 2"/>
          <p:cNvSpPr>
            <a:spLocks noGrp="1"/>
          </p:cNvSpPr>
          <p:nvPr>
            <p:ph idx="1"/>
          </p:nvPr>
        </p:nvSpPr>
        <p:spPr/>
        <p:txBody>
          <a:bodyPr/>
          <a:lstStyle/>
          <a:p>
            <a:r>
              <a:rPr lang="nl-NL" dirty="0"/>
              <a:t>Je hebt in januari een kaartje gekocht voor een concert in augustus.</a:t>
            </a:r>
            <a:r>
              <a:rPr lang="nl-NL" dirty="0"/>
              <a:t/>
            </a:r>
            <a:br>
              <a:rPr lang="nl-NL" dirty="0"/>
            </a:br>
            <a:r>
              <a:rPr lang="nl-NL" dirty="0"/>
              <a:t>Op de dag van het concert </a:t>
            </a:r>
            <a:r>
              <a:rPr lang="nl-NL" dirty="0" smtClean="0"/>
              <a:t>word </a:t>
            </a:r>
            <a:r>
              <a:rPr lang="nl-NL" dirty="0"/>
              <a:t>je echter ziek. De kosten van het kaartje kun je niet meer terug krijgen, je kunt het kaartje niet meer doorverkopen, enz.. </a:t>
            </a:r>
            <a:r>
              <a:rPr lang="nl-NL" dirty="0"/>
              <a:t/>
            </a:r>
            <a:br>
              <a:rPr lang="nl-NL" dirty="0"/>
            </a:br>
            <a:r>
              <a:rPr lang="nl-NL" dirty="0"/>
              <a:t>Alleen door te gaan heeft het kaartje nog waarde voor je.</a:t>
            </a:r>
            <a:endParaRPr lang="nl-NL" dirty="0"/>
          </a:p>
        </p:txBody>
      </p:sp>
    </p:spTree>
    <p:extLst>
      <p:ext uri="{BB962C8B-B14F-4D97-AF65-F5344CB8AC3E}">
        <p14:creationId xmlns:p14="http://schemas.microsoft.com/office/powerpoint/2010/main" val="1899643241"/>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Een werknemer van een bedrijf volgt een cursus voor het gebruiken van een computerprogramma dat speciaal voor dit bedrijf ontwikkeld is. De kennis die de werknemer opdoet kan alleen gebruikt worden als hij bij dit bedrijf in deze functie blijft werken.</a:t>
            </a:r>
            <a:r>
              <a:rPr lang="nl-NL" dirty="0"/>
              <a:t/>
            </a:r>
            <a:br>
              <a:rPr lang="nl-NL" dirty="0"/>
            </a:br>
            <a:r>
              <a:rPr lang="nl-NL" dirty="0"/>
              <a:t>Alle kosten, inclusief de tijd, die samenhangen met de cursus zijn verzonken kosten.</a:t>
            </a:r>
            <a:endParaRPr lang="nl-NL" dirty="0"/>
          </a:p>
        </p:txBody>
      </p:sp>
    </p:spTree>
    <p:extLst>
      <p:ext uri="{BB962C8B-B14F-4D97-AF65-F5344CB8AC3E}">
        <p14:creationId xmlns:p14="http://schemas.microsoft.com/office/powerpoint/2010/main" val="3278750627"/>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Verzonken kosten</a:t>
            </a:r>
            <a:endParaRPr lang="nl-NL" dirty="0"/>
          </a:p>
        </p:txBody>
      </p:sp>
      <p:sp>
        <p:nvSpPr>
          <p:cNvPr id="3" name="Tijdelijke aanduiding voor inhoud 2"/>
          <p:cNvSpPr>
            <a:spLocks noGrp="1"/>
          </p:cNvSpPr>
          <p:nvPr>
            <p:ph idx="1"/>
          </p:nvPr>
        </p:nvSpPr>
        <p:spPr/>
        <p:txBody>
          <a:bodyPr/>
          <a:lstStyle/>
          <a:p>
            <a:r>
              <a:rPr lang="nl-NL" dirty="0"/>
              <a:t>Een kleine gemeente in de Alpen wil een nieuwe skigebied aanleggen als economische impuls voor de regio.</a:t>
            </a:r>
          </a:p>
          <a:p>
            <a:r>
              <a:rPr lang="nl-NL" dirty="0"/>
              <a:t>Een slimme ondernemer begint alvast met de bouw van een groot hotel en de aanleg van een eigen skilift.</a:t>
            </a:r>
            <a:br>
              <a:rPr lang="nl-NL" dirty="0"/>
            </a:br>
            <a:r>
              <a:rPr lang="nl-NL" dirty="0"/>
              <a:t>Hotel en skilift zijn specifieke investeringen. Ze kunnen alleen worden terugverdiend als de gemeente het skigebied ontwikkelt.</a:t>
            </a:r>
          </a:p>
          <a:p>
            <a:endParaRPr lang="nl-NL" dirty="0"/>
          </a:p>
        </p:txBody>
      </p:sp>
    </p:spTree>
    <p:extLst>
      <p:ext uri="{BB962C8B-B14F-4D97-AF65-F5344CB8AC3E}">
        <p14:creationId xmlns:p14="http://schemas.microsoft.com/office/powerpoint/2010/main" val="3760019956"/>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Berovingsprobleem</a:t>
            </a:r>
            <a:endParaRPr lang="nl-NL" dirty="0"/>
          </a:p>
        </p:txBody>
      </p:sp>
      <p:sp>
        <p:nvSpPr>
          <p:cNvPr id="3" name="Tijdelijke aanduiding voor inhoud 2"/>
          <p:cNvSpPr>
            <a:spLocks noGrp="1"/>
          </p:cNvSpPr>
          <p:nvPr>
            <p:ph idx="1"/>
          </p:nvPr>
        </p:nvSpPr>
        <p:spPr/>
        <p:txBody>
          <a:bodyPr/>
          <a:lstStyle/>
          <a:p>
            <a:r>
              <a:rPr lang="nl-NL" sz="2400" dirty="0"/>
              <a:t>Bij deze specifieke investering is de ondernemer afhankelijk van de gemeente.</a:t>
            </a:r>
            <a:br>
              <a:rPr lang="nl-NL" sz="2400" dirty="0"/>
            </a:br>
            <a:r>
              <a:rPr lang="nl-NL" sz="2400" dirty="0"/>
              <a:t>Als de gemeente de plannen van het skigebied stopzet, kan de ondernemer de gemaakte investeringen niet meer terug verdienen. Hij wordt als het ware ‘beroofd’ van zijn geplande opbrengsten.</a:t>
            </a:r>
          </a:p>
          <a:p>
            <a:r>
              <a:rPr lang="nl-NL" sz="2400" dirty="0"/>
              <a:t>De gemeente zou de ondernemer zelfs kunnen ‘dwingen’ om mee te betalen aan de aanleg van het skigebied door te dreigen met het stopzetten van de ontwikkeling van het gebied. Omdat de ondernemer al zoveel geld als verzonken kosten heeft uitgegeven, kan hij wellicht beter meebetalen.</a:t>
            </a:r>
          </a:p>
          <a:p>
            <a:endParaRPr lang="nl-NL" dirty="0"/>
          </a:p>
        </p:txBody>
      </p:sp>
    </p:spTree>
    <p:extLst>
      <p:ext uri="{BB962C8B-B14F-4D97-AF65-F5344CB8AC3E}">
        <p14:creationId xmlns:p14="http://schemas.microsoft.com/office/powerpoint/2010/main" val="1138561876"/>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uit de praktijk</a:t>
            </a:r>
            <a:endParaRPr lang="nl-NL" dirty="0"/>
          </a:p>
        </p:txBody>
      </p:sp>
      <p:sp>
        <p:nvSpPr>
          <p:cNvPr id="3" name="Tijdelijke aanduiding voor inhoud 2"/>
          <p:cNvSpPr>
            <a:spLocks noGrp="1"/>
          </p:cNvSpPr>
          <p:nvPr>
            <p:ph idx="1"/>
          </p:nvPr>
        </p:nvSpPr>
        <p:spPr/>
        <p:txBody>
          <a:bodyPr/>
          <a:lstStyle/>
          <a:p>
            <a:r>
              <a:rPr lang="nl-NL" dirty="0" smtClean="0"/>
              <a:t>Betuwelijn </a:t>
            </a:r>
          </a:p>
          <a:p>
            <a:r>
              <a:rPr lang="nl-NL" dirty="0" smtClean="0"/>
              <a:t>Noord-zuid lijn (Amsterdam)</a:t>
            </a:r>
          </a:p>
          <a:p>
            <a:r>
              <a:rPr lang="nl-NL" dirty="0" smtClean="0"/>
              <a:t>Griekenland (EU)</a:t>
            </a:r>
          </a:p>
          <a:p>
            <a:r>
              <a:rPr lang="nl-NL" dirty="0" smtClean="0"/>
              <a:t>PSV stadion</a:t>
            </a:r>
          </a:p>
          <a:p>
            <a:r>
              <a:rPr lang="nl-NL" dirty="0" smtClean="0"/>
              <a:t>JSF</a:t>
            </a:r>
          </a:p>
          <a:p>
            <a:endParaRPr lang="nl-NL" dirty="0" smtClean="0"/>
          </a:p>
          <a:p>
            <a:pPr marL="0" indent="0">
              <a:buNone/>
            </a:pPr>
            <a:endParaRPr lang="nl-NL" dirty="0"/>
          </a:p>
        </p:txBody>
      </p:sp>
    </p:spTree>
    <p:extLst>
      <p:ext uri="{BB962C8B-B14F-4D97-AF65-F5344CB8AC3E}">
        <p14:creationId xmlns:p14="http://schemas.microsoft.com/office/powerpoint/2010/main" val="573696491"/>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Verzonken kosten mogen niet afhankelijk zijn van een keuze die je maakt!</a:t>
            </a:r>
          </a:p>
          <a:p>
            <a:endParaRPr lang="nl-NL" dirty="0"/>
          </a:p>
          <a:p>
            <a:r>
              <a:rPr lang="nl-NL" dirty="0" smtClean="0"/>
              <a:t>Voorbeelden:</a:t>
            </a:r>
          </a:p>
          <a:p>
            <a:endParaRPr lang="nl-NL" dirty="0"/>
          </a:p>
          <a:p>
            <a:r>
              <a:rPr lang="nl-NL" dirty="0" smtClean="0"/>
              <a:t>Kaartje bioscoop (geen zin)</a:t>
            </a:r>
          </a:p>
          <a:p>
            <a:r>
              <a:rPr lang="nl-NL" dirty="0" smtClean="0"/>
              <a:t>Autoschade </a:t>
            </a:r>
          </a:p>
          <a:p>
            <a:endParaRPr lang="nl-NL" dirty="0" smtClean="0"/>
          </a:p>
          <a:p>
            <a:endParaRPr lang="nl-NL" dirty="0"/>
          </a:p>
          <a:p>
            <a:endParaRPr lang="nl-NL" dirty="0"/>
          </a:p>
        </p:txBody>
      </p:sp>
    </p:spTree>
    <p:extLst>
      <p:ext uri="{BB962C8B-B14F-4D97-AF65-F5344CB8AC3E}">
        <p14:creationId xmlns:p14="http://schemas.microsoft.com/office/powerpoint/2010/main" val="3442353970"/>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Extern effect</a:t>
            </a:r>
            <a:endParaRPr lang="nl-NL" dirty="0"/>
          </a:p>
        </p:txBody>
      </p:sp>
      <p:sp>
        <p:nvSpPr>
          <p:cNvPr id="3" name="Tijdelijke aanduiding voor inhoud 2"/>
          <p:cNvSpPr>
            <a:spLocks noGrp="1"/>
          </p:cNvSpPr>
          <p:nvPr>
            <p:ph idx="1"/>
          </p:nvPr>
        </p:nvSpPr>
        <p:spPr/>
        <p:txBody>
          <a:bodyPr/>
          <a:lstStyle/>
          <a:p>
            <a:pPr marL="0" indent="0">
              <a:buNone/>
            </a:pPr>
            <a:r>
              <a:rPr lang="nl-NL" sz="2800" dirty="0" smtClean="0"/>
              <a:t>Een extern effect is</a:t>
            </a:r>
          </a:p>
          <a:p>
            <a:pPr lvl="1">
              <a:buFont typeface="Wingdings" pitchFamily="2" charset="2"/>
              <a:buChar char="Ø"/>
            </a:pPr>
            <a:r>
              <a:rPr lang="nl-NL" sz="2400" dirty="0"/>
              <a:t>e</a:t>
            </a:r>
            <a:r>
              <a:rPr lang="nl-NL" sz="2400" dirty="0" smtClean="0"/>
              <a:t>en onbedoelde bijwerking</a:t>
            </a:r>
          </a:p>
          <a:p>
            <a:pPr lvl="1">
              <a:buFont typeface="Wingdings" pitchFamily="2" charset="2"/>
              <a:buChar char="Ø"/>
            </a:pPr>
            <a:r>
              <a:rPr lang="nl-NL" sz="2400" dirty="0" smtClean="0"/>
              <a:t>van consumptie of productie</a:t>
            </a:r>
          </a:p>
          <a:p>
            <a:pPr lvl="1">
              <a:buFont typeface="Wingdings" pitchFamily="2" charset="2"/>
              <a:buChar char="Ø"/>
            </a:pPr>
            <a:r>
              <a:rPr lang="nl-NL" sz="2400" dirty="0" smtClean="0"/>
              <a:t>die door een ander dan de veroorzaker wordt ervaren</a:t>
            </a:r>
          </a:p>
          <a:p>
            <a:pPr marL="57150" indent="0">
              <a:buNone/>
            </a:pPr>
            <a:endParaRPr lang="nl-NL" sz="2800" dirty="0"/>
          </a:p>
          <a:p>
            <a:pPr marL="57150" indent="0">
              <a:buNone/>
            </a:pPr>
            <a:r>
              <a:rPr lang="nl-NL" sz="2800" dirty="0" smtClean="0"/>
              <a:t>Bijvoorbeeld:</a:t>
            </a:r>
          </a:p>
          <a:p>
            <a:pPr marL="914400" lvl="1" indent="-457200">
              <a:buFont typeface="Wingdings" pitchFamily="2" charset="2"/>
              <a:buChar char="ü"/>
            </a:pPr>
            <a:r>
              <a:rPr lang="nl-NL" sz="2400" dirty="0" smtClean="0"/>
              <a:t>luchtvervuiling bij afvalverbranding (-)</a:t>
            </a:r>
          </a:p>
          <a:p>
            <a:pPr marL="914400" lvl="1" indent="-457200">
              <a:buFont typeface="Wingdings" pitchFamily="2" charset="2"/>
              <a:buChar char="ü"/>
            </a:pPr>
            <a:r>
              <a:rPr lang="nl-NL" sz="2400" dirty="0" smtClean="0"/>
              <a:t>geluidsoverlast van luchtverkeer (-)</a:t>
            </a:r>
          </a:p>
          <a:p>
            <a:pPr marL="914400" lvl="1" indent="-457200">
              <a:buFont typeface="Wingdings" pitchFamily="2" charset="2"/>
              <a:buChar char="ü"/>
            </a:pPr>
            <a:r>
              <a:rPr lang="nl-NL" sz="2400" dirty="0" smtClean="0"/>
              <a:t>goed onderhouden woningen in toeristische gebieden (+)</a:t>
            </a:r>
          </a:p>
        </p:txBody>
      </p:sp>
    </p:spTree>
    <p:extLst>
      <p:ext uri="{BB962C8B-B14F-4D97-AF65-F5344CB8AC3E}">
        <p14:creationId xmlns:p14="http://schemas.microsoft.com/office/powerpoint/2010/main" val="2691151269"/>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75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175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275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Extern effect</a:t>
            </a:r>
            <a:endParaRPr lang="nl-NL" dirty="0"/>
          </a:p>
        </p:txBody>
      </p:sp>
      <p:sp>
        <p:nvSpPr>
          <p:cNvPr id="3" name="Tijdelijke aanduiding voor inhoud 2"/>
          <p:cNvSpPr>
            <a:spLocks noGrp="1"/>
          </p:cNvSpPr>
          <p:nvPr>
            <p:ph idx="1"/>
          </p:nvPr>
        </p:nvSpPr>
        <p:spPr/>
        <p:txBody>
          <a:bodyPr/>
          <a:lstStyle/>
          <a:p>
            <a:pPr marL="0" indent="0">
              <a:buNone/>
            </a:pPr>
            <a:r>
              <a:rPr lang="nl-NL" dirty="0" smtClean="0"/>
              <a:t>Een extern effect is</a:t>
            </a:r>
          </a:p>
          <a:p>
            <a:pPr lvl="1">
              <a:buFont typeface="Wingdings" pitchFamily="2" charset="2"/>
              <a:buChar char="Ø"/>
            </a:pPr>
            <a:r>
              <a:rPr lang="nl-NL" dirty="0"/>
              <a:t>e</a:t>
            </a:r>
            <a:r>
              <a:rPr lang="nl-NL" dirty="0" smtClean="0"/>
              <a:t>en onbedoelde bijwerking</a:t>
            </a:r>
          </a:p>
          <a:p>
            <a:pPr lvl="1">
              <a:buFont typeface="Wingdings" pitchFamily="2" charset="2"/>
              <a:buChar char="Ø"/>
            </a:pPr>
            <a:r>
              <a:rPr lang="nl-NL" dirty="0" smtClean="0"/>
              <a:t>van consumptie of productie</a:t>
            </a:r>
          </a:p>
          <a:p>
            <a:pPr lvl="1">
              <a:buFont typeface="Wingdings" pitchFamily="2" charset="2"/>
              <a:buChar char="Ø"/>
            </a:pPr>
            <a:r>
              <a:rPr lang="nl-NL" dirty="0" smtClean="0"/>
              <a:t>die door een ander dan de veroorzaker wordt ervaren</a:t>
            </a:r>
          </a:p>
          <a:p>
            <a:pPr lvl="1">
              <a:buFont typeface="Wingdings" pitchFamily="2" charset="2"/>
              <a:buChar char="Ø"/>
            </a:pPr>
            <a:endParaRPr lang="nl-NL" dirty="0"/>
          </a:p>
          <a:p>
            <a:pPr lvl="1">
              <a:buFont typeface="Wingdings" pitchFamily="2" charset="2"/>
              <a:buChar char="v"/>
            </a:pPr>
            <a:r>
              <a:rPr lang="nl-NL" dirty="0" smtClean="0"/>
              <a:t>bij een positieve ervaring leidt het tot extra welvaart</a:t>
            </a:r>
          </a:p>
          <a:p>
            <a:pPr lvl="1">
              <a:buFont typeface="Wingdings" pitchFamily="2" charset="2"/>
              <a:buChar char="v"/>
            </a:pPr>
            <a:r>
              <a:rPr lang="nl-NL" dirty="0" smtClean="0"/>
              <a:t>bij een negatieve ervaring gaat het ten koste van de welvaart</a:t>
            </a:r>
            <a:endParaRPr lang="nl-NL" dirty="0"/>
          </a:p>
        </p:txBody>
      </p:sp>
    </p:spTree>
    <p:extLst>
      <p:ext uri="{BB962C8B-B14F-4D97-AF65-F5344CB8AC3E}">
        <p14:creationId xmlns:p14="http://schemas.microsoft.com/office/powerpoint/2010/main" val="809038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onbetaalde rekening?</a:t>
            </a:r>
            <a:endParaRPr lang="nl-NL" dirty="0"/>
          </a:p>
        </p:txBody>
      </p:sp>
      <p:sp>
        <p:nvSpPr>
          <p:cNvPr id="3" name="Tijdelijke aanduiding voor inhoud 2"/>
          <p:cNvSpPr>
            <a:spLocks noGrp="1"/>
          </p:cNvSpPr>
          <p:nvPr>
            <p:ph idx="1"/>
          </p:nvPr>
        </p:nvSpPr>
        <p:spPr/>
        <p:txBody>
          <a:bodyPr/>
          <a:lstStyle/>
          <a:p>
            <a:pPr marL="0" indent="0">
              <a:buNone/>
            </a:pPr>
            <a:r>
              <a:rPr lang="nl-NL" sz="2400" dirty="0" smtClean="0"/>
              <a:t>Omdat de veroorzaker er geen last van heeft, zijn de externe effecten niet in de prijs verrekend.</a:t>
            </a:r>
          </a:p>
          <a:p>
            <a:pPr marL="0" indent="0">
              <a:buNone/>
            </a:pPr>
            <a:endParaRPr lang="nl-NL" sz="900" dirty="0"/>
          </a:p>
          <a:p>
            <a:pPr marL="0" indent="0">
              <a:buNone/>
            </a:pPr>
            <a:r>
              <a:rPr lang="nl-NL" sz="2400" dirty="0" smtClean="0"/>
              <a:t>Voorbeeld: (</a:t>
            </a:r>
            <a:r>
              <a:rPr lang="nl-NL" sz="2400" dirty="0" err="1" smtClean="0"/>
              <a:t>geluids</a:t>
            </a:r>
            <a:r>
              <a:rPr lang="nl-NL" sz="2400" dirty="0" smtClean="0"/>
              <a:t>)overlast van vliegtuigen</a:t>
            </a:r>
          </a:p>
          <a:p>
            <a:pPr lvl="1">
              <a:buFontTx/>
              <a:buChar char="-"/>
            </a:pPr>
            <a:r>
              <a:rPr lang="nl-NL" sz="2400" dirty="0" smtClean="0"/>
              <a:t>plaatsing dubbelglas in huizen</a:t>
            </a:r>
          </a:p>
          <a:p>
            <a:pPr lvl="1">
              <a:buFontTx/>
              <a:buChar char="-"/>
            </a:pPr>
            <a:r>
              <a:rPr lang="nl-NL" sz="2400" dirty="0" smtClean="0"/>
              <a:t>slechte nachtrust bewoners</a:t>
            </a:r>
          </a:p>
          <a:p>
            <a:pPr lvl="1">
              <a:buFontTx/>
              <a:buChar char="-"/>
            </a:pPr>
            <a:r>
              <a:rPr lang="nl-NL" sz="2400" dirty="0" smtClean="0"/>
              <a:t>dode vogels door botsing met vliegtuigen</a:t>
            </a:r>
          </a:p>
          <a:p>
            <a:pPr marL="0" indent="0">
              <a:buNone/>
            </a:pPr>
            <a:endParaRPr lang="nl-NL" sz="900" dirty="0" smtClean="0"/>
          </a:p>
          <a:p>
            <a:pPr marL="0" indent="0">
              <a:buNone/>
            </a:pPr>
            <a:r>
              <a:rPr lang="nl-NL" sz="2400" dirty="0" smtClean="0"/>
              <a:t>Omdat zowel de luchtvaartmaatschappij als de klant geen last hebben van genoemde effecten is er geen reden om de prijs van een vliegticket aan te passen!</a:t>
            </a:r>
          </a:p>
          <a:p>
            <a:pPr marL="0" indent="0">
              <a:buNone/>
            </a:pPr>
            <a:endParaRPr lang="nl-NL" sz="2400" dirty="0"/>
          </a:p>
          <a:p>
            <a:pPr marL="0" indent="0" algn="ctr">
              <a:buNone/>
            </a:pPr>
            <a:r>
              <a:rPr lang="nl-NL" sz="2400" b="1" dirty="0" smtClean="0">
                <a:solidFill>
                  <a:srgbClr val="C00000"/>
                </a:solidFill>
              </a:rPr>
              <a:t>Blijft de rekening dan onbetaald?</a:t>
            </a:r>
            <a:endParaRPr lang="nl-NL" sz="2800" b="1" dirty="0" smtClean="0">
              <a:solidFill>
                <a:srgbClr val="C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2564904"/>
            <a:ext cx="2592288" cy="10801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576286"/>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500"/>
                                  </p:stCondLst>
                                  <p:childTnLst>
                                    <p:set>
                                      <p:cBhvr>
                                        <p:cTn id="15" dur="1" fill="hold">
                                          <p:stCondLst>
                                            <p:cond delay="0"/>
                                          </p:stCondLst>
                                        </p:cTn>
                                        <p:tgtEl>
                                          <p:spTgt spid="2050"/>
                                        </p:tgtEl>
                                        <p:attrNameLst>
                                          <p:attrName>style.visibility</p:attrName>
                                        </p:attrNameLst>
                                      </p:cBhvr>
                                      <p:to>
                                        <p:strVal val="visible"/>
                                      </p:to>
                                    </p:set>
                                    <p:animEffect transition="in" filter="fade">
                                      <p:cBhvr>
                                        <p:cTn id="16" dur="5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500"/>
                            </p:stCondLst>
                            <p:childTnLst>
                              <p:par>
                                <p:cTn id="23" presetID="10" presetClass="entr" presetSubtype="0" fill="hold" nodeType="afterEffect">
                                  <p:stCondLst>
                                    <p:cond delay="50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1500"/>
                            </p:stCondLst>
                            <p:childTnLst>
                              <p:par>
                                <p:cTn id="27" presetID="10" presetClass="entr" presetSubtype="0" fill="hold" nodeType="afterEffect">
                                  <p:stCondLst>
                                    <p:cond delay="50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Maatschappelijke kosten</a:t>
            </a:r>
            <a:endParaRPr lang="nl-NL" dirty="0"/>
          </a:p>
        </p:txBody>
      </p:sp>
      <p:sp>
        <p:nvSpPr>
          <p:cNvPr id="3" name="Tijdelijke aanduiding voor inhoud 2"/>
          <p:cNvSpPr>
            <a:spLocks noGrp="1"/>
          </p:cNvSpPr>
          <p:nvPr>
            <p:ph idx="1"/>
          </p:nvPr>
        </p:nvSpPr>
        <p:spPr/>
        <p:txBody>
          <a:bodyPr/>
          <a:lstStyle/>
          <a:p>
            <a:r>
              <a:rPr lang="nl-NL" dirty="0" smtClean="0"/>
              <a:t>Voor een deel komen de kosten (in harde euro’s) bij de belastingbetaler/overheid</a:t>
            </a:r>
          </a:p>
          <a:p>
            <a:pPr lvl="1"/>
            <a:r>
              <a:rPr lang="nl-NL" dirty="0" smtClean="0"/>
              <a:t>subsidie dubbel glas</a:t>
            </a:r>
          </a:p>
          <a:p>
            <a:r>
              <a:rPr lang="nl-NL" dirty="0" smtClean="0"/>
              <a:t>Voor een deel komen de kosten (waardering ongemak) bij de burgers</a:t>
            </a:r>
          </a:p>
          <a:p>
            <a:pPr lvl="1"/>
            <a:r>
              <a:rPr lang="nl-NL" dirty="0" smtClean="0"/>
              <a:t>slaapgebrek</a:t>
            </a:r>
          </a:p>
          <a:p>
            <a:r>
              <a:rPr lang="nl-NL" dirty="0" smtClean="0"/>
              <a:t>Voor een deel is het welvaartsverlies nóg ontastbaarder</a:t>
            </a:r>
          </a:p>
          <a:p>
            <a:pPr lvl="1"/>
            <a:r>
              <a:rPr lang="nl-NL" dirty="0" smtClean="0"/>
              <a:t>dode vogels / minder vogels</a:t>
            </a:r>
            <a:endParaRPr lang="nl-NL" dirty="0"/>
          </a:p>
        </p:txBody>
      </p:sp>
    </p:spTree>
    <p:extLst>
      <p:ext uri="{BB962C8B-B14F-4D97-AF65-F5344CB8AC3E}">
        <p14:creationId xmlns:p14="http://schemas.microsoft.com/office/powerpoint/2010/main" val="1417510136"/>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Naar private kosten</a:t>
            </a:r>
            <a:endParaRPr lang="nl-NL" dirty="0"/>
          </a:p>
        </p:txBody>
      </p:sp>
      <p:sp>
        <p:nvSpPr>
          <p:cNvPr id="3" name="Tijdelijke aanduiding voor inhoud 2"/>
          <p:cNvSpPr>
            <a:spLocks noGrp="1"/>
          </p:cNvSpPr>
          <p:nvPr>
            <p:ph idx="1"/>
          </p:nvPr>
        </p:nvSpPr>
        <p:spPr/>
        <p:txBody>
          <a:bodyPr/>
          <a:lstStyle/>
          <a:p>
            <a:r>
              <a:rPr lang="nl-NL" dirty="0" smtClean="0"/>
              <a:t>De overheid kan proberen de kosten in de prijs te krijgen</a:t>
            </a:r>
          </a:p>
          <a:p>
            <a:pPr lvl="1"/>
            <a:r>
              <a:rPr lang="nl-NL" dirty="0" smtClean="0"/>
              <a:t>door extra ‘overlastbelasting’ op vliegticket (milieuheffing)</a:t>
            </a:r>
          </a:p>
          <a:p>
            <a:pPr lvl="1"/>
            <a:r>
              <a:rPr lang="nl-NL" dirty="0" smtClean="0"/>
              <a:t>door luchthavens te verplichten om de kosten van het isoleren van woningen te betalen</a:t>
            </a:r>
          </a:p>
          <a:p>
            <a:pPr lvl="1"/>
            <a:r>
              <a:rPr lang="nl-NL" dirty="0" err="1" smtClean="0"/>
              <a:t>enz</a:t>
            </a:r>
            <a:r>
              <a:rPr lang="nl-NL" dirty="0" smtClean="0"/>
              <a:t>…</a:t>
            </a:r>
          </a:p>
          <a:p>
            <a:r>
              <a:rPr lang="nl-NL" dirty="0" smtClean="0"/>
              <a:t>Zo worden maatschappelijke kosten weer private kosten</a:t>
            </a:r>
            <a:endParaRPr lang="nl-N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5373216"/>
            <a:ext cx="2667000" cy="13335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1634968"/>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250"/>
                                  </p:stCondLst>
                                  <p:childTnLst>
                                    <p:set>
                                      <p:cBhvr>
                                        <p:cTn id="15" dur="1" fill="hold">
                                          <p:stCondLst>
                                            <p:cond delay="0"/>
                                          </p:stCondLst>
                                        </p:cTn>
                                        <p:tgtEl>
                                          <p:spTgt spid="3074"/>
                                        </p:tgtEl>
                                        <p:attrNameLst>
                                          <p:attrName>style.visibility</p:attrName>
                                        </p:attrNameLst>
                                      </p:cBhvr>
                                      <p:to>
                                        <p:strVal val="visible"/>
                                      </p:to>
                                    </p:set>
                                    <p:animEffect transition="in" filter="fade">
                                      <p:cBhvr>
                                        <p:cTn id="16" dur="500"/>
                                        <p:tgtEl>
                                          <p:spTgt spid="3074"/>
                                        </p:tgtEl>
                                      </p:cBhvr>
                                    </p:animEffect>
                                  </p:childTnLst>
                                </p:cTn>
                              </p:par>
                            </p:childTnLst>
                          </p:cTn>
                        </p:par>
                        <p:par>
                          <p:cTn id="17" fill="hold">
                            <p:stCondLst>
                              <p:cond delay="1250"/>
                            </p:stCondLst>
                            <p:childTnLst>
                              <p:par>
                                <p:cTn id="18" presetID="10" presetClass="entr" presetSubtype="0" fill="hold" grpId="0" nodeType="afterEffect">
                                  <p:stCondLst>
                                    <p:cond delay="50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2250"/>
                            </p:stCondLst>
                            <p:childTnLst>
                              <p:par>
                                <p:cTn id="22" presetID="10" presetClass="entr" presetSubtype="0" fill="hold" grpId="0" nodeType="afterEffect">
                                  <p:stCondLst>
                                    <p:cond delay="50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6"/>
          <p:cNvSpPr txBox="1">
            <a:spLocks/>
          </p:cNvSpPr>
          <p:nvPr/>
        </p:nvSpPr>
        <p:spPr>
          <a:xfrm>
            <a:off x="571472" y="214290"/>
            <a:ext cx="6257940" cy="511156"/>
          </a:xfrm>
          <a:prstGeom prst="rect">
            <a:avLst/>
          </a:prstGeom>
        </p:spPr>
        <p:txBody>
          <a:bodyPr/>
          <a:lstStyle>
            <a:lvl1pPr algn="l" rtl="0" eaLnBrk="1" fontAlgn="base" hangingPunct="1">
              <a:spcBef>
                <a:spcPct val="0"/>
              </a:spcBef>
              <a:spcAft>
                <a:spcPct val="0"/>
              </a:spcAft>
              <a:defRPr sz="3000" b="1" kern="1200">
                <a:solidFill>
                  <a:srgbClr val="8A0000"/>
                </a:solidFill>
                <a:latin typeface="Arial" pitchFamily="34" charset="0"/>
                <a:ea typeface="+mj-ea"/>
                <a:cs typeface="Arial" pitchFamily="34" charset="0"/>
              </a:defRPr>
            </a:lvl1pPr>
            <a:lvl2pPr algn="l" rtl="0" eaLnBrk="1" fontAlgn="base" hangingPunct="1">
              <a:spcBef>
                <a:spcPct val="0"/>
              </a:spcBef>
              <a:spcAft>
                <a:spcPct val="0"/>
              </a:spcAft>
              <a:defRPr sz="3000" b="1">
                <a:solidFill>
                  <a:srgbClr val="8A0000"/>
                </a:solidFill>
                <a:latin typeface="Arial" charset="0"/>
                <a:cs typeface="Arial" charset="0"/>
              </a:defRPr>
            </a:lvl2pPr>
            <a:lvl3pPr algn="l" rtl="0" eaLnBrk="1" fontAlgn="base" hangingPunct="1">
              <a:spcBef>
                <a:spcPct val="0"/>
              </a:spcBef>
              <a:spcAft>
                <a:spcPct val="0"/>
              </a:spcAft>
              <a:defRPr sz="3000" b="1">
                <a:solidFill>
                  <a:srgbClr val="8A0000"/>
                </a:solidFill>
                <a:latin typeface="Arial" charset="0"/>
                <a:cs typeface="Arial" charset="0"/>
              </a:defRPr>
            </a:lvl3pPr>
            <a:lvl4pPr algn="l" rtl="0" eaLnBrk="1" fontAlgn="base" hangingPunct="1">
              <a:spcBef>
                <a:spcPct val="0"/>
              </a:spcBef>
              <a:spcAft>
                <a:spcPct val="0"/>
              </a:spcAft>
              <a:defRPr sz="3000" b="1">
                <a:solidFill>
                  <a:srgbClr val="8A0000"/>
                </a:solidFill>
                <a:latin typeface="Arial" charset="0"/>
                <a:cs typeface="Arial" charset="0"/>
              </a:defRPr>
            </a:lvl4pPr>
            <a:lvl5pPr algn="l" rtl="0" eaLnBrk="1" fontAlgn="base" hangingPunct="1">
              <a:spcBef>
                <a:spcPct val="0"/>
              </a:spcBef>
              <a:spcAft>
                <a:spcPct val="0"/>
              </a:spcAft>
              <a:defRPr sz="3000" b="1">
                <a:solidFill>
                  <a:srgbClr val="8A0000"/>
                </a:solidFill>
                <a:latin typeface="Arial" charset="0"/>
                <a:cs typeface="Arial" charset="0"/>
              </a:defRPr>
            </a:lvl5pPr>
            <a:lvl6pPr marL="457200" algn="l" rtl="0" eaLnBrk="1" fontAlgn="base" hangingPunct="1">
              <a:spcBef>
                <a:spcPct val="0"/>
              </a:spcBef>
              <a:spcAft>
                <a:spcPct val="0"/>
              </a:spcAft>
              <a:defRPr sz="3000" b="1">
                <a:solidFill>
                  <a:srgbClr val="8A0000"/>
                </a:solidFill>
                <a:latin typeface="Arial" charset="0"/>
                <a:cs typeface="Arial" charset="0"/>
              </a:defRPr>
            </a:lvl6pPr>
            <a:lvl7pPr marL="914400" algn="l" rtl="0" eaLnBrk="1" fontAlgn="base" hangingPunct="1">
              <a:spcBef>
                <a:spcPct val="0"/>
              </a:spcBef>
              <a:spcAft>
                <a:spcPct val="0"/>
              </a:spcAft>
              <a:defRPr sz="3000" b="1">
                <a:solidFill>
                  <a:srgbClr val="8A0000"/>
                </a:solidFill>
                <a:latin typeface="Arial" charset="0"/>
                <a:cs typeface="Arial" charset="0"/>
              </a:defRPr>
            </a:lvl7pPr>
            <a:lvl8pPr marL="1371600" algn="l" rtl="0" eaLnBrk="1" fontAlgn="base" hangingPunct="1">
              <a:spcBef>
                <a:spcPct val="0"/>
              </a:spcBef>
              <a:spcAft>
                <a:spcPct val="0"/>
              </a:spcAft>
              <a:defRPr sz="3000" b="1">
                <a:solidFill>
                  <a:srgbClr val="8A0000"/>
                </a:solidFill>
                <a:latin typeface="Arial" charset="0"/>
                <a:cs typeface="Arial" charset="0"/>
              </a:defRPr>
            </a:lvl8pPr>
            <a:lvl9pPr marL="1828800" algn="l" rtl="0" eaLnBrk="1" fontAlgn="base" hangingPunct="1">
              <a:spcBef>
                <a:spcPct val="0"/>
              </a:spcBef>
              <a:spcAft>
                <a:spcPct val="0"/>
              </a:spcAft>
              <a:defRPr sz="3000" b="1">
                <a:solidFill>
                  <a:srgbClr val="8A0000"/>
                </a:solidFill>
                <a:latin typeface="Arial" charset="0"/>
                <a:cs typeface="Arial" charset="0"/>
              </a:defRPr>
            </a:lvl9pPr>
          </a:lstStyle>
          <a:p>
            <a:r>
              <a:rPr lang="nl-NL" dirty="0" smtClean="0"/>
              <a:t>Externe effecten in model</a:t>
            </a:r>
            <a:endParaRPr lang="nl-NL" dirty="0"/>
          </a:p>
        </p:txBody>
      </p:sp>
      <p:cxnSp>
        <p:nvCxnSpPr>
          <p:cNvPr id="5" name="Rechte verbindingslijn 4"/>
          <p:cNvCxnSpPr/>
          <p:nvPr/>
        </p:nvCxnSpPr>
        <p:spPr>
          <a:xfrm>
            <a:off x="5255112" y="1710100"/>
            <a:ext cx="0" cy="3528392"/>
          </a:xfrm>
          <a:prstGeom prst="line">
            <a:avLst/>
          </a:prstGeom>
          <a:ln w="38100"/>
        </p:spPr>
        <p:style>
          <a:lnRef idx="2">
            <a:schemeClr val="dk1"/>
          </a:lnRef>
          <a:fillRef idx="0">
            <a:schemeClr val="dk1"/>
          </a:fillRef>
          <a:effectRef idx="1">
            <a:schemeClr val="dk1"/>
          </a:effectRef>
          <a:fontRef idx="minor">
            <a:schemeClr val="tx1"/>
          </a:fontRef>
        </p:style>
      </p:cxnSp>
      <p:cxnSp>
        <p:nvCxnSpPr>
          <p:cNvPr id="6" name="Rechte verbindingslijn 5"/>
          <p:cNvCxnSpPr/>
          <p:nvPr/>
        </p:nvCxnSpPr>
        <p:spPr>
          <a:xfrm flipH="1">
            <a:off x="5255112" y="5238492"/>
            <a:ext cx="3592016"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 name="Rechte verbindingslijn 6"/>
          <p:cNvCxnSpPr/>
          <p:nvPr/>
        </p:nvCxnSpPr>
        <p:spPr>
          <a:xfrm>
            <a:off x="5255112" y="171010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255112" y="243018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255112" y="315026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255112" y="387034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255112" y="459042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597519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669527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41535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13543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885551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kstvak 16"/>
          <p:cNvSpPr txBox="1"/>
          <p:nvPr/>
        </p:nvSpPr>
        <p:spPr>
          <a:xfrm>
            <a:off x="6948264" y="5676363"/>
            <a:ext cx="2087238" cy="369332"/>
          </a:xfrm>
          <a:prstGeom prst="rect">
            <a:avLst/>
          </a:prstGeom>
          <a:noFill/>
        </p:spPr>
        <p:txBody>
          <a:bodyPr wrap="none" rtlCol="0">
            <a:spAutoFit/>
          </a:bodyPr>
          <a:lstStyle/>
          <a:p>
            <a:r>
              <a:rPr lang="nl-NL" dirty="0" smtClean="0"/>
              <a:t>hoeveelheid × 1.000</a:t>
            </a:r>
            <a:endParaRPr lang="nl-NL" dirty="0"/>
          </a:p>
        </p:txBody>
      </p:sp>
      <p:sp>
        <p:nvSpPr>
          <p:cNvPr id="18" name="Tekstvak 17"/>
          <p:cNvSpPr txBox="1"/>
          <p:nvPr/>
        </p:nvSpPr>
        <p:spPr>
          <a:xfrm rot="16200000">
            <a:off x="4419484" y="1961198"/>
            <a:ext cx="583814" cy="369332"/>
          </a:xfrm>
          <a:prstGeom prst="rect">
            <a:avLst/>
          </a:prstGeom>
          <a:noFill/>
        </p:spPr>
        <p:txBody>
          <a:bodyPr wrap="none" rtlCol="0">
            <a:spAutoFit/>
          </a:bodyPr>
          <a:lstStyle/>
          <a:p>
            <a:r>
              <a:rPr lang="nl-NL" dirty="0" smtClean="0"/>
              <a:t>prijs</a:t>
            </a:r>
            <a:endParaRPr lang="nl-NL" dirty="0"/>
          </a:p>
        </p:txBody>
      </p:sp>
      <p:sp>
        <p:nvSpPr>
          <p:cNvPr id="19" name="Tekstvak 18"/>
          <p:cNvSpPr txBox="1"/>
          <p:nvPr/>
        </p:nvSpPr>
        <p:spPr>
          <a:xfrm>
            <a:off x="4751056" y="4374396"/>
            <a:ext cx="535724" cy="369332"/>
          </a:xfrm>
          <a:prstGeom prst="rect">
            <a:avLst/>
          </a:prstGeom>
          <a:noFill/>
        </p:spPr>
        <p:txBody>
          <a:bodyPr wrap="none" rtlCol="0">
            <a:spAutoFit/>
          </a:bodyPr>
          <a:lstStyle/>
          <a:p>
            <a:r>
              <a:rPr lang="nl-NL" dirty="0" smtClean="0"/>
              <a:t>200</a:t>
            </a:r>
            <a:endParaRPr lang="nl-NL" dirty="0"/>
          </a:p>
        </p:txBody>
      </p:sp>
      <p:sp>
        <p:nvSpPr>
          <p:cNvPr id="20" name="Tekstvak 19"/>
          <p:cNvSpPr txBox="1"/>
          <p:nvPr/>
        </p:nvSpPr>
        <p:spPr>
          <a:xfrm>
            <a:off x="4751056" y="3654316"/>
            <a:ext cx="535724" cy="369332"/>
          </a:xfrm>
          <a:prstGeom prst="rect">
            <a:avLst/>
          </a:prstGeom>
          <a:noFill/>
        </p:spPr>
        <p:txBody>
          <a:bodyPr wrap="none" rtlCol="0">
            <a:spAutoFit/>
          </a:bodyPr>
          <a:lstStyle/>
          <a:p>
            <a:r>
              <a:rPr lang="nl-NL" dirty="0" smtClean="0"/>
              <a:t>400</a:t>
            </a:r>
            <a:endParaRPr lang="nl-NL" dirty="0"/>
          </a:p>
        </p:txBody>
      </p:sp>
      <p:sp>
        <p:nvSpPr>
          <p:cNvPr id="21" name="Tekstvak 20"/>
          <p:cNvSpPr txBox="1"/>
          <p:nvPr/>
        </p:nvSpPr>
        <p:spPr>
          <a:xfrm>
            <a:off x="4751056" y="3006244"/>
            <a:ext cx="535724" cy="369332"/>
          </a:xfrm>
          <a:prstGeom prst="rect">
            <a:avLst/>
          </a:prstGeom>
          <a:noFill/>
        </p:spPr>
        <p:txBody>
          <a:bodyPr wrap="none" rtlCol="0">
            <a:spAutoFit/>
          </a:bodyPr>
          <a:lstStyle/>
          <a:p>
            <a:r>
              <a:rPr lang="nl-NL" dirty="0" smtClean="0"/>
              <a:t>600</a:t>
            </a:r>
            <a:endParaRPr lang="nl-NL" dirty="0"/>
          </a:p>
        </p:txBody>
      </p:sp>
      <p:sp>
        <p:nvSpPr>
          <p:cNvPr id="22" name="Tekstvak 21"/>
          <p:cNvSpPr txBox="1"/>
          <p:nvPr/>
        </p:nvSpPr>
        <p:spPr>
          <a:xfrm>
            <a:off x="4751056" y="2276872"/>
            <a:ext cx="535724" cy="369332"/>
          </a:xfrm>
          <a:prstGeom prst="rect">
            <a:avLst/>
          </a:prstGeom>
          <a:noFill/>
        </p:spPr>
        <p:txBody>
          <a:bodyPr wrap="none" rtlCol="0">
            <a:spAutoFit/>
          </a:bodyPr>
          <a:lstStyle/>
          <a:p>
            <a:r>
              <a:rPr lang="nl-NL" dirty="0" smtClean="0"/>
              <a:t>800</a:t>
            </a:r>
            <a:endParaRPr lang="nl-NL" dirty="0"/>
          </a:p>
        </p:txBody>
      </p:sp>
      <p:sp>
        <p:nvSpPr>
          <p:cNvPr id="23" name="Tekstvak 22"/>
          <p:cNvSpPr txBox="1"/>
          <p:nvPr/>
        </p:nvSpPr>
        <p:spPr>
          <a:xfrm>
            <a:off x="4646281" y="1566084"/>
            <a:ext cx="652743" cy="369332"/>
          </a:xfrm>
          <a:prstGeom prst="rect">
            <a:avLst/>
          </a:prstGeom>
          <a:noFill/>
        </p:spPr>
        <p:txBody>
          <a:bodyPr wrap="none" rtlCol="0">
            <a:spAutoFit/>
          </a:bodyPr>
          <a:lstStyle/>
          <a:p>
            <a:r>
              <a:rPr lang="nl-NL" dirty="0" smtClean="0"/>
              <a:t>1000</a:t>
            </a:r>
            <a:endParaRPr lang="nl-NL" dirty="0"/>
          </a:p>
        </p:txBody>
      </p:sp>
      <p:sp>
        <p:nvSpPr>
          <p:cNvPr id="24" name="Tekstvak 23"/>
          <p:cNvSpPr txBox="1"/>
          <p:nvPr/>
        </p:nvSpPr>
        <p:spPr>
          <a:xfrm>
            <a:off x="5759168" y="5310500"/>
            <a:ext cx="418704" cy="369332"/>
          </a:xfrm>
          <a:prstGeom prst="rect">
            <a:avLst/>
          </a:prstGeom>
          <a:noFill/>
        </p:spPr>
        <p:txBody>
          <a:bodyPr wrap="none" rtlCol="0">
            <a:spAutoFit/>
          </a:bodyPr>
          <a:lstStyle/>
          <a:p>
            <a:r>
              <a:rPr lang="nl-NL" dirty="0" smtClean="0"/>
              <a:t>50</a:t>
            </a:r>
            <a:endParaRPr lang="nl-NL" dirty="0"/>
          </a:p>
        </p:txBody>
      </p:sp>
      <p:sp>
        <p:nvSpPr>
          <p:cNvPr id="25" name="Tekstvak 24"/>
          <p:cNvSpPr txBox="1"/>
          <p:nvPr/>
        </p:nvSpPr>
        <p:spPr>
          <a:xfrm>
            <a:off x="6492592" y="5310500"/>
            <a:ext cx="535724" cy="369332"/>
          </a:xfrm>
          <a:prstGeom prst="rect">
            <a:avLst/>
          </a:prstGeom>
          <a:noFill/>
        </p:spPr>
        <p:txBody>
          <a:bodyPr wrap="none" rtlCol="0">
            <a:spAutoFit/>
          </a:bodyPr>
          <a:lstStyle/>
          <a:p>
            <a:r>
              <a:rPr lang="nl-NL" dirty="0" smtClean="0"/>
              <a:t>100</a:t>
            </a:r>
            <a:endParaRPr lang="nl-NL" dirty="0"/>
          </a:p>
        </p:txBody>
      </p:sp>
      <p:sp>
        <p:nvSpPr>
          <p:cNvPr id="26" name="Tekstvak 25"/>
          <p:cNvSpPr txBox="1"/>
          <p:nvPr/>
        </p:nvSpPr>
        <p:spPr>
          <a:xfrm>
            <a:off x="7212672" y="5310500"/>
            <a:ext cx="535724" cy="369332"/>
          </a:xfrm>
          <a:prstGeom prst="rect">
            <a:avLst/>
          </a:prstGeom>
          <a:noFill/>
        </p:spPr>
        <p:txBody>
          <a:bodyPr wrap="none" rtlCol="0">
            <a:spAutoFit/>
          </a:bodyPr>
          <a:lstStyle/>
          <a:p>
            <a:r>
              <a:rPr lang="nl-NL" dirty="0" smtClean="0"/>
              <a:t>150</a:t>
            </a:r>
            <a:endParaRPr lang="nl-NL" dirty="0"/>
          </a:p>
        </p:txBody>
      </p:sp>
      <p:sp>
        <p:nvSpPr>
          <p:cNvPr id="27" name="Tekstvak 26"/>
          <p:cNvSpPr txBox="1"/>
          <p:nvPr/>
        </p:nvSpPr>
        <p:spPr>
          <a:xfrm>
            <a:off x="7932752" y="5310500"/>
            <a:ext cx="535724" cy="369332"/>
          </a:xfrm>
          <a:prstGeom prst="rect">
            <a:avLst/>
          </a:prstGeom>
          <a:noFill/>
        </p:spPr>
        <p:txBody>
          <a:bodyPr wrap="none" rtlCol="0">
            <a:spAutoFit/>
          </a:bodyPr>
          <a:lstStyle/>
          <a:p>
            <a:r>
              <a:rPr lang="nl-NL" dirty="0" smtClean="0"/>
              <a:t>200</a:t>
            </a:r>
            <a:endParaRPr lang="nl-NL" dirty="0"/>
          </a:p>
        </p:txBody>
      </p:sp>
      <p:sp>
        <p:nvSpPr>
          <p:cNvPr id="28" name="Tekstvak 27"/>
          <p:cNvSpPr txBox="1"/>
          <p:nvPr/>
        </p:nvSpPr>
        <p:spPr>
          <a:xfrm>
            <a:off x="8580824" y="5310500"/>
            <a:ext cx="535724" cy="369332"/>
          </a:xfrm>
          <a:prstGeom prst="rect">
            <a:avLst/>
          </a:prstGeom>
          <a:noFill/>
        </p:spPr>
        <p:txBody>
          <a:bodyPr wrap="none" rtlCol="0">
            <a:spAutoFit/>
          </a:bodyPr>
          <a:lstStyle/>
          <a:p>
            <a:r>
              <a:rPr lang="nl-NL" dirty="0" smtClean="0"/>
              <a:t>250</a:t>
            </a:r>
            <a:endParaRPr lang="nl-NL" dirty="0"/>
          </a:p>
        </p:txBody>
      </p:sp>
      <p:cxnSp>
        <p:nvCxnSpPr>
          <p:cNvPr id="29" name="Rechte verbindingslijn 28"/>
          <p:cNvCxnSpPr/>
          <p:nvPr/>
        </p:nvCxnSpPr>
        <p:spPr>
          <a:xfrm>
            <a:off x="5255112" y="1710100"/>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30" name="Rechthoek 29"/>
          <p:cNvSpPr/>
          <p:nvPr/>
        </p:nvSpPr>
        <p:spPr>
          <a:xfrm>
            <a:off x="5547421" y="1741975"/>
            <a:ext cx="409086" cy="369332"/>
          </a:xfrm>
          <a:prstGeom prst="rect">
            <a:avLst/>
          </a:prstGeom>
        </p:spPr>
        <p:txBody>
          <a:bodyPr wrap="none">
            <a:spAutoFit/>
          </a:bodyPr>
          <a:lstStyle/>
          <a:p>
            <a:r>
              <a:rPr lang="nl-NL" dirty="0" err="1" smtClean="0"/>
              <a:t>Q</a:t>
            </a:r>
            <a:r>
              <a:rPr lang="nl-NL" baseline="-25000" dirty="0" err="1" smtClean="0"/>
              <a:t>v</a:t>
            </a:r>
            <a:endParaRPr lang="nl-NL" dirty="0"/>
          </a:p>
        </p:txBody>
      </p:sp>
      <p:cxnSp>
        <p:nvCxnSpPr>
          <p:cNvPr id="31" name="Rechte verbindingslijn 30"/>
          <p:cNvCxnSpPr/>
          <p:nvPr/>
        </p:nvCxnSpPr>
        <p:spPr>
          <a:xfrm flipV="1">
            <a:off x="5255112" y="2780928"/>
            <a:ext cx="3592016" cy="1809493"/>
          </a:xfrm>
          <a:prstGeom prst="line">
            <a:avLst/>
          </a:prstGeom>
        </p:spPr>
        <p:style>
          <a:lnRef idx="3">
            <a:schemeClr val="accent4"/>
          </a:lnRef>
          <a:fillRef idx="0">
            <a:schemeClr val="accent4"/>
          </a:fillRef>
          <a:effectRef idx="2">
            <a:schemeClr val="accent4"/>
          </a:effectRef>
          <a:fontRef idx="minor">
            <a:schemeClr val="tx1"/>
          </a:fontRef>
        </p:style>
      </p:cxnSp>
      <p:sp>
        <p:nvSpPr>
          <p:cNvPr id="32" name="Rechthoek 31"/>
          <p:cNvSpPr/>
          <p:nvPr/>
        </p:nvSpPr>
        <p:spPr>
          <a:xfrm>
            <a:off x="8514149" y="2825794"/>
            <a:ext cx="413896" cy="369332"/>
          </a:xfrm>
          <a:prstGeom prst="rect">
            <a:avLst/>
          </a:prstGeom>
        </p:spPr>
        <p:txBody>
          <a:bodyPr wrap="none">
            <a:spAutoFit/>
          </a:bodyPr>
          <a:lstStyle/>
          <a:p>
            <a:r>
              <a:rPr lang="nl-NL" dirty="0" err="1" smtClean="0"/>
              <a:t>Q</a:t>
            </a:r>
            <a:r>
              <a:rPr lang="nl-NL" baseline="-25000" dirty="0" err="1" smtClean="0"/>
              <a:t>a</a:t>
            </a:r>
            <a:endParaRPr lang="nl-NL" dirty="0"/>
          </a:p>
        </p:txBody>
      </p:sp>
      <p:sp>
        <p:nvSpPr>
          <p:cNvPr id="33" name="Rechthoek 32"/>
          <p:cNvSpPr/>
          <p:nvPr/>
        </p:nvSpPr>
        <p:spPr>
          <a:xfrm>
            <a:off x="8480246" y="1818323"/>
            <a:ext cx="465192" cy="369332"/>
          </a:xfrm>
          <a:prstGeom prst="rect">
            <a:avLst/>
          </a:prstGeom>
        </p:spPr>
        <p:txBody>
          <a:bodyPr wrap="none">
            <a:spAutoFit/>
          </a:bodyPr>
          <a:lstStyle/>
          <a:p>
            <a:r>
              <a:rPr lang="nl-NL" dirty="0" err="1" smtClean="0">
                <a:solidFill>
                  <a:srgbClr val="C00000"/>
                </a:solidFill>
              </a:rPr>
              <a:t>Q’</a:t>
            </a:r>
            <a:r>
              <a:rPr lang="nl-NL" baseline="-25000" dirty="0" err="1" smtClean="0">
                <a:solidFill>
                  <a:srgbClr val="C00000"/>
                </a:solidFill>
              </a:rPr>
              <a:t>a</a:t>
            </a:r>
            <a:endParaRPr lang="nl-NL" dirty="0">
              <a:solidFill>
                <a:srgbClr val="C00000"/>
              </a:solidFill>
            </a:endParaRPr>
          </a:p>
        </p:txBody>
      </p:sp>
      <p:sp>
        <p:nvSpPr>
          <p:cNvPr id="34" name="Tijdelijke aanduiding voor inhoud 2"/>
          <p:cNvSpPr txBox="1">
            <a:spLocks/>
          </p:cNvSpPr>
          <p:nvPr/>
        </p:nvSpPr>
        <p:spPr>
          <a:xfrm>
            <a:off x="457200" y="2922266"/>
            <a:ext cx="4038600" cy="350713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nl-NL" sz="1600" dirty="0" smtClean="0"/>
              <a:t>Marktmodel van een vliegreis naar Egypte: </a:t>
            </a:r>
          </a:p>
          <a:p>
            <a:pPr marL="0" indent="0">
              <a:buFont typeface="Arial" pitchFamily="34" charset="0"/>
              <a:buNone/>
            </a:pPr>
            <a:r>
              <a:rPr lang="nl-NL" sz="1600" dirty="0" smtClean="0"/>
              <a:t>in de uitgangssituatie: </a:t>
            </a:r>
          </a:p>
          <a:p>
            <a:pPr marL="180975" lvl="1" indent="0">
              <a:buFont typeface="Arial" pitchFamily="34" charset="0"/>
              <a:buNone/>
            </a:pPr>
            <a:r>
              <a:rPr lang="nl-NL" sz="1600" dirty="0" err="1" smtClean="0"/>
              <a:t>Q</a:t>
            </a:r>
            <a:r>
              <a:rPr lang="nl-NL" sz="1600" baseline="-25000" dirty="0" err="1" smtClean="0"/>
              <a:t>v</a:t>
            </a:r>
            <a:r>
              <a:rPr lang="nl-NL" sz="1600" dirty="0" smtClean="0"/>
              <a:t> = -¼P + 250</a:t>
            </a:r>
          </a:p>
          <a:p>
            <a:pPr marL="180975" lvl="1" indent="0">
              <a:buFont typeface="Arial" pitchFamily="34" charset="0"/>
              <a:buNone/>
            </a:pPr>
            <a:r>
              <a:rPr lang="nl-NL" sz="1600" dirty="0" err="1" smtClean="0">
                <a:solidFill>
                  <a:srgbClr val="7030A0"/>
                </a:solidFill>
              </a:rPr>
              <a:t>Q</a:t>
            </a:r>
            <a:r>
              <a:rPr lang="nl-NL" sz="1600" baseline="-25000" dirty="0" err="1" smtClean="0">
                <a:solidFill>
                  <a:srgbClr val="7030A0"/>
                </a:solidFill>
              </a:rPr>
              <a:t>a</a:t>
            </a:r>
            <a:r>
              <a:rPr lang="nl-NL" sz="1600" dirty="0" smtClean="0">
                <a:solidFill>
                  <a:srgbClr val="7030A0"/>
                </a:solidFill>
              </a:rPr>
              <a:t> = ½P – 100 (alleen private kosten)</a:t>
            </a:r>
          </a:p>
          <a:p>
            <a:pPr marL="180975" indent="0">
              <a:buFont typeface="Arial" pitchFamily="34" charset="0"/>
              <a:buNone/>
            </a:pPr>
            <a:endParaRPr lang="nl-NL" sz="2000" dirty="0" smtClean="0"/>
          </a:p>
          <a:p>
            <a:pPr marL="180975" lvl="1" indent="0">
              <a:buNone/>
            </a:pPr>
            <a:r>
              <a:rPr lang="nl-NL" sz="1600" dirty="0" err="1">
                <a:solidFill>
                  <a:srgbClr val="C00000"/>
                </a:solidFill>
              </a:rPr>
              <a:t>Q’</a:t>
            </a:r>
            <a:r>
              <a:rPr lang="nl-NL" sz="1600" baseline="-25000" dirty="0" err="1">
                <a:solidFill>
                  <a:srgbClr val="C00000"/>
                </a:solidFill>
              </a:rPr>
              <a:t>a</a:t>
            </a:r>
            <a:r>
              <a:rPr lang="nl-NL" sz="1600" dirty="0">
                <a:solidFill>
                  <a:srgbClr val="C00000"/>
                </a:solidFill>
              </a:rPr>
              <a:t> = </a:t>
            </a:r>
            <a:r>
              <a:rPr lang="nl-NL" sz="1600" dirty="0" smtClean="0">
                <a:solidFill>
                  <a:srgbClr val="C00000"/>
                </a:solidFill>
              </a:rPr>
              <a:t>½P </a:t>
            </a:r>
            <a:r>
              <a:rPr lang="nl-NL" sz="1600" dirty="0">
                <a:solidFill>
                  <a:srgbClr val="C00000"/>
                </a:solidFill>
              </a:rPr>
              <a:t>– </a:t>
            </a:r>
            <a:r>
              <a:rPr lang="nl-NL" sz="1600" dirty="0" smtClean="0">
                <a:solidFill>
                  <a:srgbClr val="C00000"/>
                </a:solidFill>
              </a:rPr>
              <a:t>250 (incl. </a:t>
            </a:r>
            <a:r>
              <a:rPr lang="nl-NL" sz="1600" dirty="0" err="1" smtClean="0">
                <a:solidFill>
                  <a:srgbClr val="C00000"/>
                </a:solidFill>
              </a:rPr>
              <a:t>maatsch.kst</a:t>
            </a:r>
            <a:r>
              <a:rPr lang="nl-NL" sz="1600" dirty="0" smtClean="0">
                <a:solidFill>
                  <a:srgbClr val="C00000"/>
                </a:solidFill>
              </a:rPr>
              <a:t> € 300)</a:t>
            </a:r>
          </a:p>
          <a:p>
            <a:pPr marL="0" indent="0">
              <a:buFont typeface="Arial" pitchFamily="34" charset="0"/>
              <a:buNone/>
            </a:pPr>
            <a:endParaRPr lang="nl-NL" sz="2200" dirty="0" smtClean="0"/>
          </a:p>
        </p:txBody>
      </p:sp>
      <p:cxnSp>
        <p:nvCxnSpPr>
          <p:cNvPr id="35" name="Rechte verbindingslijn 34"/>
          <p:cNvCxnSpPr/>
          <p:nvPr/>
        </p:nvCxnSpPr>
        <p:spPr>
          <a:xfrm>
            <a:off x="5255112" y="3626265"/>
            <a:ext cx="1878705" cy="7010"/>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36" name="Rechte verbindingslijn 35"/>
          <p:cNvCxnSpPr/>
          <p:nvPr/>
        </p:nvCxnSpPr>
        <p:spPr>
          <a:xfrm>
            <a:off x="7200740" y="3686070"/>
            <a:ext cx="2214" cy="1552422"/>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37" name="Rechte verbindingslijn 36"/>
          <p:cNvCxnSpPr/>
          <p:nvPr/>
        </p:nvCxnSpPr>
        <p:spPr>
          <a:xfrm flipV="1">
            <a:off x="5263496" y="1710100"/>
            <a:ext cx="3592016" cy="1809493"/>
          </a:xfrm>
          <a:prstGeom prst="line">
            <a:avLst/>
          </a:prstGeom>
        </p:spPr>
        <p:style>
          <a:lnRef idx="3">
            <a:schemeClr val="accent2"/>
          </a:lnRef>
          <a:fillRef idx="0">
            <a:schemeClr val="accent2"/>
          </a:fillRef>
          <a:effectRef idx="2">
            <a:schemeClr val="accent2"/>
          </a:effectRef>
          <a:fontRef idx="minor">
            <a:schemeClr val="tx1"/>
          </a:fontRef>
        </p:style>
      </p:cxnSp>
      <p:sp>
        <p:nvSpPr>
          <p:cNvPr id="38" name="Ovaal 37"/>
          <p:cNvSpPr/>
          <p:nvPr/>
        </p:nvSpPr>
        <p:spPr>
          <a:xfrm>
            <a:off x="7133817" y="3566461"/>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nl-NL"/>
          </a:p>
        </p:txBody>
      </p:sp>
      <p:sp>
        <p:nvSpPr>
          <p:cNvPr id="39" name="Ovaal 38"/>
          <p:cNvSpPr/>
          <p:nvPr/>
        </p:nvSpPr>
        <p:spPr>
          <a:xfrm>
            <a:off x="6419825" y="2862461"/>
            <a:ext cx="119609" cy="1196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nl-NL"/>
          </a:p>
        </p:txBody>
      </p:sp>
      <p:cxnSp>
        <p:nvCxnSpPr>
          <p:cNvPr id="40" name="Rechte verbindingslijn 39"/>
          <p:cNvCxnSpPr/>
          <p:nvPr/>
        </p:nvCxnSpPr>
        <p:spPr>
          <a:xfrm flipV="1">
            <a:off x="5273030" y="2922265"/>
            <a:ext cx="1127745" cy="2679"/>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41" name="Rechte verbindingslijn 40"/>
          <p:cNvCxnSpPr/>
          <p:nvPr/>
        </p:nvCxnSpPr>
        <p:spPr>
          <a:xfrm>
            <a:off x="6485427" y="2996952"/>
            <a:ext cx="1107" cy="2232015"/>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42" name="Rechthoek 41"/>
          <p:cNvSpPr/>
          <p:nvPr/>
        </p:nvSpPr>
        <p:spPr>
          <a:xfrm>
            <a:off x="4612733" y="3492729"/>
            <a:ext cx="615874" cy="276999"/>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marL="0" lvl="1" indent="0" algn="ctr">
              <a:buNone/>
            </a:pPr>
            <a:r>
              <a:rPr lang="nl-NL" sz="1200" dirty="0"/>
              <a:t>466,67</a:t>
            </a:r>
          </a:p>
        </p:txBody>
      </p:sp>
      <p:sp>
        <p:nvSpPr>
          <p:cNvPr id="43" name="Rechthoek 42"/>
          <p:cNvSpPr/>
          <p:nvPr/>
        </p:nvSpPr>
        <p:spPr>
          <a:xfrm>
            <a:off x="4610100" y="2786628"/>
            <a:ext cx="615874" cy="276999"/>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marL="0" lvl="1" indent="0" algn="ctr">
              <a:buNone/>
            </a:pPr>
            <a:r>
              <a:rPr lang="nl-NL" sz="1200" dirty="0" smtClean="0"/>
              <a:t>666,67</a:t>
            </a:r>
            <a:endParaRPr lang="nl-NL" sz="12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441" y="1160026"/>
            <a:ext cx="2714625" cy="16859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Tekstvak 43"/>
          <p:cNvSpPr txBox="1"/>
          <p:nvPr/>
        </p:nvSpPr>
        <p:spPr>
          <a:xfrm>
            <a:off x="7124236" y="2564184"/>
            <a:ext cx="1598515" cy="26161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nl-NL" sz="1100" dirty="0" smtClean="0">
                <a:solidFill>
                  <a:srgbClr val="C00000"/>
                </a:solidFill>
              </a:rPr>
              <a:t>maatschappelijke kosten</a:t>
            </a:r>
            <a:endParaRPr lang="nl-NL" sz="1100" dirty="0">
              <a:solidFill>
                <a:srgbClr val="C00000"/>
              </a:solidFill>
            </a:endParaRPr>
          </a:p>
        </p:txBody>
      </p:sp>
      <p:cxnSp>
        <p:nvCxnSpPr>
          <p:cNvPr id="3" name="Rechte verbindingslijn met pijl 2"/>
          <p:cNvCxnSpPr/>
          <p:nvPr/>
        </p:nvCxnSpPr>
        <p:spPr>
          <a:xfrm>
            <a:off x="7895752" y="2272656"/>
            <a:ext cx="0" cy="918254"/>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96936634"/>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fade">
                                      <p:cBhvr>
                                        <p:cTn id="7" dur="500"/>
                                        <p:tgtEl>
                                          <p:spTgt spid="3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34">
                                            <p:txEl>
                                              <p:pRg st="1" end="1"/>
                                            </p:txEl>
                                          </p:spTgt>
                                        </p:tgtEl>
                                        <p:attrNameLst>
                                          <p:attrName>style.visibility</p:attrName>
                                        </p:attrNameLst>
                                      </p:cBhvr>
                                      <p:to>
                                        <p:strVal val="visible"/>
                                      </p:to>
                                    </p:set>
                                    <p:animEffect transition="in" filter="fade">
                                      <p:cBhvr>
                                        <p:cTn id="11" dur="500"/>
                                        <p:tgtEl>
                                          <p:spTgt spid="34">
                                            <p:txEl>
                                              <p:pRg st="1" end="1"/>
                                            </p:txEl>
                                          </p:spTgt>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34">
                                            <p:txEl>
                                              <p:pRg st="2" end="2"/>
                                            </p:txEl>
                                          </p:spTgt>
                                        </p:tgtEl>
                                        <p:attrNameLst>
                                          <p:attrName>style.visibility</p:attrName>
                                        </p:attrNameLst>
                                      </p:cBhvr>
                                      <p:to>
                                        <p:strVal val="visible"/>
                                      </p:to>
                                    </p:set>
                                    <p:animEffect transition="in" filter="fade">
                                      <p:cBhvr>
                                        <p:cTn id="15" dur="500"/>
                                        <p:tgtEl>
                                          <p:spTgt spid="34">
                                            <p:txEl>
                                              <p:pRg st="2" end="2"/>
                                            </p:txEl>
                                          </p:spTgt>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4">
                                            <p:txEl>
                                              <p:pRg st="3" end="3"/>
                                            </p:txEl>
                                          </p:spTgt>
                                        </p:tgtEl>
                                        <p:attrNameLst>
                                          <p:attrName>style.visibility</p:attrName>
                                        </p:attrNameLst>
                                      </p:cBhvr>
                                      <p:to>
                                        <p:strVal val="visible"/>
                                      </p:to>
                                    </p:set>
                                    <p:animEffect transition="in" filter="fade">
                                      <p:cBhvr>
                                        <p:cTn id="28" dur="500"/>
                                        <p:tgtEl>
                                          <p:spTgt spid="34">
                                            <p:txEl>
                                              <p:pRg st="3" end="3"/>
                                            </p:txEl>
                                          </p:spTgt>
                                        </p:tgtEl>
                                      </p:cBhvr>
                                    </p:animEffect>
                                  </p:childTnLst>
                                </p:cTn>
                              </p:par>
                            </p:childTnLst>
                          </p:cTn>
                        </p:par>
                        <p:par>
                          <p:cTn id="29" fill="hold">
                            <p:stCondLst>
                              <p:cond delay="500"/>
                            </p:stCondLst>
                            <p:childTnLst>
                              <p:par>
                                <p:cTn id="30" presetID="10" presetClass="entr" presetSubtype="0" fill="hold" nodeType="afterEffect">
                                  <p:stCondLst>
                                    <p:cond delay="25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childTnLst>
                          </p:cTn>
                        </p:par>
                        <p:par>
                          <p:cTn id="42" fill="hold">
                            <p:stCondLst>
                              <p:cond delay="500"/>
                            </p:stCondLst>
                            <p:childTnLst>
                              <p:par>
                                <p:cTn id="43" presetID="10" presetClass="entr" presetSubtype="0" fill="hold" nodeType="afterEffect">
                                  <p:stCondLst>
                                    <p:cond delay="25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childTnLst>
                                </p:cTn>
                              </p:par>
                            </p:childTnLst>
                          </p:cTn>
                        </p:par>
                        <p:par>
                          <p:cTn id="46" fill="hold">
                            <p:stCondLst>
                              <p:cond delay="1250"/>
                            </p:stCondLst>
                            <p:childTnLst>
                              <p:par>
                                <p:cTn id="47" presetID="10" presetClass="entr" presetSubtype="0" fill="hold" nodeType="afterEffect">
                                  <p:stCondLst>
                                    <p:cond delay="25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500"/>
                                        <p:tgtEl>
                                          <p:spTgt spid="35"/>
                                        </p:tgtEl>
                                      </p:cBhvr>
                                    </p:animEffect>
                                  </p:childTnLst>
                                </p:cTn>
                              </p:par>
                            </p:childTnLst>
                          </p:cTn>
                        </p:par>
                        <p:par>
                          <p:cTn id="50" fill="hold">
                            <p:stCondLst>
                              <p:cond delay="2000"/>
                            </p:stCondLst>
                            <p:childTnLst>
                              <p:par>
                                <p:cTn id="51" presetID="10" presetClass="entr" presetSubtype="0" fill="hold" grpId="0" nodeType="afterEffect">
                                  <p:stCondLst>
                                    <p:cond delay="25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4">
                                            <p:txEl>
                                              <p:pRg st="5" end="5"/>
                                            </p:txEl>
                                          </p:spTgt>
                                        </p:tgtEl>
                                        <p:attrNameLst>
                                          <p:attrName>style.visibility</p:attrName>
                                        </p:attrNameLst>
                                      </p:cBhvr>
                                      <p:to>
                                        <p:strVal val="visible"/>
                                      </p:to>
                                    </p:set>
                                    <p:animEffect transition="in" filter="fade">
                                      <p:cBhvr>
                                        <p:cTn id="58" dur="500"/>
                                        <p:tgtEl>
                                          <p:spTgt spid="34">
                                            <p:txEl>
                                              <p:pRg st="5" end="5"/>
                                            </p:txEl>
                                          </p:spTgt>
                                        </p:tgtEl>
                                      </p:cBhvr>
                                    </p:animEffect>
                                  </p:childTnLst>
                                </p:cTn>
                              </p:par>
                            </p:childTnLst>
                          </p:cTn>
                        </p:par>
                        <p:par>
                          <p:cTn id="59" fill="hold">
                            <p:stCondLst>
                              <p:cond delay="500"/>
                            </p:stCondLst>
                            <p:childTnLst>
                              <p:par>
                                <p:cTn id="60" presetID="10" presetClass="entr" presetSubtype="0" fill="hold" nodeType="afterEffect">
                                  <p:stCondLst>
                                    <p:cond delay="250"/>
                                  </p:stCondLst>
                                  <p:childTnLst>
                                    <p:set>
                                      <p:cBhvr>
                                        <p:cTn id="61" dur="1" fill="hold">
                                          <p:stCondLst>
                                            <p:cond delay="0"/>
                                          </p:stCondLst>
                                        </p:cTn>
                                        <p:tgtEl>
                                          <p:spTgt spid="37"/>
                                        </p:tgtEl>
                                        <p:attrNameLst>
                                          <p:attrName>style.visibility</p:attrName>
                                        </p:attrNameLst>
                                      </p:cBhvr>
                                      <p:to>
                                        <p:strVal val="visible"/>
                                      </p:to>
                                    </p:set>
                                    <p:animEffect transition="in" filter="fade">
                                      <p:cBhvr>
                                        <p:cTn id="62" dur="500"/>
                                        <p:tgtEl>
                                          <p:spTgt spid="37"/>
                                        </p:tgtEl>
                                      </p:cBhvr>
                                    </p:animEffect>
                                  </p:childTnLst>
                                </p:cTn>
                              </p:par>
                            </p:childTnLst>
                          </p:cTn>
                        </p:par>
                        <p:par>
                          <p:cTn id="63" fill="hold">
                            <p:stCondLst>
                              <p:cond delay="1250"/>
                            </p:stCondLst>
                            <p:childTnLst>
                              <p:par>
                                <p:cTn id="64" presetID="10" presetClass="entr" presetSubtype="0"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fade">
                                      <p:cBhvr>
                                        <p:cTn id="71" dur="500"/>
                                        <p:tgtEl>
                                          <p:spTgt spid="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4"/>
                                        </p:tgtEl>
                                        <p:attrNameLst>
                                          <p:attrName>style.visibility</p:attrName>
                                        </p:attrNameLst>
                                      </p:cBhvr>
                                      <p:to>
                                        <p:strVal val="visible"/>
                                      </p:to>
                                    </p:set>
                                    <p:animEffect transition="in" filter="fade">
                                      <p:cBhvr>
                                        <p:cTn id="74" dur="500"/>
                                        <p:tgtEl>
                                          <p:spTgt spid="44"/>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500"/>
                                        <p:tgtEl>
                                          <p:spTgt spid="39"/>
                                        </p:tgtEl>
                                      </p:cBhvr>
                                    </p:animEffect>
                                  </p:childTnLst>
                                </p:cTn>
                              </p:par>
                            </p:childTnLst>
                          </p:cTn>
                        </p:par>
                        <p:par>
                          <p:cTn id="80" fill="hold">
                            <p:stCondLst>
                              <p:cond delay="500"/>
                            </p:stCondLst>
                            <p:childTnLst>
                              <p:par>
                                <p:cTn id="81" presetID="10" presetClass="entr" presetSubtype="0" fill="hold" nodeType="afterEffect">
                                  <p:stCondLst>
                                    <p:cond delay="250"/>
                                  </p:stCondLst>
                                  <p:childTnLst>
                                    <p:set>
                                      <p:cBhvr>
                                        <p:cTn id="82" dur="1" fill="hold">
                                          <p:stCondLst>
                                            <p:cond delay="0"/>
                                          </p:stCondLst>
                                        </p:cTn>
                                        <p:tgtEl>
                                          <p:spTgt spid="41"/>
                                        </p:tgtEl>
                                        <p:attrNameLst>
                                          <p:attrName>style.visibility</p:attrName>
                                        </p:attrNameLst>
                                      </p:cBhvr>
                                      <p:to>
                                        <p:strVal val="visible"/>
                                      </p:to>
                                    </p:set>
                                    <p:animEffect transition="in" filter="fade">
                                      <p:cBhvr>
                                        <p:cTn id="83" dur="500"/>
                                        <p:tgtEl>
                                          <p:spTgt spid="41"/>
                                        </p:tgtEl>
                                      </p:cBhvr>
                                    </p:animEffect>
                                  </p:childTnLst>
                                </p:cTn>
                              </p:par>
                            </p:childTnLst>
                          </p:cTn>
                        </p:par>
                        <p:par>
                          <p:cTn id="84" fill="hold">
                            <p:stCondLst>
                              <p:cond delay="1250"/>
                            </p:stCondLst>
                            <p:childTnLst>
                              <p:par>
                                <p:cTn id="85" presetID="10" presetClass="entr" presetSubtype="0" fill="hold" nodeType="afterEffect">
                                  <p:stCondLst>
                                    <p:cond delay="25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500"/>
                                        <p:tgtEl>
                                          <p:spTgt spid="40"/>
                                        </p:tgtEl>
                                      </p:cBhvr>
                                    </p:animEffect>
                                  </p:childTnLst>
                                </p:cTn>
                              </p:par>
                            </p:childTnLst>
                          </p:cTn>
                        </p:par>
                        <p:par>
                          <p:cTn id="88" fill="hold">
                            <p:stCondLst>
                              <p:cond delay="2000"/>
                            </p:stCondLst>
                            <p:childTnLst>
                              <p:par>
                                <p:cTn id="89" presetID="10" presetClass="entr" presetSubtype="0" fill="hold" grpId="0" nodeType="afterEffect">
                                  <p:stCondLst>
                                    <p:cond delay="250"/>
                                  </p:stCondLst>
                                  <p:childTnLst>
                                    <p:set>
                                      <p:cBhvr>
                                        <p:cTn id="90" dur="1" fill="hold">
                                          <p:stCondLst>
                                            <p:cond delay="0"/>
                                          </p:stCondLst>
                                        </p:cTn>
                                        <p:tgtEl>
                                          <p:spTgt spid="43"/>
                                        </p:tgtEl>
                                        <p:attrNameLst>
                                          <p:attrName>style.visibility</p:attrName>
                                        </p:attrNameLst>
                                      </p:cBhvr>
                                      <p:to>
                                        <p:strVal val="visible"/>
                                      </p:to>
                                    </p:set>
                                    <p:animEffect transition="in" filter="fade">
                                      <p:cBhvr>
                                        <p:cTn id="9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p:bldP spid="38" grpId="0" animBg="1"/>
      <p:bldP spid="39" grpId="0" animBg="1"/>
      <p:bldP spid="42" grpId="0" animBg="1"/>
      <p:bldP spid="43"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Vrije vorm 43"/>
          <p:cNvSpPr/>
          <p:nvPr/>
        </p:nvSpPr>
        <p:spPr>
          <a:xfrm>
            <a:off x="5267325" y="2552700"/>
            <a:ext cx="1928813" cy="2014538"/>
          </a:xfrm>
          <a:custGeom>
            <a:avLst/>
            <a:gdLst>
              <a:gd name="connsiteX0" fmla="*/ 1928813 w 1928813"/>
              <a:gd name="connsiteY0" fmla="*/ 1033463 h 2014538"/>
              <a:gd name="connsiteX1" fmla="*/ 1928813 w 1928813"/>
              <a:gd name="connsiteY1" fmla="*/ 0 h 2014538"/>
              <a:gd name="connsiteX2" fmla="*/ 0 w 1928813"/>
              <a:gd name="connsiteY2" fmla="*/ 981075 h 2014538"/>
              <a:gd name="connsiteX3" fmla="*/ 4763 w 1928813"/>
              <a:gd name="connsiteY3" fmla="*/ 2014538 h 2014538"/>
              <a:gd name="connsiteX4" fmla="*/ 1928813 w 1928813"/>
              <a:gd name="connsiteY4" fmla="*/ 1033463 h 2014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813" h="2014538">
                <a:moveTo>
                  <a:pt x="1928813" y="1033463"/>
                </a:moveTo>
                <a:lnTo>
                  <a:pt x="1928813" y="0"/>
                </a:lnTo>
                <a:lnTo>
                  <a:pt x="0" y="981075"/>
                </a:lnTo>
                <a:cubicBezTo>
                  <a:pt x="1588" y="1325563"/>
                  <a:pt x="3175" y="1670050"/>
                  <a:pt x="4763" y="2014538"/>
                </a:cubicBezTo>
                <a:lnTo>
                  <a:pt x="1928813" y="1033463"/>
                </a:lnTo>
                <a:close/>
              </a:path>
            </a:pathLst>
          </a:cu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nl-NL"/>
          </a:p>
        </p:txBody>
      </p:sp>
      <p:sp>
        <p:nvSpPr>
          <p:cNvPr id="48" name="Vrije vorm 47"/>
          <p:cNvSpPr/>
          <p:nvPr/>
        </p:nvSpPr>
        <p:spPr>
          <a:xfrm>
            <a:off x="6481763" y="2547938"/>
            <a:ext cx="714375" cy="1404937"/>
          </a:xfrm>
          <a:custGeom>
            <a:avLst/>
            <a:gdLst>
              <a:gd name="connsiteX0" fmla="*/ 0 w 714375"/>
              <a:gd name="connsiteY0" fmla="*/ 357187 h 1404937"/>
              <a:gd name="connsiteX1" fmla="*/ 9525 w 714375"/>
              <a:gd name="connsiteY1" fmla="*/ 1404937 h 1404937"/>
              <a:gd name="connsiteX2" fmla="*/ 714375 w 714375"/>
              <a:gd name="connsiteY2" fmla="*/ 1057275 h 1404937"/>
              <a:gd name="connsiteX3" fmla="*/ 709612 w 714375"/>
              <a:gd name="connsiteY3" fmla="*/ 0 h 1404937"/>
              <a:gd name="connsiteX4" fmla="*/ 0 w 714375"/>
              <a:gd name="connsiteY4" fmla="*/ 357187 h 1404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4375" h="1404937">
                <a:moveTo>
                  <a:pt x="0" y="357187"/>
                </a:moveTo>
                <a:lnTo>
                  <a:pt x="9525" y="1404937"/>
                </a:lnTo>
                <a:lnTo>
                  <a:pt x="714375" y="1057275"/>
                </a:lnTo>
                <a:cubicBezTo>
                  <a:pt x="712787" y="704850"/>
                  <a:pt x="711200" y="352425"/>
                  <a:pt x="709612" y="0"/>
                </a:cubicBezTo>
                <a:lnTo>
                  <a:pt x="0" y="357187"/>
                </a:lnTo>
                <a:close/>
              </a:path>
            </a:pathLst>
          </a:cu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nl-NL"/>
          </a:p>
        </p:txBody>
      </p:sp>
      <p:sp>
        <p:nvSpPr>
          <p:cNvPr id="4" name="Titel 26"/>
          <p:cNvSpPr txBox="1">
            <a:spLocks/>
          </p:cNvSpPr>
          <p:nvPr/>
        </p:nvSpPr>
        <p:spPr>
          <a:xfrm>
            <a:off x="571472" y="214290"/>
            <a:ext cx="6257940" cy="511156"/>
          </a:xfrm>
          <a:prstGeom prst="rect">
            <a:avLst/>
          </a:prstGeom>
        </p:spPr>
        <p:txBody>
          <a:bodyPr/>
          <a:lstStyle>
            <a:lvl1pPr algn="l" rtl="0" eaLnBrk="1" fontAlgn="base" hangingPunct="1">
              <a:spcBef>
                <a:spcPct val="0"/>
              </a:spcBef>
              <a:spcAft>
                <a:spcPct val="0"/>
              </a:spcAft>
              <a:defRPr sz="3000" b="1" kern="1200">
                <a:solidFill>
                  <a:srgbClr val="8A0000"/>
                </a:solidFill>
                <a:latin typeface="Arial" pitchFamily="34" charset="0"/>
                <a:ea typeface="+mj-ea"/>
                <a:cs typeface="Arial" pitchFamily="34" charset="0"/>
              </a:defRPr>
            </a:lvl1pPr>
            <a:lvl2pPr algn="l" rtl="0" eaLnBrk="1" fontAlgn="base" hangingPunct="1">
              <a:spcBef>
                <a:spcPct val="0"/>
              </a:spcBef>
              <a:spcAft>
                <a:spcPct val="0"/>
              </a:spcAft>
              <a:defRPr sz="3000" b="1">
                <a:solidFill>
                  <a:srgbClr val="8A0000"/>
                </a:solidFill>
                <a:latin typeface="Arial" charset="0"/>
                <a:cs typeface="Arial" charset="0"/>
              </a:defRPr>
            </a:lvl2pPr>
            <a:lvl3pPr algn="l" rtl="0" eaLnBrk="1" fontAlgn="base" hangingPunct="1">
              <a:spcBef>
                <a:spcPct val="0"/>
              </a:spcBef>
              <a:spcAft>
                <a:spcPct val="0"/>
              </a:spcAft>
              <a:defRPr sz="3000" b="1">
                <a:solidFill>
                  <a:srgbClr val="8A0000"/>
                </a:solidFill>
                <a:latin typeface="Arial" charset="0"/>
                <a:cs typeface="Arial" charset="0"/>
              </a:defRPr>
            </a:lvl3pPr>
            <a:lvl4pPr algn="l" rtl="0" eaLnBrk="1" fontAlgn="base" hangingPunct="1">
              <a:spcBef>
                <a:spcPct val="0"/>
              </a:spcBef>
              <a:spcAft>
                <a:spcPct val="0"/>
              </a:spcAft>
              <a:defRPr sz="3000" b="1">
                <a:solidFill>
                  <a:srgbClr val="8A0000"/>
                </a:solidFill>
                <a:latin typeface="Arial" charset="0"/>
                <a:cs typeface="Arial" charset="0"/>
              </a:defRPr>
            </a:lvl4pPr>
            <a:lvl5pPr algn="l" rtl="0" eaLnBrk="1" fontAlgn="base" hangingPunct="1">
              <a:spcBef>
                <a:spcPct val="0"/>
              </a:spcBef>
              <a:spcAft>
                <a:spcPct val="0"/>
              </a:spcAft>
              <a:defRPr sz="3000" b="1">
                <a:solidFill>
                  <a:srgbClr val="8A0000"/>
                </a:solidFill>
                <a:latin typeface="Arial" charset="0"/>
                <a:cs typeface="Arial" charset="0"/>
              </a:defRPr>
            </a:lvl5pPr>
            <a:lvl6pPr marL="457200" algn="l" rtl="0" eaLnBrk="1" fontAlgn="base" hangingPunct="1">
              <a:spcBef>
                <a:spcPct val="0"/>
              </a:spcBef>
              <a:spcAft>
                <a:spcPct val="0"/>
              </a:spcAft>
              <a:defRPr sz="3000" b="1">
                <a:solidFill>
                  <a:srgbClr val="8A0000"/>
                </a:solidFill>
                <a:latin typeface="Arial" charset="0"/>
                <a:cs typeface="Arial" charset="0"/>
              </a:defRPr>
            </a:lvl6pPr>
            <a:lvl7pPr marL="914400" algn="l" rtl="0" eaLnBrk="1" fontAlgn="base" hangingPunct="1">
              <a:spcBef>
                <a:spcPct val="0"/>
              </a:spcBef>
              <a:spcAft>
                <a:spcPct val="0"/>
              </a:spcAft>
              <a:defRPr sz="3000" b="1">
                <a:solidFill>
                  <a:srgbClr val="8A0000"/>
                </a:solidFill>
                <a:latin typeface="Arial" charset="0"/>
                <a:cs typeface="Arial" charset="0"/>
              </a:defRPr>
            </a:lvl7pPr>
            <a:lvl8pPr marL="1371600" algn="l" rtl="0" eaLnBrk="1" fontAlgn="base" hangingPunct="1">
              <a:spcBef>
                <a:spcPct val="0"/>
              </a:spcBef>
              <a:spcAft>
                <a:spcPct val="0"/>
              </a:spcAft>
              <a:defRPr sz="3000" b="1">
                <a:solidFill>
                  <a:srgbClr val="8A0000"/>
                </a:solidFill>
                <a:latin typeface="Arial" charset="0"/>
                <a:cs typeface="Arial" charset="0"/>
              </a:defRPr>
            </a:lvl8pPr>
            <a:lvl9pPr marL="1828800" algn="l" rtl="0" eaLnBrk="1" fontAlgn="base" hangingPunct="1">
              <a:spcBef>
                <a:spcPct val="0"/>
              </a:spcBef>
              <a:spcAft>
                <a:spcPct val="0"/>
              </a:spcAft>
              <a:defRPr sz="3000" b="1">
                <a:solidFill>
                  <a:srgbClr val="8A0000"/>
                </a:solidFill>
                <a:latin typeface="Arial" charset="0"/>
                <a:cs typeface="Arial" charset="0"/>
              </a:defRPr>
            </a:lvl9pPr>
          </a:lstStyle>
          <a:p>
            <a:r>
              <a:rPr lang="nl-NL" dirty="0" smtClean="0"/>
              <a:t>Externe effecten in model</a:t>
            </a:r>
            <a:endParaRPr lang="nl-NL" dirty="0"/>
          </a:p>
        </p:txBody>
      </p:sp>
      <p:cxnSp>
        <p:nvCxnSpPr>
          <p:cNvPr id="5" name="Rechte verbindingslijn 4"/>
          <p:cNvCxnSpPr/>
          <p:nvPr/>
        </p:nvCxnSpPr>
        <p:spPr>
          <a:xfrm>
            <a:off x="5255112" y="1710100"/>
            <a:ext cx="0" cy="3528392"/>
          </a:xfrm>
          <a:prstGeom prst="line">
            <a:avLst/>
          </a:prstGeom>
          <a:ln w="38100"/>
        </p:spPr>
        <p:style>
          <a:lnRef idx="2">
            <a:schemeClr val="dk1"/>
          </a:lnRef>
          <a:fillRef idx="0">
            <a:schemeClr val="dk1"/>
          </a:fillRef>
          <a:effectRef idx="1">
            <a:schemeClr val="dk1"/>
          </a:effectRef>
          <a:fontRef idx="minor">
            <a:schemeClr val="tx1"/>
          </a:fontRef>
        </p:style>
      </p:cxnSp>
      <p:cxnSp>
        <p:nvCxnSpPr>
          <p:cNvPr id="6" name="Rechte verbindingslijn 5"/>
          <p:cNvCxnSpPr/>
          <p:nvPr/>
        </p:nvCxnSpPr>
        <p:spPr>
          <a:xfrm flipH="1">
            <a:off x="5255112" y="5238492"/>
            <a:ext cx="3592016"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 name="Rechte verbindingslijn 6"/>
          <p:cNvCxnSpPr/>
          <p:nvPr/>
        </p:nvCxnSpPr>
        <p:spPr>
          <a:xfrm>
            <a:off x="5255112" y="171010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a:off x="5255112" y="243018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Rechte verbindingslijn 8"/>
          <p:cNvCxnSpPr/>
          <p:nvPr/>
        </p:nvCxnSpPr>
        <p:spPr>
          <a:xfrm>
            <a:off x="5255112" y="315026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5255112" y="387034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p:cNvCxnSpPr/>
          <p:nvPr/>
        </p:nvCxnSpPr>
        <p:spPr>
          <a:xfrm>
            <a:off x="5255112" y="4590420"/>
            <a:ext cx="3592016"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p:nvPr/>
        </p:nvCxnSpPr>
        <p:spPr>
          <a:xfrm>
            <a:off x="597519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669527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741535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p:nvPr/>
        </p:nvCxnSpPr>
        <p:spPr>
          <a:xfrm>
            <a:off x="813543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8855512" y="1710100"/>
            <a:ext cx="0" cy="3528392"/>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kstvak 16"/>
          <p:cNvSpPr txBox="1"/>
          <p:nvPr/>
        </p:nvSpPr>
        <p:spPr>
          <a:xfrm>
            <a:off x="6948264" y="5676363"/>
            <a:ext cx="2087238" cy="369332"/>
          </a:xfrm>
          <a:prstGeom prst="rect">
            <a:avLst/>
          </a:prstGeom>
          <a:noFill/>
        </p:spPr>
        <p:txBody>
          <a:bodyPr wrap="none" rtlCol="0">
            <a:spAutoFit/>
          </a:bodyPr>
          <a:lstStyle/>
          <a:p>
            <a:r>
              <a:rPr lang="nl-NL" dirty="0" smtClean="0"/>
              <a:t>hoeveelheid × 1.000</a:t>
            </a:r>
            <a:endParaRPr lang="nl-NL" dirty="0"/>
          </a:p>
        </p:txBody>
      </p:sp>
      <p:sp>
        <p:nvSpPr>
          <p:cNvPr id="18" name="Tekstvak 17"/>
          <p:cNvSpPr txBox="1"/>
          <p:nvPr/>
        </p:nvSpPr>
        <p:spPr>
          <a:xfrm rot="16200000">
            <a:off x="4419484" y="1961198"/>
            <a:ext cx="583814" cy="369332"/>
          </a:xfrm>
          <a:prstGeom prst="rect">
            <a:avLst/>
          </a:prstGeom>
          <a:noFill/>
        </p:spPr>
        <p:txBody>
          <a:bodyPr wrap="none" rtlCol="0">
            <a:spAutoFit/>
          </a:bodyPr>
          <a:lstStyle/>
          <a:p>
            <a:r>
              <a:rPr lang="nl-NL" dirty="0" smtClean="0"/>
              <a:t>prijs</a:t>
            </a:r>
            <a:endParaRPr lang="nl-NL" dirty="0"/>
          </a:p>
        </p:txBody>
      </p:sp>
      <p:sp>
        <p:nvSpPr>
          <p:cNvPr id="19" name="Tekstvak 18"/>
          <p:cNvSpPr txBox="1"/>
          <p:nvPr/>
        </p:nvSpPr>
        <p:spPr>
          <a:xfrm>
            <a:off x="4751056" y="4374396"/>
            <a:ext cx="535724" cy="369332"/>
          </a:xfrm>
          <a:prstGeom prst="rect">
            <a:avLst/>
          </a:prstGeom>
          <a:noFill/>
        </p:spPr>
        <p:txBody>
          <a:bodyPr wrap="none" rtlCol="0">
            <a:spAutoFit/>
          </a:bodyPr>
          <a:lstStyle/>
          <a:p>
            <a:r>
              <a:rPr lang="nl-NL" dirty="0" smtClean="0"/>
              <a:t>200</a:t>
            </a:r>
            <a:endParaRPr lang="nl-NL" dirty="0"/>
          </a:p>
        </p:txBody>
      </p:sp>
      <p:sp>
        <p:nvSpPr>
          <p:cNvPr id="20" name="Tekstvak 19"/>
          <p:cNvSpPr txBox="1"/>
          <p:nvPr/>
        </p:nvSpPr>
        <p:spPr>
          <a:xfrm>
            <a:off x="4751056" y="3654316"/>
            <a:ext cx="535724" cy="369332"/>
          </a:xfrm>
          <a:prstGeom prst="rect">
            <a:avLst/>
          </a:prstGeom>
          <a:noFill/>
        </p:spPr>
        <p:txBody>
          <a:bodyPr wrap="none" rtlCol="0">
            <a:spAutoFit/>
          </a:bodyPr>
          <a:lstStyle/>
          <a:p>
            <a:r>
              <a:rPr lang="nl-NL" dirty="0" smtClean="0"/>
              <a:t>400</a:t>
            </a:r>
            <a:endParaRPr lang="nl-NL" dirty="0"/>
          </a:p>
        </p:txBody>
      </p:sp>
      <p:sp>
        <p:nvSpPr>
          <p:cNvPr id="21" name="Tekstvak 20"/>
          <p:cNvSpPr txBox="1"/>
          <p:nvPr/>
        </p:nvSpPr>
        <p:spPr>
          <a:xfrm>
            <a:off x="4751056" y="3006244"/>
            <a:ext cx="535724" cy="369332"/>
          </a:xfrm>
          <a:prstGeom prst="rect">
            <a:avLst/>
          </a:prstGeom>
          <a:noFill/>
        </p:spPr>
        <p:txBody>
          <a:bodyPr wrap="none" rtlCol="0">
            <a:spAutoFit/>
          </a:bodyPr>
          <a:lstStyle/>
          <a:p>
            <a:r>
              <a:rPr lang="nl-NL" dirty="0" smtClean="0"/>
              <a:t>600</a:t>
            </a:r>
            <a:endParaRPr lang="nl-NL" dirty="0"/>
          </a:p>
        </p:txBody>
      </p:sp>
      <p:sp>
        <p:nvSpPr>
          <p:cNvPr id="22" name="Tekstvak 21"/>
          <p:cNvSpPr txBox="1"/>
          <p:nvPr/>
        </p:nvSpPr>
        <p:spPr>
          <a:xfrm>
            <a:off x="4751056" y="2276872"/>
            <a:ext cx="535724" cy="369332"/>
          </a:xfrm>
          <a:prstGeom prst="rect">
            <a:avLst/>
          </a:prstGeom>
          <a:noFill/>
        </p:spPr>
        <p:txBody>
          <a:bodyPr wrap="none" rtlCol="0">
            <a:spAutoFit/>
          </a:bodyPr>
          <a:lstStyle/>
          <a:p>
            <a:r>
              <a:rPr lang="nl-NL" dirty="0" smtClean="0"/>
              <a:t>800</a:t>
            </a:r>
            <a:endParaRPr lang="nl-NL" dirty="0"/>
          </a:p>
        </p:txBody>
      </p:sp>
      <p:sp>
        <p:nvSpPr>
          <p:cNvPr id="23" name="Tekstvak 22"/>
          <p:cNvSpPr txBox="1"/>
          <p:nvPr/>
        </p:nvSpPr>
        <p:spPr>
          <a:xfrm>
            <a:off x="4646281" y="1566084"/>
            <a:ext cx="652743" cy="369332"/>
          </a:xfrm>
          <a:prstGeom prst="rect">
            <a:avLst/>
          </a:prstGeom>
          <a:noFill/>
        </p:spPr>
        <p:txBody>
          <a:bodyPr wrap="none" rtlCol="0">
            <a:spAutoFit/>
          </a:bodyPr>
          <a:lstStyle/>
          <a:p>
            <a:r>
              <a:rPr lang="nl-NL" dirty="0" smtClean="0"/>
              <a:t>1000</a:t>
            </a:r>
            <a:endParaRPr lang="nl-NL" dirty="0"/>
          </a:p>
        </p:txBody>
      </p:sp>
      <p:sp>
        <p:nvSpPr>
          <p:cNvPr id="24" name="Tekstvak 23"/>
          <p:cNvSpPr txBox="1"/>
          <p:nvPr/>
        </p:nvSpPr>
        <p:spPr>
          <a:xfrm>
            <a:off x="5759168" y="5310500"/>
            <a:ext cx="418704" cy="369332"/>
          </a:xfrm>
          <a:prstGeom prst="rect">
            <a:avLst/>
          </a:prstGeom>
          <a:noFill/>
        </p:spPr>
        <p:txBody>
          <a:bodyPr wrap="none" rtlCol="0">
            <a:spAutoFit/>
          </a:bodyPr>
          <a:lstStyle/>
          <a:p>
            <a:r>
              <a:rPr lang="nl-NL" dirty="0" smtClean="0"/>
              <a:t>50</a:t>
            </a:r>
            <a:endParaRPr lang="nl-NL" dirty="0"/>
          </a:p>
        </p:txBody>
      </p:sp>
      <p:sp>
        <p:nvSpPr>
          <p:cNvPr id="25" name="Tekstvak 24"/>
          <p:cNvSpPr txBox="1"/>
          <p:nvPr/>
        </p:nvSpPr>
        <p:spPr>
          <a:xfrm>
            <a:off x="6492592" y="5310500"/>
            <a:ext cx="535724" cy="369332"/>
          </a:xfrm>
          <a:prstGeom prst="rect">
            <a:avLst/>
          </a:prstGeom>
          <a:noFill/>
        </p:spPr>
        <p:txBody>
          <a:bodyPr wrap="none" rtlCol="0">
            <a:spAutoFit/>
          </a:bodyPr>
          <a:lstStyle/>
          <a:p>
            <a:r>
              <a:rPr lang="nl-NL" dirty="0" smtClean="0"/>
              <a:t>100</a:t>
            </a:r>
            <a:endParaRPr lang="nl-NL" dirty="0"/>
          </a:p>
        </p:txBody>
      </p:sp>
      <p:sp>
        <p:nvSpPr>
          <p:cNvPr id="26" name="Tekstvak 25"/>
          <p:cNvSpPr txBox="1"/>
          <p:nvPr/>
        </p:nvSpPr>
        <p:spPr>
          <a:xfrm>
            <a:off x="7212672" y="5310500"/>
            <a:ext cx="535724" cy="369332"/>
          </a:xfrm>
          <a:prstGeom prst="rect">
            <a:avLst/>
          </a:prstGeom>
          <a:noFill/>
        </p:spPr>
        <p:txBody>
          <a:bodyPr wrap="none" rtlCol="0">
            <a:spAutoFit/>
          </a:bodyPr>
          <a:lstStyle/>
          <a:p>
            <a:r>
              <a:rPr lang="nl-NL" dirty="0" smtClean="0"/>
              <a:t>150</a:t>
            </a:r>
            <a:endParaRPr lang="nl-NL" dirty="0"/>
          </a:p>
        </p:txBody>
      </p:sp>
      <p:sp>
        <p:nvSpPr>
          <p:cNvPr id="27" name="Tekstvak 26"/>
          <p:cNvSpPr txBox="1"/>
          <p:nvPr/>
        </p:nvSpPr>
        <p:spPr>
          <a:xfrm>
            <a:off x="7932752" y="5310500"/>
            <a:ext cx="535724" cy="369332"/>
          </a:xfrm>
          <a:prstGeom prst="rect">
            <a:avLst/>
          </a:prstGeom>
          <a:noFill/>
        </p:spPr>
        <p:txBody>
          <a:bodyPr wrap="none" rtlCol="0">
            <a:spAutoFit/>
          </a:bodyPr>
          <a:lstStyle/>
          <a:p>
            <a:r>
              <a:rPr lang="nl-NL" dirty="0" smtClean="0"/>
              <a:t>200</a:t>
            </a:r>
            <a:endParaRPr lang="nl-NL" dirty="0"/>
          </a:p>
        </p:txBody>
      </p:sp>
      <p:sp>
        <p:nvSpPr>
          <p:cNvPr id="28" name="Tekstvak 27"/>
          <p:cNvSpPr txBox="1"/>
          <p:nvPr/>
        </p:nvSpPr>
        <p:spPr>
          <a:xfrm>
            <a:off x="8580824" y="5310500"/>
            <a:ext cx="535724" cy="369332"/>
          </a:xfrm>
          <a:prstGeom prst="rect">
            <a:avLst/>
          </a:prstGeom>
          <a:noFill/>
        </p:spPr>
        <p:txBody>
          <a:bodyPr wrap="none" rtlCol="0">
            <a:spAutoFit/>
          </a:bodyPr>
          <a:lstStyle/>
          <a:p>
            <a:r>
              <a:rPr lang="nl-NL" dirty="0" smtClean="0"/>
              <a:t>250</a:t>
            </a:r>
            <a:endParaRPr lang="nl-NL" dirty="0"/>
          </a:p>
        </p:txBody>
      </p:sp>
      <p:cxnSp>
        <p:nvCxnSpPr>
          <p:cNvPr id="29" name="Rechte verbindingslijn 28"/>
          <p:cNvCxnSpPr/>
          <p:nvPr/>
        </p:nvCxnSpPr>
        <p:spPr>
          <a:xfrm>
            <a:off x="5255112" y="1710100"/>
            <a:ext cx="3600400" cy="3528392"/>
          </a:xfrm>
          <a:prstGeom prst="line">
            <a:avLst/>
          </a:prstGeom>
        </p:spPr>
        <p:style>
          <a:lnRef idx="3">
            <a:schemeClr val="accent4"/>
          </a:lnRef>
          <a:fillRef idx="0">
            <a:schemeClr val="accent4"/>
          </a:fillRef>
          <a:effectRef idx="2">
            <a:schemeClr val="accent4"/>
          </a:effectRef>
          <a:fontRef idx="minor">
            <a:schemeClr val="tx1"/>
          </a:fontRef>
        </p:style>
      </p:cxnSp>
      <p:sp>
        <p:nvSpPr>
          <p:cNvPr id="30" name="Rechthoek 29"/>
          <p:cNvSpPr/>
          <p:nvPr/>
        </p:nvSpPr>
        <p:spPr>
          <a:xfrm>
            <a:off x="5547421" y="1741975"/>
            <a:ext cx="409086" cy="369332"/>
          </a:xfrm>
          <a:prstGeom prst="rect">
            <a:avLst/>
          </a:prstGeom>
        </p:spPr>
        <p:txBody>
          <a:bodyPr wrap="none">
            <a:spAutoFit/>
          </a:bodyPr>
          <a:lstStyle/>
          <a:p>
            <a:r>
              <a:rPr lang="nl-NL" dirty="0" err="1" smtClean="0"/>
              <a:t>Q</a:t>
            </a:r>
            <a:r>
              <a:rPr lang="nl-NL" baseline="-25000" dirty="0" err="1" smtClean="0"/>
              <a:t>v</a:t>
            </a:r>
            <a:endParaRPr lang="nl-NL" dirty="0"/>
          </a:p>
        </p:txBody>
      </p:sp>
      <p:cxnSp>
        <p:nvCxnSpPr>
          <p:cNvPr id="31" name="Rechte verbindingslijn 30"/>
          <p:cNvCxnSpPr/>
          <p:nvPr/>
        </p:nvCxnSpPr>
        <p:spPr>
          <a:xfrm flipV="1">
            <a:off x="5255112" y="2780928"/>
            <a:ext cx="3592016" cy="1809493"/>
          </a:xfrm>
          <a:prstGeom prst="line">
            <a:avLst/>
          </a:prstGeom>
        </p:spPr>
        <p:style>
          <a:lnRef idx="3">
            <a:schemeClr val="accent4"/>
          </a:lnRef>
          <a:fillRef idx="0">
            <a:schemeClr val="accent4"/>
          </a:fillRef>
          <a:effectRef idx="2">
            <a:schemeClr val="accent4"/>
          </a:effectRef>
          <a:fontRef idx="minor">
            <a:schemeClr val="tx1"/>
          </a:fontRef>
        </p:style>
      </p:cxnSp>
      <p:sp>
        <p:nvSpPr>
          <p:cNvPr id="32" name="Rechthoek 31"/>
          <p:cNvSpPr/>
          <p:nvPr/>
        </p:nvSpPr>
        <p:spPr>
          <a:xfrm>
            <a:off x="8514149" y="2825794"/>
            <a:ext cx="413896" cy="369332"/>
          </a:xfrm>
          <a:prstGeom prst="rect">
            <a:avLst/>
          </a:prstGeom>
        </p:spPr>
        <p:txBody>
          <a:bodyPr wrap="none">
            <a:spAutoFit/>
          </a:bodyPr>
          <a:lstStyle/>
          <a:p>
            <a:r>
              <a:rPr lang="nl-NL" dirty="0" err="1" smtClean="0"/>
              <a:t>Q</a:t>
            </a:r>
            <a:r>
              <a:rPr lang="nl-NL" baseline="-25000" dirty="0" err="1" smtClean="0"/>
              <a:t>a</a:t>
            </a:r>
            <a:endParaRPr lang="nl-NL" dirty="0"/>
          </a:p>
        </p:txBody>
      </p:sp>
      <p:sp>
        <p:nvSpPr>
          <p:cNvPr id="33" name="Rechthoek 32"/>
          <p:cNvSpPr/>
          <p:nvPr/>
        </p:nvSpPr>
        <p:spPr>
          <a:xfrm>
            <a:off x="8480246" y="1818323"/>
            <a:ext cx="465192" cy="369332"/>
          </a:xfrm>
          <a:prstGeom prst="rect">
            <a:avLst/>
          </a:prstGeom>
        </p:spPr>
        <p:txBody>
          <a:bodyPr wrap="none">
            <a:spAutoFit/>
          </a:bodyPr>
          <a:lstStyle/>
          <a:p>
            <a:r>
              <a:rPr lang="nl-NL" dirty="0" err="1" smtClean="0">
                <a:solidFill>
                  <a:srgbClr val="C00000"/>
                </a:solidFill>
              </a:rPr>
              <a:t>Q’</a:t>
            </a:r>
            <a:r>
              <a:rPr lang="nl-NL" baseline="-25000" dirty="0" err="1" smtClean="0">
                <a:solidFill>
                  <a:srgbClr val="C00000"/>
                </a:solidFill>
              </a:rPr>
              <a:t>a</a:t>
            </a:r>
            <a:endParaRPr lang="nl-NL" dirty="0">
              <a:solidFill>
                <a:srgbClr val="C00000"/>
              </a:solidFill>
            </a:endParaRPr>
          </a:p>
        </p:txBody>
      </p:sp>
      <p:sp>
        <p:nvSpPr>
          <p:cNvPr id="34" name="Tijdelijke aanduiding voor inhoud 2"/>
          <p:cNvSpPr txBox="1">
            <a:spLocks/>
          </p:cNvSpPr>
          <p:nvPr/>
        </p:nvSpPr>
        <p:spPr>
          <a:xfrm>
            <a:off x="457200" y="1285860"/>
            <a:ext cx="4038600" cy="514353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nl-NL" sz="1600" dirty="0" smtClean="0"/>
              <a:t>Marktmodel in de uitgangssituatie: </a:t>
            </a:r>
          </a:p>
          <a:p>
            <a:pPr marL="85725" lvl="1" indent="0">
              <a:buFont typeface="Arial" pitchFamily="34" charset="0"/>
              <a:buNone/>
            </a:pPr>
            <a:r>
              <a:rPr lang="nl-NL" sz="1600" dirty="0" err="1" smtClean="0"/>
              <a:t>Q</a:t>
            </a:r>
            <a:r>
              <a:rPr lang="nl-NL" sz="1600" baseline="-25000" dirty="0" err="1" smtClean="0"/>
              <a:t>v</a:t>
            </a:r>
            <a:r>
              <a:rPr lang="nl-NL" sz="1600" dirty="0" smtClean="0"/>
              <a:t> = -¼P + 250</a:t>
            </a:r>
          </a:p>
          <a:p>
            <a:pPr marL="85725" lvl="1" indent="0">
              <a:buFont typeface="Arial" pitchFamily="34" charset="0"/>
              <a:buNone/>
            </a:pPr>
            <a:r>
              <a:rPr lang="nl-NL" sz="1600" dirty="0" err="1" smtClean="0">
                <a:solidFill>
                  <a:srgbClr val="7030A0"/>
                </a:solidFill>
              </a:rPr>
              <a:t>Q</a:t>
            </a:r>
            <a:r>
              <a:rPr lang="nl-NL" sz="1600" baseline="-25000" dirty="0" err="1" smtClean="0">
                <a:solidFill>
                  <a:srgbClr val="7030A0"/>
                </a:solidFill>
              </a:rPr>
              <a:t>a</a:t>
            </a:r>
            <a:r>
              <a:rPr lang="nl-NL" sz="1600" dirty="0" smtClean="0">
                <a:solidFill>
                  <a:srgbClr val="7030A0"/>
                </a:solidFill>
              </a:rPr>
              <a:t> = ½P – 100 (private kosten)</a:t>
            </a:r>
          </a:p>
          <a:p>
            <a:pPr marL="85725" lvl="1" indent="0">
              <a:buNone/>
            </a:pPr>
            <a:r>
              <a:rPr lang="nl-NL" sz="1600" dirty="0" err="1">
                <a:solidFill>
                  <a:srgbClr val="C00000"/>
                </a:solidFill>
              </a:rPr>
              <a:t>Q’</a:t>
            </a:r>
            <a:r>
              <a:rPr lang="nl-NL" sz="1600" baseline="-25000" dirty="0" err="1">
                <a:solidFill>
                  <a:srgbClr val="C00000"/>
                </a:solidFill>
              </a:rPr>
              <a:t>a</a:t>
            </a:r>
            <a:r>
              <a:rPr lang="nl-NL" sz="1600" dirty="0">
                <a:solidFill>
                  <a:srgbClr val="C00000"/>
                </a:solidFill>
              </a:rPr>
              <a:t> = </a:t>
            </a:r>
            <a:r>
              <a:rPr lang="nl-NL" sz="1600" dirty="0" smtClean="0">
                <a:solidFill>
                  <a:srgbClr val="C00000"/>
                </a:solidFill>
              </a:rPr>
              <a:t>½P </a:t>
            </a:r>
            <a:r>
              <a:rPr lang="nl-NL" sz="1600" dirty="0">
                <a:solidFill>
                  <a:srgbClr val="C00000"/>
                </a:solidFill>
              </a:rPr>
              <a:t>– </a:t>
            </a:r>
            <a:r>
              <a:rPr lang="nl-NL" sz="1600" dirty="0" smtClean="0">
                <a:solidFill>
                  <a:srgbClr val="C00000"/>
                </a:solidFill>
              </a:rPr>
              <a:t>250 (incl. </a:t>
            </a:r>
            <a:r>
              <a:rPr lang="nl-NL" sz="1600" dirty="0" err="1" smtClean="0">
                <a:solidFill>
                  <a:srgbClr val="C00000"/>
                </a:solidFill>
              </a:rPr>
              <a:t>maatsch</a:t>
            </a:r>
            <a:r>
              <a:rPr lang="nl-NL" sz="1600" dirty="0" smtClean="0">
                <a:solidFill>
                  <a:srgbClr val="C00000"/>
                </a:solidFill>
              </a:rPr>
              <a:t> </a:t>
            </a:r>
            <a:r>
              <a:rPr lang="nl-NL" sz="1600" dirty="0" err="1" smtClean="0">
                <a:solidFill>
                  <a:srgbClr val="C00000"/>
                </a:solidFill>
              </a:rPr>
              <a:t>kst</a:t>
            </a:r>
            <a:r>
              <a:rPr lang="nl-NL" sz="1600" dirty="0" smtClean="0">
                <a:solidFill>
                  <a:srgbClr val="C00000"/>
                </a:solidFill>
              </a:rPr>
              <a:t>, € 300)</a:t>
            </a:r>
          </a:p>
          <a:p>
            <a:pPr marL="85725" lvl="1" indent="0">
              <a:buNone/>
            </a:pPr>
            <a:endParaRPr lang="nl-NL" sz="1600" dirty="0">
              <a:solidFill>
                <a:srgbClr val="C00000"/>
              </a:solidFill>
            </a:endParaRPr>
          </a:p>
          <a:p>
            <a:pPr marL="0" lvl="1" indent="0">
              <a:buNone/>
            </a:pPr>
            <a:r>
              <a:rPr lang="nl-NL" sz="1600" dirty="0" smtClean="0"/>
              <a:t>De </a:t>
            </a:r>
            <a:r>
              <a:rPr lang="nl-NL" sz="1600" dirty="0" err="1" smtClean="0"/>
              <a:t>maatschap.kst</a:t>
            </a:r>
            <a:r>
              <a:rPr lang="nl-NL" sz="1600" dirty="0" smtClean="0"/>
              <a:t>.  zijn € 300 per ticket</a:t>
            </a:r>
          </a:p>
          <a:p>
            <a:pPr marL="0" lvl="1" indent="0">
              <a:buNone/>
            </a:pPr>
            <a:endParaRPr lang="nl-NL" sz="1600" dirty="0"/>
          </a:p>
          <a:p>
            <a:pPr marL="0" lvl="1" indent="0">
              <a:buNone/>
            </a:pPr>
            <a:r>
              <a:rPr lang="nl-NL" sz="1600" dirty="0" smtClean="0"/>
              <a:t>De totale maatschappelijke kosten zijn:</a:t>
            </a:r>
          </a:p>
          <a:p>
            <a:pPr marL="0" lvl="1" indent="0">
              <a:buNone/>
            </a:pPr>
            <a:r>
              <a:rPr lang="nl-NL" sz="1600" dirty="0" smtClean="0"/>
              <a:t>133.333 stuks x € 300 = €40.000</a:t>
            </a:r>
          </a:p>
          <a:p>
            <a:pPr marL="0" lvl="1" indent="0">
              <a:buNone/>
            </a:pPr>
            <a:endParaRPr lang="nl-NL" sz="1600" dirty="0"/>
          </a:p>
          <a:p>
            <a:pPr marL="0" lvl="1" indent="0">
              <a:buNone/>
            </a:pPr>
            <a:r>
              <a:rPr lang="nl-NL" sz="1600" dirty="0" smtClean="0"/>
              <a:t>Wanneer we de maatschappelijke kosten doorberekenen (</a:t>
            </a:r>
            <a:r>
              <a:rPr lang="nl-NL" sz="1600" dirty="0" err="1">
                <a:solidFill>
                  <a:srgbClr val="C00000"/>
                </a:solidFill>
              </a:rPr>
              <a:t>Q’</a:t>
            </a:r>
            <a:r>
              <a:rPr lang="nl-NL" sz="1600" baseline="-25000" dirty="0" err="1">
                <a:solidFill>
                  <a:srgbClr val="C00000"/>
                </a:solidFill>
              </a:rPr>
              <a:t>a</a:t>
            </a:r>
            <a:r>
              <a:rPr lang="nl-NL" sz="1600" dirty="0" smtClean="0"/>
              <a:t>), daalt de productie naar 83.333 stuks.</a:t>
            </a:r>
          </a:p>
          <a:p>
            <a:pPr marL="0" lvl="1" indent="0">
              <a:buNone/>
            </a:pPr>
            <a:endParaRPr lang="nl-NL" sz="1600" dirty="0" smtClean="0"/>
          </a:p>
          <a:p>
            <a:pPr marL="0" lvl="1" indent="0">
              <a:buNone/>
            </a:pPr>
            <a:r>
              <a:rPr lang="nl-NL" sz="1600" dirty="0" smtClean="0"/>
              <a:t>Daardoor nemen ook de totale maatschappelijke kosten af!</a:t>
            </a:r>
          </a:p>
          <a:p>
            <a:pPr marL="0" lvl="1" indent="0">
              <a:buNone/>
            </a:pPr>
            <a:r>
              <a:rPr lang="nl-NL" sz="1600" dirty="0" smtClean="0"/>
              <a:t>Met (133.333-83.333) x € 300 = € 15.000</a:t>
            </a:r>
          </a:p>
          <a:p>
            <a:pPr marL="0" indent="0">
              <a:buFont typeface="Arial" pitchFamily="34" charset="0"/>
              <a:buNone/>
            </a:pPr>
            <a:endParaRPr lang="nl-NL" sz="2200" dirty="0" smtClean="0"/>
          </a:p>
        </p:txBody>
      </p:sp>
      <p:cxnSp>
        <p:nvCxnSpPr>
          <p:cNvPr id="35" name="Rechte verbindingslijn 34"/>
          <p:cNvCxnSpPr/>
          <p:nvPr/>
        </p:nvCxnSpPr>
        <p:spPr>
          <a:xfrm>
            <a:off x="5255112" y="3626265"/>
            <a:ext cx="1878705" cy="7010"/>
          </a:xfrm>
          <a:prstGeom prst="line">
            <a:avLst/>
          </a:prstGeom>
          <a:ln w="12700">
            <a:solidFill>
              <a:schemeClr val="bg1">
                <a:lumMod val="50000"/>
              </a:schemeClr>
            </a:solidFill>
            <a:prstDash val="dash"/>
          </a:ln>
        </p:spPr>
        <p:style>
          <a:lnRef idx="3">
            <a:schemeClr val="dk1"/>
          </a:lnRef>
          <a:fillRef idx="0">
            <a:schemeClr val="dk1"/>
          </a:fillRef>
          <a:effectRef idx="2">
            <a:schemeClr val="dk1"/>
          </a:effectRef>
          <a:fontRef idx="minor">
            <a:schemeClr val="tx1"/>
          </a:fontRef>
        </p:style>
      </p:cxnSp>
      <p:cxnSp>
        <p:nvCxnSpPr>
          <p:cNvPr id="36" name="Rechte verbindingslijn 35"/>
          <p:cNvCxnSpPr/>
          <p:nvPr/>
        </p:nvCxnSpPr>
        <p:spPr>
          <a:xfrm>
            <a:off x="7200740" y="3686070"/>
            <a:ext cx="2214" cy="1552422"/>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37" name="Rechte verbindingslijn 36"/>
          <p:cNvCxnSpPr/>
          <p:nvPr/>
        </p:nvCxnSpPr>
        <p:spPr>
          <a:xfrm flipV="1">
            <a:off x="5263496" y="1710100"/>
            <a:ext cx="3592016" cy="1809493"/>
          </a:xfrm>
          <a:prstGeom prst="line">
            <a:avLst/>
          </a:prstGeom>
        </p:spPr>
        <p:style>
          <a:lnRef idx="3">
            <a:schemeClr val="accent2"/>
          </a:lnRef>
          <a:fillRef idx="0">
            <a:schemeClr val="accent2"/>
          </a:fillRef>
          <a:effectRef idx="2">
            <a:schemeClr val="accent2"/>
          </a:effectRef>
          <a:fontRef idx="minor">
            <a:schemeClr val="tx1"/>
          </a:fontRef>
        </p:style>
      </p:cxnSp>
      <p:sp>
        <p:nvSpPr>
          <p:cNvPr id="38" name="Ovaal 37"/>
          <p:cNvSpPr/>
          <p:nvPr/>
        </p:nvSpPr>
        <p:spPr>
          <a:xfrm>
            <a:off x="7133817" y="3566461"/>
            <a:ext cx="119609" cy="119609"/>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nl-NL"/>
          </a:p>
        </p:txBody>
      </p:sp>
      <p:sp>
        <p:nvSpPr>
          <p:cNvPr id="39" name="Ovaal 38"/>
          <p:cNvSpPr/>
          <p:nvPr/>
        </p:nvSpPr>
        <p:spPr>
          <a:xfrm>
            <a:off x="6419825" y="2862461"/>
            <a:ext cx="119609" cy="1196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nl-NL"/>
          </a:p>
        </p:txBody>
      </p:sp>
      <p:cxnSp>
        <p:nvCxnSpPr>
          <p:cNvPr id="40" name="Rechte verbindingslijn 39"/>
          <p:cNvCxnSpPr/>
          <p:nvPr/>
        </p:nvCxnSpPr>
        <p:spPr>
          <a:xfrm flipV="1">
            <a:off x="5273030" y="2922265"/>
            <a:ext cx="1127745" cy="2679"/>
          </a:xfrm>
          <a:prstGeom prst="line">
            <a:avLst/>
          </a:prstGeom>
          <a:ln w="12700">
            <a:solidFill>
              <a:schemeClr val="bg1">
                <a:lumMod val="50000"/>
              </a:schemeClr>
            </a:solidFill>
            <a:prstDash val="dash"/>
          </a:ln>
        </p:spPr>
        <p:style>
          <a:lnRef idx="3">
            <a:schemeClr val="dk1"/>
          </a:lnRef>
          <a:fillRef idx="0">
            <a:schemeClr val="dk1"/>
          </a:fillRef>
          <a:effectRef idx="2">
            <a:schemeClr val="dk1"/>
          </a:effectRef>
          <a:fontRef idx="minor">
            <a:schemeClr val="tx1"/>
          </a:fontRef>
        </p:style>
      </p:cxnSp>
      <p:cxnSp>
        <p:nvCxnSpPr>
          <p:cNvPr id="41" name="Rechte verbindingslijn 40"/>
          <p:cNvCxnSpPr/>
          <p:nvPr/>
        </p:nvCxnSpPr>
        <p:spPr>
          <a:xfrm>
            <a:off x="6485427" y="2996952"/>
            <a:ext cx="1107" cy="2232015"/>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42" name="Rechthoek 41"/>
          <p:cNvSpPr/>
          <p:nvPr/>
        </p:nvSpPr>
        <p:spPr>
          <a:xfrm>
            <a:off x="4612733" y="3492729"/>
            <a:ext cx="615874" cy="276999"/>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marL="0" lvl="1" indent="0" algn="ctr">
              <a:buNone/>
            </a:pPr>
            <a:r>
              <a:rPr lang="nl-NL" sz="1200" dirty="0"/>
              <a:t>466,67</a:t>
            </a:r>
          </a:p>
        </p:txBody>
      </p:sp>
      <p:sp>
        <p:nvSpPr>
          <p:cNvPr id="43" name="Rechthoek 42"/>
          <p:cNvSpPr/>
          <p:nvPr/>
        </p:nvSpPr>
        <p:spPr>
          <a:xfrm>
            <a:off x="4610100" y="2786628"/>
            <a:ext cx="615874" cy="276999"/>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marL="0" lvl="1" indent="0" algn="ctr">
              <a:buNone/>
            </a:pPr>
            <a:r>
              <a:rPr lang="nl-NL" sz="1200" dirty="0" smtClean="0"/>
              <a:t>666,67</a:t>
            </a:r>
            <a:endParaRPr lang="nl-NL" sz="1200" dirty="0"/>
          </a:p>
        </p:txBody>
      </p:sp>
      <p:sp>
        <p:nvSpPr>
          <p:cNvPr id="45" name="Tekstvak 44"/>
          <p:cNvSpPr txBox="1"/>
          <p:nvPr/>
        </p:nvSpPr>
        <p:spPr>
          <a:xfrm>
            <a:off x="7299770" y="2663815"/>
            <a:ext cx="1598515" cy="26161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nl-NL" sz="1100" dirty="0" smtClean="0">
                <a:solidFill>
                  <a:srgbClr val="C00000"/>
                </a:solidFill>
              </a:rPr>
              <a:t>maatschappelijke kosten</a:t>
            </a:r>
            <a:endParaRPr lang="nl-NL" sz="1100" dirty="0">
              <a:solidFill>
                <a:srgbClr val="C00000"/>
              </a:solidFill>
            </a:endParaRPr>
          </a:p>
        </p:txBody>
      </p:sp>
      <p:cxnSp>
        <p:nvCxnSpPr>
          <p:cNvPr id="46" name="Rechte verbindingslijn met pijl 45"/>
          <p:cNvCxnSpPr/>
          <p:nvPr/>
        </p:nvCxnSpPr>
        <p:spPr>
          <a:xfrm>
            <a:off x="7200740" y="2614846"/>
            <a:ext cx="0" cy="918254"/>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47" name="PIJL-RECHTS 46"/>
          <p:cNvSpPr/>
          <p:nvPr/>
        </p:nvSpPr>
        <p:spPr>
          <a:xfrm rot="10800000">
            <a:off x="6521145" y="5106446"/>
            <a:ext cx="663519" cy="26409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39723256"/>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xEl>
                                              <p:pRg st="5" end="5"/>
                                            </p:txEl>
                                          </p:spTgt>
                                        </p:tgtEl>
                                        <p:attrNameLst>
                                          <p:attrName>style.visibility</p:attrName>
                                        </p:attrNameLst>
                                      </p:cBhvr>
                                      <p:to>
                                        <p:strVal val="visible"/>
                                      </p:to>
                                    </p:set>
                                    <p:animEffect transition="in" filter="fade">
                                      <p:cBhvr>
                                        <p:cTn id="7" dur="500"/>
                                        <p:tgtEl>
                                          <p:spTgt spid="34">
                                            <p:txEl>
                                              <p:pRg st="5" end="5"/>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500"/>
                                        <p:tgtEl>
                                          <p:spTgt spid="46"/>
                                        </p:tgtEl>
                                      </p:cBhvr>
                                    </p:animEffect>
                                  </p:childTnLst>
                                </p:cTn>
                              </p:par>
                              <p:par>
                                <p:cTn id="12" presetID="10" presetClass="entr" presetSubtype="0" fill="hold" grpId="0" nodeType="withEffect">
                                  <p:stCondLst>
                                    <p:cond delay="250"/>
                                  </p:stCondLst>
                                  <p:childTnLst>
                                    <p:set>
                                      <p:cBhvr>
                                        <p:cTn id="13" dur="1" fill="hold">
                                          <p:stCondLst>
                                            <p:cond delay="0"/>
                                          </p:stCondLst>
                                        </p:cTn>
                                        <p:tgtEl>
                                          <p:spTgt spid="45"/>
                                        </p:tgtEl>
                                        <p:attrNameLst>
                                          <p:attrName>style.visibility</p:attrName>
                                        </p:attrNameLst>
                                      </p:cBhvr>
                                      <p:to>
                                        <p:strVal val="visible"/>
                                      </p:to>
                                    </p:set>
                                    <p:animEffect transition="in" filter="fade">
                                      <p:cBhvr>
                                        <p:cTn id="14" dur="500"/>
                                        <p:tgtEl>
                                          <p:spTgt spid="4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4">
                                            <p:txEl>
                                              <p:pRg st="7" end="7"/>
                                            </p:txEl>
                                          </p:spTgt>
                                        </p:tgtEl>
                                        <p:attrNameLst>
                                          <p:attrName>style.visibility</p:attrName>
                                        </p:attrNameLst>
                                      </p:cBhvr>
                                      <p:to>
                                        <p:strVal val="visible"/>
                                      </p:to>
                                    </p:set>
                                    <p:animEffect transition="in" filter="fade">
                                      <p:cBhvr>
                                        <p:cTn id="19" dur="500"/>
                                        <p:tgtEl>
                                          <p:spTgt spid="34">
                                            <p:txEl>
                                              <p:pRg st="7" end="7"/>
                                            </p:txEl>
                                          </p:spTgt>
                                        </p:tgtEl>
                                      </p:cBhvr>
                                    </p:animEffect>
                                  </p:childTnLst>
                                </p:cTn>
                              </p:par>
                            </p:childTnLst>
                          </p:cTn>
                        </p:par>
                        <p:par>
                          <p:cTn id="20" fill="hold">
                            <p:stCondLst>
                              <p:cond delay="500"/>
                            </p:stCondLst>
                            <p:childTnLst>
                              <p:par>
                                <p:cTn id="21" presetID="10" presetClass="entr" presetSubtype="0" fill="hold" grpId="0" nodeType="afterEffect">
                                  <p:stCondLst>
                                    <p:cond delay="25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500"/>
                                        <p:tgtEl>
                                          <p:spTgt spid="4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4">
                                            <p:txEl>
                                              <p:pRg st="8" end="8"/>
                                            </p:txEl>
                                          </p:spTgt>
                                        </p:tgtEl>
                                        <p:attrNameLst>
                                          <p:attrName>style.visibility</p:attrName>
                                        </p:attrNameLst>
                                      </p:cBhvr>
                                      <p:to>
                                        <p:strVal val="visible"/>
                                      </p:to>
                                    </p:set>
                                    <p:animEffect transition="in" filter="fade">
                                      <p:cBhvr>
                                        <p:cTn id="28" dur="500"/>
                                        <p:tgtEl>
                                          <p:spTgt spid="34">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4">
                                            <p:txEl>
                                              <p:pRg st="10" end="10"/>
                                            </p:txEl>
                                          </p:spTgt>
                                        </p:tgtEl>
                                        <p:attrNameLst>
                                          <p:attrName>style.visibility</p:attrName>
                                        </p:attrNameLst>
                                      </p:cBhvr>
                                      <p:to>
                                        <p:strVal val="visible"/>
                                      </p:to>
                                    </p:set>
                                    <p:animEffect transition="in" filter="fade">
                                      <p:cBhvr>
                                        <p:cTn id="33" dur="500"/>
                                        <p:tgtEl>
                                          <p:spTgt spid="34">
                                            <p:txEl>
                                              <p:pRg st="10" end="10"/>
                                            </p:txEl>
                                          </p:spTgt>
                                        </p:tgtEl>
                                      </p:cBhvr>
                                    </p:animEffect>
                                  </p:childTnLst>
                                </p:cTn>
                              </p:par>
                            </p:childTnLst>
                          </p:cTn>
                        </p:par>
                        <p:par>
                          <p:cTn id="34" fill="hold">
                            <p:stCondLst>
                              <p:cond delay="500"/>
                            </p:stCondLst>
                            <p:childTnLst>
                              <p:par>
                                <p:cTn id="35" presetID="10" presetClass="entr" presetSubtype="0" fill="hold" grpId="0" nodeType="afterEffect">
                                  <p:stCondLst>
                                    <p:cond delay="50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4">
                                            <p:txEl>
                                              <p:pRg st="12" end="12"/>
                                            </p:txEl>
                                          </p:spTgt>
                                        </p:tgtEl>
                                        <p:attrNameLst>
                                          <p:attrName>style.visibility</p:attrName>
                                        </p:attrNameLst>
                                      </p:cBhvr>
                                      <p:to>
                                        <p:strVal val="visible"/>
                                      </p:to>
                                    </p:set>
                                    <p:animEffect transition="in" filter="fade">
                                      <p:cBhvr>
                                        <p:cTn id="42" dur="500"/>
                                        <p:tgtEl>
                                          <p:spTgt spid="34">
                                            <p:txEl>
                                              <p:pRg st="12" end="12"/>
                                            </p:txEl>
                                          </p:spTgt>
                                        </p:tgtEl>
                                      </p:cBhvr>
                                    </p:animEffect>
                                  </p:childTnLst>
                                </p:cTn>
                              </p:par>
                            </p:childTnLst>
                          </p:cTn>
                        </p:par>
                        <p:par>
                          <p:cTn id="43" fill="hold">
                            <p:stCondLst>
                              <p:cond delay="500"/>
                            </p:stCondLst>
                            <p:childTnLst>
                              <p:par>
                                <p:cTn id="44" presetID="10" presetClass="entr" presetSubtype="0" fill="hold" grpId="0" nodeType="afterEffect">
                                  <p:stCondLst>
                                    <p:cond delay="500"/>
                                  </p:stCondLst>
                                  <p:childTnLst>
                                    <p:set>
                                      <p:cBhvr>
                                        <p:cTn id="45" dur="1" fill="hold">
                                          <p:stCondLst>
                                            <p:cond delay="0"/>
                                          </p:stCondLst>
                                        </p:cTn>
                                        <p:tgtEl>
                                          <p:spTgt spid="48"/>
                                        </p:tgtEl>
                                        <p:attrNameLst>
                                          <p:attrName>style.visibility</p:attrName>
                                        </p:attrNameLst>
                                      </p:cBhvr>
                                      <p:to>
                                        <p:strVal val="visible"/>
                                      </p:to>
                                    </p:set>
                                    <p:animEffect transition="in" filter="fade">
                                      <p:cBhvr>
                                        <p:cTn id="46" dur="500"/>
                                        <p:tgtEl>
                                          <p:spTgt spid="4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4">
                                            <p:txEl>
                                              <p:pRg st="13" end="13"/>
                                            </p:txEl>
                                          </p:spTgt>
                                        </p:tgtEl>
                                        <p:attrNameLst>
                                          <p:attrName>style.visibility</p:attrName>
                                        </p:attrNameLst>
                                      </p:cBhvr>
                                      <p:to>
                                        <p:strVal val="visible"/>
                                      </p:to>
                                    </p:set>
                                    <p:animEffect transition="in" filter="fade">
                                      <p:cBhvr>
                                        <p:cTn id="51" dur="500"/>
                                        <p:tgtEl>
                                          <p:spTgt spid="3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8" grpId="0" animBg="1"/>
      <p:bldP spid="45" grpId="0" animBg="1"/>
      <p:bldP spid="4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Verzonken kosten </a:t>
            </a:r>
            <a:endParaRPr lang="nl-NL" dirty="0"/>
          </a:p>
        </p:txBody>
      </p:sp>
      <p:sp>
        <p:nvSpPr>
          <p:cNvPr id="3" name="Tijdelijke aanduiding voor inhoud 2"/>
          <p:cNvSpPr>
            <a:spLocks noGrp="1"/>
          </p:cNvSpPr>
          <p:nvPr>
            <p:ph idx="1"/>
          </p:nvPr>
        </p:nvSpPr>
        <p:spPr/>
        <p:txBody>
          <a:bodyPr/>
          <a:lstStyle/>
          <a:p>
            <a:pPr marL="0" indent="0">
              <a:buNone/>
            </a:pPr>
            <a:r>
              <a:rPr lang="nl-NL" dirty="0" smtClean="0"/>
              <a:t>Verzonken kosten</a:t>
            </a:r>
          </a:p>
          <a:p>
            <a:pPr marL="0" indent="0">
              <a:buNone/>
            </a:pPr>
            <a:r>
              <a:rPr lang="nl-NL" dirty="0" smtClean="0"/>
              <a:t>	Kosten </a:t>
            </a:r>
            <a:r>
              <a:rPr lang="nl-NL" dirty="0"/>
              <a:t>die al gemaakt zijn en niet </a:t>
            </a:r>
            <a:r>
              <a:rPr lang="nl-NL" dirty="0" smtClean="0"/>
              <a:t>	kunnen </a:t>
            </a:r>
            <a:r>
              <a:rPr lang="nl-NL" dirty="0"/>
              <a:t>worden teruggedraaid vanwege </a:t>
            </a:r>
            <a:r>
              <a:rPr lang="nl-NL" dirty="0" smtClean="0"/>
              <a:t>	het </a:t>
            </a:r>
            <a:r>
              <a:rPr lang="nl-NL" dirty="0"/>
              <a:t>specifieke karakter van de uitgave</a:t>
            </a:r>
            <a:r>
              <a:rPr lang="nl-NL" dirty="0" smtClean="0"/>
              <a:t>.</a:t>
            </a:r>
          </a:p>
          <a:p>
            <a:pPr marL="0" indent="0">
              <a:buNone/>
            </a:pPr>
            <a:endParaRPr lang="nl-NL" dirty="0" smtClean="0"/>
          </a:p>
          <a:p>
            <a:pPr marL="0" indent="0">
              <a:buNone/>
            </a:pPr>
            <a:r>
              <a:rPr lang="nl-NL" dirty="0" smtClean="0"/>
              <a:t>Berovingsprobleem</a:t>
            </a:r>
            <a:endParaRPr lang="nl-NL" dirty="0"/>
          </a:p>
          <a:p>
            <a:pPr marL="0" indent="0">
              <a:buNone/>
            </a:pPr>
            <a:r>
              <a:rPr lang="nl-NL" dirty="0" smtClean="0"/>
              <a:t>	Het </a:t>
            </a:r>
            <a:r>
              <a:rPr lang="nl-NL" dirty="0"/>
              <a:t>probleem van verzonken kosten </a:t>
            </a:r>
            <a:r>
              <a:rPr lang="nl-NL" dirty="0" smtClean="0"/>
              <a:t>	niet </a:t>
            </a:r>
            <a:r>
              <a:rPr lang="nl-NL" dirty="0"/>
              <a:t>terug kunnen verdienen.</a:t>
            </a:r>
            <a:endParaRPr lang="nl-NL" dirty="0"/>
          </a:p>
        </p:txBody>
      </p:sp>
    </p:spTree>
    <p:extLst>
      <p:ext uri="{BB962C8B-B14F-4D97-AF65-F5344CB8AC3E}">
        <p14:creationId xmlns:p14="http://schemas.microsoft.com/office/powerpoint/2010/main" val="3670808767"/>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sld>
</file>

<file path=ppt/theme/theme1.xml><?xml version="1.0" encoding="utf-8"?>
<a:theme xmlns:a="http://schemas.openxmlformats.org/drawingml/2006/main" name="Economielokaa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Economielokaal</Template>
  <TotalTime>306</TotalTime>
  <Words>591</Words>
  <Application>Microsoft Office PowerPoint</Application>
  <PresentationFormat>Diavoorstelling (4:3)</PresentationFormat>
  <Paragraphs>133</Paragraphs>
  <Slides>15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Calibri</vt:lpstr>
      <vt:lpstr>Wingdings</vt:lpstr>
      <vt:lpstr>Economielokaal</vt:lpstr>
      <vt:lpstr>PowerPoint-presentatie</vt:lpstr>
      <vt:lpstr>Extern effect</vt:lpstr>
      <vt:lpstr>Extern effect</vt:lpstr>
      <vt:lpstr>Een onbetaalde rekening?</vt:lpstr>
      <vt:lpstr>Maatschappelijke kosten</vt:lpstr>
      <vt:lpstr>Naar private kosten</vt:lpstr>
      <vt:lpstr>PowerPoint-presentatie</vt:lpstr>
      <vt:lpstr>PowerPoint-presentatie</vt:lpstr>
      <vt:lpstr>Verzonken kosten </vt:lpstr>
      <vt:lpstr>Voorbeelden</vt:lpstr>
      <vt:lpstr>PowerPoint-presentatie</vt:lpstr>
      <vt:lpstr>Verzonken kosten</vt:lpstr>
      <vt:lpstr>Berovingsprobleem</vt:lpstr>
      <vt:lpstr>Voorbeelden uit de praktijk</vt:lpstr>
      <vt:lpstr>PowerPoint-presentatie</vt:lpstr>
    </vt:vector>
  </TitlesOfParts>
  <Company>Krimpenerwaard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Externe effecten</dc:title>
  <dc:creator>Blm</dc:creator>
  <cp:lastModifiedBy>Alberts, R.J.</cp:lastModifiedBy>
  <cp:revision>16</cp:revision>
  <dcterms:created xsi:type="dcterms:W3CDTF">2012-09-06T09:41:36Z</dcterms:created>
  <dcterms:modified xsi:type="dcterms:W3CDTF">2018-11-19T14:32:37Z</dcterms:modified>
</cp:coreProperties>
</file>