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12"/>
  </p:notesMasterIdLst>
  <p:sldIdLst>
    <p:sldId id="256" r:id="rId3"/>
    <p:sldId id="257" r:id="rId4"/>
    <p:sldId id="259" r:id="rId5"/>
    <p:sldId id="260" r:id="rId6"/>
    <p:sldId id="261" r:id="rId7"/>
    <p:sldId id="262" r:id="rId8"/>
    <p:sldId id="265" r:id="rId9"/>
    <p:sldId id="263" r:id="rId10"/>
    <p:sldId id="264"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4"/>
    <p:restoredTop sz="75489" autoAdjust="0"/>
  </p:normalViewPr>
  <p:slideViewPr>
    <p:cSldViewPr snapToGrid="0" snapToObjects="1">
      <p:cViewPr varScale="1">
        <p:scale>
          <a:sx n="55" d="100"/>
          <a:sy n="55" d="100"/>
        </p:scale>
        <p:origin x="1476" y="42"/>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087EF-0553-42DF-893A-91C634DE6385}" type="datetimeFigureOut">
              <a:rPr lang="nl-NL" smtClean="0"/>
              <a:t>21-11-2018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0F0D5-052A-4191-8EA4-C346C2E5734C}" type="slidenum">
              <a:rPr lang="nl-NL" smtClean="0"/>
              <a:t>‹nr.›</a:t>
            </a:fld>
            <a:endParaRPr lang="nl-NL"/>
          </a:p>
        </p:txBody>
      </p:sp>
    </p:spTree>
    <p:extLst>
      <p:ext uri="{BB962C8B-B14F-4D97-AF65-F5344CB8AC3E}">
        <p14:creationId xmlns:p14="http://schemas.microsoft.com/office/powerpoint/2010/main" val="154836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a:t>
            </a:fld>
            <a:endParaRPr lang="nl-NL"/>
          </a:p>
        </p:txBody>
      </p:sp>
    </p:spTree>
    <p:extLst>
      <p:ext uri="{BB962C8B-B14F-4D97-AF65-F5344CB8AC3E}">
        <p14:creationId xmlns:p14="http://schemas.microsoft.com/office/powerpoint/2010/main" val="378567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a:t>
            </a:fld>
            <a:endParaRPr lang="nl-NL"/>
          </a:p>
        </p:txBody>
      </p:sp>
    </p:spTree>
    <p:extLst>
      <p:ext uri="{BB962C8B-B14F-4D97-AF65-F5344CB8AC3E}">
        <p14:creationId xmlns:p14="http://schemas.microsoft.com/office/powerpoint/2010/main" val="294096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t>
            </a:r>
            <a:r>
              <a:rPr lang="nl-NL" baseline="0" dirty="0" smtClean="0"/>
              <a:t> </a:t>
            </a:r>
            <a:r>
              <a:rPr lang="nl-NL" dirty="0" smtClean="0"/>
              <a:t>Bij ontwrichtingen zijn de botten verschoven, bij verstuikingen zijn de botten gebogen in abnormale richting en</a:t>
            </a:r>
            <a:r>
              <a:rPr lang="nl-NL" baseline="0" dirty="0" smtClean="0"/>
              <a:t> bij k</a:t>
            </a:r>
            <a:r>
              <a:rPr lang="nl-NL" dirty="0" smtClean="0"/>
              <a:t>neuzingen is het onderhuidse weefsel gescheurd en/of zijn de spieren gescheurd.</a:t>
            </a:r>
          </a:p>
          <a:p>
            <a:endParaRPr lang="nl-NL" dirty="0" smtClean="0"/>
          </a:p>
          <a:p>
            <a:r>
              <a:rPr lang="nl-NL" dirty="0" smtClean="0"/>
              <a:t>2. Een dier met een epileptische aanval laat je zo veel mogelijk met rust. Pas op dat het dier jou of zichzelf niet beschadigt. Duurt de aanval langer dan vijf tot tien minuten, dien dan een spierverslapper toe, zoals valium. Als er geen valium is, gebruik je slaolie.</a:t>
            </a:r>
          </a:p>
          <a:p>
            <a:endParaRPr lang="nl-NL" dirty="0" smtClean="0"/>
          </a:p>
          <a:p>
            <a:r>
              <a:rPr lang="nl-NL" dirty="0" smtClean="0"/>
              <a:t>3. Omdat de oogbol onderweg naar de dierenarts niet wordt beschermd door de oogleden, moet je bescherming aanbrengen tegen beschadiging en uitdrogen. Dit doe je door oogzalf op de oogbol aan te brengen. Als dat niet aanwezig is, gebruik je slaolie. </a:t>
            </a:r>
            <a:r>
              <a:rPr lang="nl-NL" dirty="0" err="1" smtClean="0"/>
              <a:t>um</a:t>
            </a:r>
            <a:r>
              <a:rPr lang="nl-NL" dirty="0" smtClean="0"/>
              <a:t> aanwezig is of als het niet helpt, bel dan de dierenarts.</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9</a:t>
            </a:fld>
            <a:endParaRPr lang="nl-NL"/>
          </a:p>
        </p:txBody>
      </p:sp>
    </p:spTree>
    <p:extLst>
      <p:ext uri="{BB962C8B-B14F-4D97-AF65-F5344CB8AC3E}">
        <p14:creationId xmlns:p14="http://schemas.microsoft.com/office/powerpoint/2010/main" val="3229532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53616"/>
            <a:ext cx="9144000" cy="2387600"/>
          </a:xfrm>
        </p:spPr>
        <p:txBody>
          <a:bodyPr anchor="b">
            <a:normAutofit/>
          </a:bodyPr>
          <a:lstStyle>
            <a:lvl1pPr algn="ctr">
              <a:defRPr sz="72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1524000" y="3133291"/>
            <a:ext cx="9144000" cy="1655762"/>
          </a:xfrm>
        </p:spPr>
        <p:txBody>
          <a:bodyPr/>
          <a:lstStyle>
            <a:lvl1pPr marL="0" indent="0" algn="ctr">
              <a:buNone/>
              <a:defRPr sz="2400" b="0" i="0">
                <a:latin typeface="Avenir Book" charset="0"/>
                <a:ea typeface="Avenir Book" charset="0"/>
                <a:cs typeface="Avenir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0029" y="5296636"/>
            <a:ext cx="3252987" cy="922210"/>
          </a:xfrm>
          <a:prstGeom prst="rect">
            <a:avLst/>
          </a:prstGeom>
        </p:spPr>
      </p:pic>
    </p:spTree>
    <p:extLst>
      <p:ext uri="{BB962C8B-B14F-4D97-AF65-F5344CB8AC3E}">
        <p14:creationId xmlns:p14="http://schemas.microsoft.com/office/powerpoint/2010/main" val="5937968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21-11-2018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76084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21-11-2018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64108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373137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40536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5868142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06122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02620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3747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73C2C0E-B441-429A-A2E5-A434B4231498}" type="datetimeFigureOut">
              <a:rPr lang="nl-NL" smtClean="0"/>
              <a:t>21-11-2018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48307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73C2C0E-B441-429A-A2E5-A434B4231498}" type="datetimeFigureOut">
              <a:rPr lang="nl-NL" smtClean="0"/>
              <a:t>21-11-2018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1713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73C2C0E-B441-429A-A2E5-A434B4231498}" type="datetimeFigureOut">
              <a:rPr lang="nl-NL" smtClean="0"/>
              <a:t>21-11-2018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69777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3C2C0E-B441-429A-A2E5-A434B4231498}" type="datetimeFigureOut">
              <a:rPr lang="nl-NL" smtClean="0"/>
              <a:t>21-11-2018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413344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BFA54-F40C-8041-B70B-973F0B56D9B8}" type="datetimeFigureOut">
              <a:rPr lang="nl-NL" smtClean="0"/>
              <a:t>21-11-2018</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12C79-C462-234E-A35C-93AED18ADBCE}" type="slidenum">
              <a:rPr lang="nl-NL" smtClean="0"/>
              <a:t>‹nr.›</a:t>
            </a:fld>
            <a:endParaRPr lang="nl-NL"/>
          </a:p>
        </p:txBody>
      </p:sp>
    </p:spTree>
    <p:extLst>
      <p:ext uri="{BB962C8B-B14F-4D97-AF65-F5344CB8AC3E}">
        <p14:creationId xmlns:p14="http://schemas.microsoft.com/office/powerpoint/2010/main" val="7812404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C2C0E-B441-429A-A2E5-A434B4231498}" type="datetimeFigureOut">
              <a:rPr lang="nl-NL" smtClean="0"/>
              <a:t>21-11-2018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8CCB8-0802-4FCC-A2D6-CAC58A356F53}" type="slidenum">
              <a:rPr lang="nl-NL" smtClean="0"/>
              <a:t>‹nr.›</a:t>
            </a:fld>
            <a:endParaRPr lang="nl-NL"/>
          </a:p>
        </p:txBody>
      </p:sp>
    </p:spTree>
    <p:extLst>
      <p:ext uri="{BB962C8B-B14F-4D97-AF65-F5344CB8AC3E}">
        <p14:creationId xmlns:p14="http://schemas.microsoft.com/office/powerpoint/2010/main" val="396045986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53616"/>
            <a:ext cx="9144000" cy="2055294"/>
          </a:xfrm>
        </p:spPr>
        <p:txBody>
          <a:bodyPr>
            <a:normAutofit/>
          </a:bodyPr>
          <a:lstStyle/>
          <a:p>
            <a:r>
              <a:rPr lang="en-US" sz="3600" dirty="0" smtClean="0">
                <a:solidFill>
                  <a:schemeClr val="tx1"/>
                </a:solidFill>
              </a:rPr>
              <a:t>Module</a:t>
            </a:r>
            <a:r>
              <a:rPr lang="en-US" sz="4800" dirty="0" smtClean="0"/>
              <a:t/>
            </a:r>
            <a:br>
              <a:rPr lang="en-US" sz="4800" dirty="0" smtClean="0"/>
            </a:br>
            <a:r>
              <a:rPr lang="en-US" sz="4800" dirty="0" smtClean="0"/>
              <a:t>EHBO </a:t>
            </a:r>
            <a:r>
              <a:rPr lang="en-US" sz="4800" dirty="0" err="1" smtClean="0"/>
              <a:t>bij</a:t>
            </a:r>
            <a:r>
              <a:rPr lang="en-US" sz="4800" dirty="0" smtClean="0"/>
              <a:t> </a:t>
            </a:r>
            <a:r>
              <a:rPr lang="en-US" sz="4800" dirty="0" err="1" smtClean="0"/>
              <a:t>dieren</a:t>
            </a:r>
            <a:endParaRPr lang="nl-NL" sz="4800" dirty="0"/>
          </a:p>
        </p:txBody>
      </p:sp>
      <p:sp>
        <p:nvSpPr>
          <p:cNvPr id="3" name="Ondertitel 2"/>
          <p:cNvSpPr>
            <a:spLocks noGrp="1"/>
          </p:cNvSpPr>
          <p:nvPr>
            <p:ph type="subTitle" idx="1"/>
          </p:nvPr>
        </p:nvSpPr>
        <p:spPr>
          <a:xfrm>
            <a:off x="1524000" y="3304741"/>
            <a:ext cx="9144000" cy="1655762"/>
          </a:xfrm>
        </p:spPr>
        <p:txBody>
          <a:bodyPr/>
          <a:lstStyle/>
          <a:p>
            <a:r>
              <a:rPr lang="en-US" dirty="0" err="1" smtClean="0"/>
              <a:t>Hoofdstuk</a:t>
            </a:r>
            <a:r>
              <a:rPr lang="en-US" dirty="0" smtClean="0"/>
              <a:t> 4. </a:t>
            </a:r>
          </a:p>
          <a:p>
            <a:r>
              <a:rPr lang="en-US" sz="3600" b="1" dirty="0" err="1" smtClean="0"/>
              <a:t>Spoedgevallen</a:t>
            </a:r>
            <a:endParaRPr lang="nl-NL" sz="3600" b="1" dirty="0"/>
          </a:p>
        </p:txBody>
      </p:sp>
    </p:spTree>
    <p:extLst>
      <p:ext uri="{BB962C8B-B14F-4D97-AF65-F5344CB8AC3E}">
        <p14:creationId xmlns:p14="http://schemas.microsoft.com/office/powerpoint/2010/main" val="1958275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smtClean="0"/>
              <a:t>4. </a:t>
            </a:r>
            <a:r>
              <a:rPr lang="en-US" sz="4000" dirty="0" err="1" smtClean="0"/>
              <a:t>Spoedgevallen</a:t>
            </a:r>
            <a:endParaRPr lang="nl-NL" sz="4000" dirty="0"/>
          </a:p>
        </p:txBody>
      </p:sp>
      <p:sp>
        <p:nvSpPr>
          <p:cNvPr id="3" name="Tijdelijke aanduiding voor inhoud 2"/>
          <p:cNvSpPr>
            <a:spLocks noGrp="1"/>
          </p:cNvSpPr>
          <p:nvPr>
            <p:ph idx="1"/>
          </p:nvPr>
        </p:nvSpPr>
        <p:spPr/>
        <p:txBody>
          <a:bodyPr/>
          <a:lstStyle/>
          <a:p>
            <a:r>
              <a:rPr lang="en-US" dirty="0" err="1" smtClean="0"/>
              <a:t>Botbreuken</a:t>
            </a:r>
            <a:endParaRPr lang="en-US" dirty="0" smtClean="0"/>
          </a:p>
          <a:p>
            <a:r>
              <a:rPr lang="en-US" dirty="0" err="1" smtClean="0"/>
              <a:t>Andere</a:t>
            </a:r>
            <a:r>
              <a:rPr lang="en-US" dirty="0" smtClean="0"/>
              <a:t> </a:t>
            </a:r>
            <a:r>
              <a:rPr lang="en-US" dirty="0" err="1" smtClean="0"/>
              <a:t>spoedgevallen</a:t>
            </a:r>
            <a:r>
              <a:rPr lang="en-US" dirty="0" smtClean="0"/>
              <a:t> van het </a:t>
            </a:r>
            <a:r>
              <a:rPr lang="en-US" dirty="0" err="1" smtClean="0"/>
              <a:t>bewegingsstelsel</a:t>
            </a:r>
            <a:endParaRPr lang="en-US" dirty="0" smtClean="0"/>
          </a:p>
          <a:p>
            <a:r>
              <a:rPr lang="en-US" dirty="0" err="1" smtClean="0"/>
              <a:t>Spoedgevallen</a:t>
            </a:r>
            <a:r>
              <a:rPr lang="en-US" dirty="0" smtClean="0"/>
              <a:t> van het </a:t>
            </a:r>
            <a:r>
              <a:rPr lang="en-US" dirty="0" err="1" smtClean="0"/>
              <a:t>zenuwstelsel</a:t>
            </a:r>
            <a:endParaRPr lang="en-US" dirty="0" smtClean="0"/>
          </a:p>
          <a:p>
            <a:r>
              <a:rPr lang="en-US" dirty="0" err="1" smtClean="0"/>
              <a:t>Spoedgevallen</a:t>
            </a:r>
            <a:r>
              <a:rPr lang="en-US" dirty="0" smtClean="0"/>
              <a:t> van het </a:t>
            </a:r>
            <a:r>
              <a:rPr lang="en-US" dirty="0" err="1" smtClean="0"/>
              <a:t>maag-darmkanaal</a:t>
            </a:r>
            <a:endParaRPr lang="en-US" dirty="0" smtClean="0"/>
          </a:p>
          <a:p>
            <a:r>
              <a:rPr lang="en-US" dirty="0" err="1" smtClean="0"/>
              <a:t>Spoedgevallen</a:t>
            </a:r>
            <a:r>
              <a:rPr lang="en-US" dirty="0" smtClean="0"/>
              <a:t> van het </a:t>
            </a:r>
            <a:r>
              <a:rPr lang="en-US" dirty="0" err="1" smtClean="0"/>
              <a:t>oog</a:t>
            </a:r>
            <a:endParaRPr lang="en-US" dirty="0" smtClean="0"/>
          </a:p>
        </p:txBody>
      </p:sp>
      <p:sp>
        <p:nvSpPr>
          <p:cNvPr id="8" name="Tijdelijke aanduiding voor tekst 3"/>
          <p:cNvSpPr>
            <a:spLocks noGrp="1"/>
          </p:cNvSpPr>
          <p:nvPr>
            <p:ph type="body" sz="quarter" idx="13"/>
          </p:nvPr>
        </p:nvSpPr>
        <p:spPr>
          <a:xfrm>
            <a:off x="838200" y="6356350"/>
            <a:ext cx="2743200" cy="365125"/>
          </a:xfrm>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9" name="Tijdelijke aanduiding voor tekst 4"/>
          <p:cNvSpPr>
            <a:spLocks noGrp="1"/>
          </p:cNvSpPr>
          <p:nvPr>
            <p:ph type="body" sz="quarter" idx="14"/>
          </p:nvPr>
        </p:nvSpPr>
        <p:spPr>
          <a:xfrm>
            <a:off x="8610600" y="6356350"/>
            <a:ext cx="2743200" cy="365125"/>
          </a:xfrm>
        </p:spPr>
        <p:txBody>
          <a:bodyPr/>
          <a:lstStyle/>
          <a:p>
            <a:r>
              <a:rPr lang="en-US" dirty="0" smtClean="0"/>
              <a:t>4. </a:t>
            </a:r>
            <a:r>
              <a:rPr lang="en-US" dirty="0" err="1" smtClean="0"/>
              <a:t>Spoedgevallen</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015" y="2998034"/>
            <a:ext cx="3132785" cy="235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dirty="0" smtClean="0"/>
              <a:t>4.2</a:t>
            </a:r>
            <a:r>
              <a:rPr lang="en-US" dirty="0" smtClean="0"/>
              <a:t> </a:t>
            </a:r>
            <a:r>
              <a:rPr lang="en-US" sz="4000" dirty="0" err="1" smtClean="0"/>
              <a:t>Botbreuken</a:t>
            </a:r>
            <a:endParaRPr lang="nl-NL" sz="4000" dirty="0"/>
          </a:p>
        </p:txBody>
      </p:sp>
      <p:sp>
        <p:nvSpPr>
          <p:cNvPr id="3" name="Tijdelijke aanduiding voor inhoud 2"/>
          <p:cNvSpPr>
            <a:spLocks noGrp="1"/>
          </p:cNvSpPr>
          <p:nvPr>
            <p:ph idx="1"/>
          </p:nvPr>
        </p:nvSpPr>
        <p:spPr/>
        <p:txBody>
          <a:bodyPr/>
          <a:lstStyle/>
          <a:p>
            <a:r>
              <a:rPr lang="nl-NL" dirty="0" smtClean="0"/>
              <a:t>Gesloten botbreuken: geen uitwendige wond</a:t>
            </a:r>
          </a:p>
          <a:p>
            <a:r>
              <a:rPr lang="nl-NL" dirty="0" smtClean="0"/>
              <a:t>Open botbreuken: huid en weefsel rond bot zijn kapot</a:t>
            </a:r>
          </a:p>
          <a:p>
            <a:r>
              <a:rPr lang="nl-NL" dirty="0" smtClean="0"/>
              <a:t>Behandeling:</a:t>
            </a:r>
          </a:p>
          <a:p>
            <a:pPr lvl="1" indent="-422275">
              <a:buFont typeface="Wingdings" panose="05000000000000000000" pitchFamily="2" charset="2"/>
              <a:buChar char="Ø"/>
            </a:pPr>
            <a:r>
              <a:rPr lang="nl-NL" dirty="0" smtClean="0"/>
              <a:t>Eventueel hulpmiddel gebruiken</a:t>
            </a:r>
          </a:p>
          <a:p>
            <a:pPr lvl="1" indent="-422275">
              <a:buFont typeface="Wingdings" panose="05000000000000000000" pitchFamily="2" charset="2"/>
              <a:buChar char="Ø"/>
            </a:pPr>
            <a:r>
              <a:rPr lang="nl-NL" dirty="0" smtClean="0"/>
              <a:t>Eventueel spalk aanbrengen</a:t>
            </a:r>
          </a:p>
          <a:p>
            <a:pPr lvl="1" indent="-422275">
              <a:buFont typeface="Wingdings" panose="05000000000000000000" pitchFamily="2" charset="2"/>
              <a:buChar char="Ø"/>
            </a:pPr>
            <a:r>
              <a:rPr lang="nl-NL" dirty="0" smtClean="0"/>
              <a:t>Liggend vervoeren naar dierenarts</a:t>
            </a:r>
          </a:p>
          <a:p>
            <a:pPr>
              <a:buFont typeface="Wingdings" panose="05000000000000000000" pitchFamily="2" charset="2"/>
              <a:buChar char="§"/>
            </a:pPr>
            <a:r>
              <a:rPr lang="nl-NL" dirty="0" smtClean="0"/>
              <a:t>Zwellingen en bloeduitstortingen:</a:t>
            </a:r>
          </a:p>
          <a:p>
            <a:pPr lvl="1" indent="-422275">
              <a:buFont typeface="Wingdings" panose="05000000000000000000" pitchFamily="2" charset="2"/>
              <a:buChar char="§"/>
            </a:pPr>
            <a:r>
              <a:rPr lang="nl-NL" dirty="0" smtClean="0"/>
              <a:t>Koelen</a:t>
            </a:r>
            <a:endParaRPr lang="nl-NL" dirty="0"/>
          </a:p>
          <a:p>
            <a:pPr>
              <a:buFont typeface="Wingdings" panose="05000000000000000000" pitchFamily="2" charset="2"/>
              <a:buChar char="§"/>
            </a:pPr>
            <a:r>
              <a:rPr lang="nl-NL" dirty="0" smtClean="0"/>
              <a:t>Nazorg: rust</a:t>
            </a:r>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lstStyle/>
          <a:p>
            <a:r>
              <a:rPr lang="en-US" dirty="0" smtClean="0"/>
              <a:t>4. </a:t>
            </a:r>
            <a:r>
              <a:rPr lang="en-US" dirty="0" err="1" smtClean="0"/>
              <a:t>Spoedgevallen</a:t>
            </a:r>
            <a:endParaRPr lang="nl-NL" dirty="0"/>
          </a:p>
        </p:txBody>
      </p:sp>
    </p:spTree>
    <p:extLst>
      <p:ext uri="{BB962C8B-B14F-4D97-AF65-F5344CB8AC3E}">
        <p14:creationId xmlns:p14="http://schemas.microsoft.com/office/powerpoint/2010/main" val="2933852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014710" cy="1325563"/>
          </a:xfrm>
        </p:spPr>
        <p:txBody>
          <a:bodyPr>
            <a:normAutofit/>
          </a:bodyPr>
          <a:lstStyle/>
          <a:p>
            <a:r>
              <a:rPr lang="en-US" sz="3600" dirty="0" smtClean="0"/>
              <a:t>4.3 </a:t>
            </a:r>
            <a:r>
              <a:rPr lang="en-US" sz="3600" dirty="0" err="1" smtClean="0"/>
              <a:t>Andere</a:t>
            </a:r>
            <a:r>
              <a:rPr lang="en-US" sz="3600" dirty="0" smtClean="0"/>
              <a:t> </a:t>
            </a:r>
            <a:r>
              <a:rPr lang="en-US" sz="3600" dirty="0" err="1" smtClean="0"/>
              <a:t>spoedgevallen</a:t>
            </a:r>
            <a:r>
              <a:rPr lang="en-US" sz="3600" dirty="0" smtClean="0"/>
              <a:t> van het </a:t>
            </a:r>
            <a:r>
              <a:rPr lang="en-US" sz="3600" dirty="0" err="1" smtClean="0"/>
              <a:t>bewegingsstelsel</a:t>
            </a:r>
            <a:endParaRPr lang="nl-NL" sz="3600" dirty="0"/>
          </a:p>
        </p:txBody>
      </p:sp>
      <p:sp>
        <p:nvSpPr>
          <p:cNvPr id="3" name="Tijdelijke aanduiding voor inhoud 2"/>
          <p:cNvSpPr>
            <a:spLocks noGrp="1"/>
          </p:cNvSpPr>
          <p:nvPr>
            <p:ph idx="1"/>
          </p:nvPr>
        </p:nvSpPr>
        <p:spPr/>
        <p:txBody>
          <a:bodyPr/>
          <a:lstStyle/>
          <a:p>
            <a:r>
              <a:rPr lang="nl-NL" dirty="0" smtClean="0"/>
              <a:t>Ontwrichtingen (luxaties): botten verschoven</a:t>
            </a:r>
          </a:p>
          <a:p>
            <a:pPr lvl="1" indent="-422275">
              <a:buFont typeface="Wingdings" panose="05000000000000000000" pitchFamily="2" charset="2"/>
              <a:buChar char="Ø"/>
            </a:pPr>
            <a:r>
              <a:rPr lang="nl-NL" dirty="0" smtClean="0"/>
              <a:t>Zwelling en veranderde vorm</a:t>
            </a:r>
          </a:p>
          <a:p>
            <a:pPr lvl="1" indent="-422275">
              <a:buFont typeface="Wingdings" panose="05000000000000000000" pitchFamily="2" charset="2"/>
              <a:buChar char="Ø"/>
            </a:pPr>
            <a:r>
              <a:rPr lang="nl-NL" dirty="0" smtClean="0"/>
              <a:t>Naar de dierenarts – gewricht terugplaatsen </a:t>
            </a:r>
          </a:p>
          <a:p>
            <a:r>
              <a:rPr lang="nl-NL" dirty="0" smtClean="0"/>
              <a:t>Verstuikingen (distorsies): botten buigen in abnormale richting</a:t>
            </a:r>
          </a:p>
          <a:p>
            <a:pPr lvl="1" indent="-422275">
              <a:buFont typeface="Wingdings" panose="05000000000000000000" pitchFamily="2" charset="2"/>
              <a:buChar char="Ø"/>
            </a:pPr>
            <a:r>
              <a:rPr lang="nl-NL" dirty="0" smtClean="0"/>
              <a:t>Warm en gezwollen</a:t>
            </a:r>
          </a:p>
          <a:p>
            <a:pPr lvl="1" indent="-422275">
              <a:buFont typeface="Wingdings" panose="05000000000000000000" pitchFamily="2" charset="2"/>
              <a:buChar char="Ø"/>
            </a:pPr>
            <a:r>
              <a:rPr lang="nl-NL" dirty="0" smtClean="0"/>
              <a:t>Koelen en naar de dierenarts</a:t>
            </a:r>
          </a:p>
          <a:p>
            <a:r>
              <a:rPr lang="nl-NL" dirty="0" smtClean="0"/>
              <a:t>Kneuzingen: onderhuids weefsel of spieren scheuren</a:t>
            </a:r>
          </a:p>
          <a:p>
            <a:pPr lvl="1" indent="-422275"/>
            <a:r>
              <a:rPr lang="nl-NL" dirty="0" smtClean="0"/>
              <a:t>Warm en gezwollen</a:t>
            </a:r>
          </a:p>
          <a:p>
            <a:pPr lvl="1" indent="-422275"/>
            <a:r>
              <a:rPr lang="nl-NL" dirty="0" smtClean="0"/>
              <a:t>Koelen en naar de dierenarts</a:t>
            </a:r>
            <a:endParaRPr lang="nl-NL" dirty="0"/>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lstStyle/>
          <a:p>
            <a:r>
              <a:rPr lang="en-US" dirty="0" smtClean="0"/>
              <a:t>4. </a:t>
            </a:r>
            <a:r>
              <a:rPr lang="en-US" dirty="0" err="1" smtClean="0"/>
              <a:t>Spoedgevallen</a:t>
            </a:r>
            <a:endParaRPr lang="nl-NL" dirty="0"/>
          </a:p>
        </p:txBody>
      </p:sp>
    </p:spTree>
    <p:extLst>
      <p:ext uri="{BB962C8B-B14F-4D97-AF65-F5344CB8AC3E}">
        <p14:creationId xmlns:p14="http://schemas.microsoft.com/office/powerpoint/2010/main" val="1449745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smtClean="0"/>
              <a:t>4.4 </a:t>
            </a:r>
            <a:r>
              <a:rPr lang="en-US" sz="4000" dirty="0" err="1" smtClean="0"/>
              <a:t>Spoedgevallen</a:t>
            </a:r>
            <a:r>
              <a:rPr lang="en-US" sz="4000" dirty="0" smtClean="0"/>
              <a:t> van het </a:t>
            </a:r>
            <a:r>
              <a:rPr lang="en-US" sz="4000" dirty="0" err="1" smtClean="0"/>
              <a:t>zenuwstelsel</a:t>
            </a:r>
            <a:endParaRPr lang="nl-NL" sz="4000" dirty="0"/>
          </a:p>
        </p:txBody>
      </p:sp>
      <p:sp>
        <p:nvSpPr>
          <p:cNvPr id="3" name="Tijdelijke aanduiding voor inhoud 2"/>
          <p:cNvSpPr>
            <a:spLocks noGrp="1"/>
          </p:cNvSpPr>
          <p:nvPr>
            <p:ph idx="1"/>
          </p:nvPr>
        </p:nvSpPr>
        <p:spPr/>
        <p:txBody>
          <a:bodyPr/>
          <a:lstStyle/>
          <a:p>
            <a:r>
              <a:rPr lang="nl-NL" dirty="0" smtClean="0"/>
              <a:t>Epilepsie: toeval</a:t>
            </a:r>
          </a:p>
          <a:p>
            <a:pPr lvl="1" indent="-422275">
              <a:buFont typeface="Wingdings" panose="05000000000000000000" pitchFamily="2" charset="2"/>
              <a:buChar char="Ø"/>
            </a:pPr>
            <a:r>
              <a:rPr lang="nl-NL" dirty="0" smtClean="0"/>
              <a:t>Eerste fase: vreemd gedrag en rare blik in de ogen</a:t>
            </a:r>
          </a:p>
          <a:p>
            <a:pPr lvl="1" indent="-422275">
              <a:buFont typeface="Wingdings" panose="05000000000000000000" pitchFamily="2" charset="2"/>
              <a:buChar char="Ø"/>
            </a:pPr>
            <a:r>
              <a:rPr lang="nl-NL" dirty="0" smtClean="0"/>
              <a:t>Tweede fase (</a:t>
            </a:r>
            <a:r>
              <a:rPr lang="nl-NL" dirty="0" err="1" smtClean="0"/>
              <a:t>ictus</a:t>
            </a:r>
            <a:r>
              <a:rPr lang="nl-NL" dirty="0" smtClean="0"/>
              <a:t>): verlies van bewustzijn</a:t>
            </a:r>
          </a:p>
          <a:p>
            <a:pPr>
              <a:buFont typeface="Wingdings" panose="05000000000000000000" pitchFamily="2" charset="2"/>
              <a:buChar char="§"/>
            </a:pPr>
            <a:r>
              <a:rPr lang="nl-NL" dirty="0" smtClean="0"/>
              <a:t>Behandeling:</a:t>
            </a:r>
          </a:p>
          <a:p>
            <a:pPr lvl="1" indent="-422275">
              <a:buFont typeface="Wingdings" panose="05000000000000000000" pitchFamily="2" charset="2"/>
              <a:buChar char="Ø"/>
            </a:pPr>
            <a:r>
              <a:rPr lang="nl-NL" dirty="0" smtClean="0"/>
              <a:t>Met rust laten</a:t>
            </a:r>
          </a:p>
          <a:p>
            <a:pPr lvl="1" indent="-422275">
              <a:buFont typeface="Wingdings" panose="05000000000000000000" pitchFamily="2" charset="2"/>
              <a:buChar char="Ø"/>
            </a:pPr>
            <a:r>
              <a:rPr lang="nl-NL" dirty="0" smtClean="0"/>
              <a:t>Omgeving veilig maken</a:t>
            </a:r>
          </a:p>
          <a:p>
            <a:pPr lvl="1" indent="-422275">
              <a:buFont typeface="Wingdings" panose="05000000000000000000" pitchFamily="2" charset="2"/>
              <a:buChar char="Ø"/>
            </a:pPr>
            <a:r>
              <a:rPr lang="nl-NL" dirty="0" smtClean="0"/>
              <a:t>Bij aanval langer dan 5 – 10 minuten: spierverslapper</a:t>
            </a:r>
          </a:p>
          <a:p>
            <a:endParaRPr lang="nl-NL" dirty="0"/>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lstStyle/>
          <a:p>
            <a:r>
              <a:rPr lang="en-US" dirty="0" smtClean="0"/>
              <a:t>4. </a:t>
            </a:r>
            <a:r>
              <a:rPr lang="en-US" dirty="0" err="1" smtClean="0"/>
              <a:t>Spoedgevallen</a:t>
            </a:r>
            <a:endParaRPr lang="nl-NL" dirty="0"/>
          </a:p>
        </p:txBody>
      </p:sp>
    </p:spTree>
    <p:extLst>
      <p:ext uri="{BB962C8B-B14F-4D97-AF65-F5344CB8AC3E}">
        <p14:creationId xmlns:p14="http://schemas.microsoft.com/office/powerpoint/2010/main" val="4151920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17905"/>
          </a:xfrm>
        </p:spPr>
        <p:txBody>
          <a:bodyPr>
            <a:normAutofit/>
          </a:bodyPr>
          <a:lstStyle/>
          <a:p>
            <a:r>
              <a:rPr lang="en-US" sz="4000" dirty="0" smtClean="0"/>
              <a:t>4.5 </a:t>
            </a:r>
            <a:r>
              <a:rPr lang="en-US" sz="4000" dirty="0" err="1" smtClean="0"/>
              <a:t>Spoedgevallen</a:t>
            </a:r>
            <a:r>
              <a:rPr lang="en-US" sz="4000" dirty="0" smtClean="0"/>
              <a:t> van het </a:t>
            </a:r>
            <a:r>
              <a:rPr lang="en-US" sz="4000" dirty="0" err="1" smtClean="0"/>
              <a:t>maag-darmkanaal</a:t>
            </a:r>
            <a:endParaRPr lang="nl-NL" sz="4000" dirty="0"/>
          </a:p>
        </p:txBody>
      </p:sp>
      <p:sp>
        <p:nvSpPr>
          <p:cNvPr id="3" name="Tijdelijke aanduiding voor inhoud 2"/>
          <p:cNvSpPr>
            <a:spLocks noGrp="1"/>
          </p:cNvSpPr>
          <p:nvPr>
            <p:ph idx="1"/>
          </p:nvPr>
        </p:nvSpPr>
        <p:spPr/>
        <p:txBody>
          <a:bodyPr/>
          <a:lstStyle/>
          <a:p>
            <a:r>
              <a:rPr lang="nl-NL" dirty="0" smtClean="0"/>
              <a:t>Maagtorsie: draaiing van de maag</a:t>
            </a:r>
          </a:p>
          <a:p>
            <a:r>
              <a:rPr lang="nl-NL" dirty="0" smtClean="0"/>
              <a:t>Verschijnselen:</a:t>
            </a:r>
          </a:p>
          <a:p>
            <a:pPr lvl="1" indent="-422275">
              <a:buFont typeface="Wingdings" panose="05000000000000000000" pitchFamily="2" charset="2"/>
              <a:buChar char="Ø"/>
            </a:pPr>
            <a:r>
              <a:rPr lang="nl-NL" dirty="0" smtClean="0"/>
              <a:t>Onrustig</a:t>
            </a:r>
          </a:p>
          <a:p>
            <a:pPr lvl="1" indent="-422275">
              <a:buFont typeface="Wingdings" panose="05000000000000000000" pitchFamily="2" charset="2"/>
              <a:buChar char="Ø"/>
            </a:pPr>
            <a:r>
              <a:rPr lang="nl-NL" dirty="0" smtClean="0"/>
              <a:t>Kwijlen</a:t>
            </a:r>
          </a:p>
          <a:p>
            <a:pPr lvl="1" indent="-422275">
              <a:buFont typeface="Wingdings" panose="05000000000000000000" pitchFamily="2" charset="2"/>
              <a:buChar char="Ø"/>
            </a:pPr>
            <a:r>
              <a:rPr lang="nl-NL" dirty="0" smtClean="0"/>
              <a:t>Loos braken</a:t>
            </a:r>
          </a:p>
          <a:p>
            <a:pPr lvl="1" indent="-422275">
              <a:buFont typeface="Wingdings" panose="05000000000000000000" pitchFamily="2" charset="2"/>
              <a:buChar char="Ø"/>
            </a:pPr>
            <a:r>
              <a:rPr lang="nl-NL" dirty="0" smtClean="0"/>
              <a:t>Buik zwelt op</a:t>
            </a:r>
          </a:p>
          <a:p>
            <a:pPr lvl="1" indent="-422275">
              <a:buFont typeface="Wingdings" panose="05000000000000000000" pitchFamily="2" charset="2"/>
              <a:buChar char="Ø"/>
            </a:pPr>
            <a:r>
              <a:rPr lang="nl-NL" dirty="0" smtClean="0"/>
              <a:t>Shock</a:t>
            </a:r>
            <a:endParaRPr lang="nl-NL" dirty="0"/>
          </a:p>
          <a:p>
            <a:r>
              <a:rPr lang="nl-NL" dirty="0" smtClean="0"/>
              <a:t>Behandeling: naar de dierenarts</a:t>
            </a:r>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lstStyle/>
          <a:p>
            <a:r>
              <a:rPr lang="en-US" dirty="0" smtClean="0"/>
              <a:t>4. </a:t>
            </a:r>
            <a:r>
              <a:rPr lang="en-US" dirty="0" err="1" smtClean="0"/>
              <a:t>Spoedgevallen</a:t>
            </a:r>
            <a:endParaRPr lang="nl-NL" dirty="0"/>
          </a:p>
        </p:txBody>
      </p:sp>
    </p:spTree>
    <p:extLst>
      <p:ext uri="{BB962C8B-B14F-4D97-AF65-F5344CB8AC3E}">
        <p14:creationId xmlns:p14="http://schemas.microsoft.com/office/powerpoint/2010/main" val="272998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95045"/>
          </a:xfrm>
        </p:spPr>
        <p:txBody>
          <a:bodyPr>
            <a:normAutofit/>
          </a:bodyPr>
          <a:lstStyle/>
          <a:p>
            <a:r>
              <a:rPr lang="en-US" sz="4000" dirty="0" smtClean="0"/>
              <a:t>4.5 </a:t>
            </a:r>
            <a:r>
              <a:rPr lang="en-US" sz="4000" dirty="0" err="1" smtClean="0"/>
              <a:t>Spoedgevallen</a:t>
            </a:r>
            <a:r>
              <a:rPr lang="en-US" sz="4000" dirty="0" smtClean="0"/>
              <a:t> van het </a:t>
            </a:r>
            <a:r>
              <a:rPr lang="en-US" sz="4000" dirty="0" err="1" smtClean="0"/>
              <a:t>maag-darmkanaal</a:t>
            </a:r>
            <a:endParaRPr lang="nl-NL" sz="4000" dirty="0"/>
          </a:p>
        </p:txBody>
      </p:sp>
      <p:sp>
        <p:nvSpPr>
          <p:cNvPr id="3" name="Tijdelijke aanduiding voor inhoud 2"/>
          <p:cNvSpPr>
            <a:spLocks noGrp="1"/>
          </p:cNvSpPr>
          <p:nvPr>
            <p:ph idx="1"/>
          </p:nvPr>
        </p:nvSpPr>
        <p:spPr/>
        <p:txBody>
          <a:bodyPr/>
          <a:lstStyle/>
          <a:p>
            <a:r>
              <a:rPr lang="nl-NL" dirty="0" smtClean="0"/>
              <a:t>Vreemd voorwerp dat slokdarm of darmen afsluit</a:t>
            </a:r>
          </a:p>
          <a:p>
            <a:r>
              <a:rPr lang="nl-NL" dirty="0" smtClean="0"/>
              <a:t>Verschijnselen bij afsluiting slokdarm:</a:t>
            </a:r>
          </a:p>
          <a:p>
            <a:pPr lvl="1" indent="-422275">
              <a:buFont typeface="Wingdings" panose="05000000000000000000" pitchFamily="2" charset="2"/>
              <a:buChar char="Ø"/>
            </a:pPr>
            <a:r>
              <a:rPr lang="nl-NL" dirty="0" smtClean="0"/>
              <a:t>Kokhalzen</a:t>
            </a:r>
          </a:p>
          <a:p>
            <a:pPr lvl="1" indent="-422275">
              <a:buFont typeface="Wingdings" panose="05000000000000000000" pitchFamily="2" charset="2"/>
              <a:buChar char="Ø"/>
            </a:pPr>
            <a:r>
              <a:rPr lang="nl-NL" dirty="0" smtClean="0"/>
              <a:t>Kwijlen</a:t>
            </a:r>
          </a:p>
          <a:p>
            <a:pPr lvl="1" indent="-422275">
              <a:buFont typeface="Wingdings" panose="05000000000000000000" pitchFamily="2" charset="2"/>
              <a:buChar char="Ø"/>
            </a:pPr>
            <a:r>
              <a:rPr lang="nl-NL" dirty="0" smtClean="0"/>
              <a:t>Onrustig</a:t>
            </a:r>
          </a:p>
          <a:p>
            <a:pPr lvl="1" indent="-422275">
              <a:buFont typeface="Wingdings" panose="05000000000000000000" pitchFamily="2" charset="2"/>
              <a:buChar char="Ø"/>
            </a:pPr>
            <a:r>
              <a:rPr lang="nl-NL" dirty="0" smtClean="0"/>
              <a:t>Regurgiteren</a:t>
            </a:r>
          </a:p>
          <a:p>
            <a:pPr lvl="1" indent="-422275">
              <a:buFont typeface="Wingdings" panose="05000000000000000000" pitchFamily="2" charset="2"/>
              <a:buChar char="Ø"/>
            </a:pPr>
            <a:r>
              <a:rPr lang="nl-NL" dirty="0" smtClean="0"/>
              <a:t>Gestrekte hals</a:t>
            </a:r>
          </a:p>
          <a:p>
            <a:pPr>
              <a:buFont typeface="Wingdings" panose="05000000000000000000" pitchFamily="2" charset="2"/>
              <a:buChar char="§"/>
            </a:pPr>
            <a:r>
              <a:rPr lang="nl-NL" dirty="0" smtClean="0"/>
              <a:t>Verschijnselen bij afsluiting darmen:</a:t>
            </a:r>
          </a:p>
          <a:p>
            <a:pPr lvl="1" indent="-422275">
              <a:buFont typeface="Wingdings" panose="05000000000000000000" pitchFamily="2" charset="2"/>
              <a:buChar char="Ø"/>
            </a:pPr>
            <a:r>
              <a:rPr lang="nl-NL" dirty="0" smtClean="0"/>
              <a:t>Braken</a:t>
            </a:r>
          </a:p>
          <a:p>
            <a:pPr lvl="1" indent="-422275">
              <a:buFont typeface="Wingdings" panose="05000000000000000000" pitchFamily="2" charset="2"/>
              <a:buChar char="Ø"/>
            </a:pPr>
            <a:r>
              <a:rPr lang="nl-NL" dirty="0" smtClean="0"/>
              <a:t>Buikpijn</a:t>
            </a:r>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lstStyle/>
          <a:p>
            <a:r>
              <a:rPr lang="en-US" dirty="0" smtClean="0"/>
              <a:t>4. </a:t>
            </a:r>
            <a:r>
              <a:rPr lang="en-US" dirty="0" err="1" smtClean="0"/>
              <a:t>Spoedgevallen</a:t>
            </a:r>
            <a:endParaRPr lang="nl-NL" dirty="0"/>
          </a:p>
        </p:txBody>
      </p:sp>
    </p:spTree>
    <p:extLst>
      <p:ext uri="{BB962C8B-B14F-4D97-AF65-F5344CB8AC3E}">
        <p14:creationId xmlns:p14="http://schemas.microsoft.com/office/powerpoint/2010/main" val="1978299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smtClean="0"/>
              <a:t>4.6 </a:t>
            </a:r>
            <a:r>
              <a:rPr lang="en-US" sz="4000" dirty="0" err="1" smtClean="0"/>
              <a:t>Spoedgevallen</a:t>
            </a:r>
            <a:r>
              <a:rPr lang="en-US" sz="4000" dirty="0" smtClean="0"/>
              <a:t> van het </a:t>
            </a:r>
            <a:r>
              <a:rPr lang="en-US" sz="4000" dirty="0" err="1" smtClean="0"/>
              <a:t>oog</a:t>
            </a:r>
            <a:endParaRPr lang="nl-NL" sz="4000" dirty="0"/>
          </a:p>
        </p:txBody>
      </p:sp>
      <p:sp>
        <p:nvSpPr>
          <p:cNvPr id="3" name="Tijdelijke aanduiding voor inhoud 2"/>
          <p:cNvSpPr>
            <a:spLocks noGrp="1"/>
          </p:cNvSpPr>
          <p:nvPr>
            <p:ph idx="1"/>
          </p:nvPr>
        </p:nvSpPr>
        <p:spPr/>
        <p:txBody>
          <a:bodyPr/>
          <a:lstStyle/>
          <a:p>
            <a:r>
              <a:rPr lang="nl-NL" dirty="0" smtClean="0"/>
              <a:t>Groene staar</a:t>
            </a:r>
          </a:p>
          <a:p>
            <a:r>
              <a:rPr lang="nl-NL" dirty="0" smtClean="0"/>
              <a:t>Beschadigingen hoornvlies, oogleden of oogbol</a:t>
            </a:r>
          </a:p>
          <a:p>
            <a:r>
              <a:rPr lang="nl-NL" dirty="0" smtClean="0"/>
              <a:t>Oogbolluxatie: oogbol buiten oogkas</a:t>
            </a:r>
          </a:p>
          <a:p>
            <a:endParaRPr lang="nl-NL" dirty="0" smtClean="0"/>
          </a:p>
          <a:p>
            <a:r>
              <a:rPr lang="nl-NL" dirty="0" smtClean="0"/>
              <a:t>Behandeling:</a:t>
            </a:r>
            <a:endParaRPr lang="nl-NL" dirty="0"/>
          </a:p>
          <a:p>
            <a:pPr lvl="1" indent="-422275">
              <a:buFont typeface="Wingdings" panose="05000000000000000000" pitchFamily="2" charset="2"/>
              <a:buChar char="Ø"/>
            </a:pPr>
            <a:r>
              <a:rPr lang="nl-NL" dirty="0" smtClean="0"/>
              <a:t>Geen verband</a:t>
            </a:r>
          </a:p>
          <a:p>
            <a:pPr lvl="1" indent="-422275">
              <a:buFont typeface="Wingdings" panose="05000000000000000000" pitchFamily="2" charset="2"/>
              <a:buChar char="Ø"/>
            </a:pPr>
            <a:r>
              <a:rPr lang="nl-NL" dirty="0" smtClean="0"/>
              <a:t>Krabben voorkomen</a:t>
            </a:r>
          </a:p>
          <a:p>
            <a:pPr lvl="1" indent="-422275">
              <a:buFont typeface="Wingdings" panose="05000000000000000000" pitchFamily="2" charset="2"/>
              <a:buChar char="Ø"/>
            </a:pPr>
            <a:r>
              <a:rPr lang="nl-NL" dirty="0" smtClean="0"/>
              <a:t>Bij oogbolluxatie: oogleden over oogbol trekken</a:t>
            </a:r>
          </a:p>
          <a:p>
            <a:pPr lvl="1" indent="-422275">
              <a:buFont typeface="Wingdings" panose="05000000000000000000" pitchFamily="2" charset="2"/>
              <a:buChar char="Ø"/>
            </a:pPr>
            <a:r>
              <a:rPr lang="nl-NL" dirty="0" smtClean="0"/>
              <a:t>Naar de dierenarts</a:t>
            </a:r>
          </a:p>
          <a:p>
            <a:endParaRPr lang="nl-NL" dirty="0"/>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lstStyle/>
          <a:p>
            <a:r>
              <a:rPr lang="en-US" dirty="0" smtClean="0"/>
              <a:t>4. </a:t>
            </a:r>
            <a:r>
              <a:rPr lang="en-US" dirty="0" err="1" smtClean="0"/>
              <a:t>Spoedgevallen</a:t>
            </a:r>
            <a:endParaRPr lang="nl-NL" dirty="0"/>
          </a:p>
        </p:txBody>
      </p:sp>
    </p:spTree>
    <p:extLst>
      <p:ext uri="{BB962C8B-B14F-4D97-AF65-F5344CB8AC3E}">
        <p14:creationId xmlns:p14="http://schemas.microsoft.com/office/powerpoint/2010/main" val="3106933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err="1" smtClean="0"/>
              <a:t>Verwerkingsvragen</a:t>
            </a:r>
            <a:endParaRPr lang="nl-NL" sz="4000" dirty="0"/>
          </a:p>
        </p:txBody>
      </p:sp>
      <p:sp>
        <p:nvSpPr>
          <p:cNvPr id="3" name="Tijdelijke aanduiding voor inhoud 2"/>
          <p:cNvSpPr>
            <a:spLocks noGrp="1"/>
          </p:cNvSpPr>
          <p:nvPr>
            <p:ph idx="1"/>
          </p:nvPr>
        </p:nvSpPr>
        <p:spPr/>
        <p:txBody>
          <a:bodyPr>
            <a:normAutofit/>
          </a:bodyPr>
          <a:lstStyle/>
          <a:p>
            <a:pPr marL="514350" indent="-514350">
              <a:buFont typeface="+mj-lt"/>
              <a:buAutoNum type="arabicPeriod"/>
            </a:pPr>
            <a:r>
              <a:rPr lang="nl-NL" dirty="0" smtClean="0"/>
              <a:t>Wat </a:t>
            </a:r>
            <a:r>
              <a:rPr lang="nl-NL" dirty="0"/>
              <a:t>zijn de verschillen tussen een ontwrichting, een verstuiking en een kneuzing</a:t>
            </a:r>
            <a:r>
              <a:rPr lang="nl-NL" dirty="0" smtClean="0"/>
              <a:t>?</a:t>
            </a:r>
          </a:p>
          <a:p>
            <a:pPr marL="514350" indent="-514350">
              <a:buFont typeface="+mj-lt"/>
              <a:buAutoNum type="arabicPeriod"/>
            </a:pPr>
            <a:endParaRPr lang="nl-NL" dirty="0"/>
          </a:p>
          <a:p>
            <a:pPr marL="514350" indent="-514350">
              <a:buFont typeface="+mj-lt"/>
              <a:buAutoNum type="arabicPeriod"/>
            </a:pPr>
            <a:r>
              <a:rPr lang="nl-NL" dirty="0"/>
              <a:t>Wat doe je als je ziet dat een dier een epileptische aanval heeft?</a:t>
            </a:r>
          </a:p>
          <a:p>
            <a:pPr marL="514350" indent="-514350">
              <a:buFont typeface="+mj-lt"/>
              <a:buAutoNum type="arabicPeriod"/>
            </a:pPr>
            <a:endParaRPr lang="nl-NL" dirty="0" smtClean="0"/>
          </a:p>
          <a:p>
            <a:pPr marL="514350" indent="-514350">
              <a:buFont typeface="+mj-lt"/>
              <a:buAutoNum type="arabicPeriod"/>
            </a:pPr>
            <a:r>
              <a:rPr lang="nl-NL" dirty="0"/>
              <a:t>Hoe bescherm je een </a:t>
            </a:r>
            <a:r>
              <a:rPr lang="nl-NL" dirty="0" err="1"/>
              <a:t>geluxeerde</a:t>
            </a:r>
            <a:r>
              <a:rPr lang="nl-NL" dirty="0"/>
              <a:t> oogbol als je nog niet bij de dierenarts bent?</a:t>
            </a:r>
          </a:p>
          <a:p>
            <a:endParaRPr lang="nl-NL" dirty="0"/>
          </a:p>
          <a:p>
            <a:endParaRPr lang="nl-NL" dirty="0" smtClean="0"/>
          </a:p>
          <a:p>
            <a:endParaRPr lang="nl-NL" dirty="0" smtClean="0"/>
          </a:p>
          <a:p>
            <a:endParaRPr lang="nl-NL" dirty="0"/>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lstStyle/>
          <a:p>
            <a:r>
              <a:rPr lang="en-US" dirty="0" smtClean="0"/>
              <a:t>4. </a:t>
            </a:r>
            <a:r>
              <a:rPr lang="en-US" dirty="0" err="1" smtClean="0"/>
              <a:t>Spoedgevallen</a:t>
            </a:r>
            <a:endParaRPr lang="nl-NL" dirty="0"/>
          </a:p>
        </p:txBody>
      </p:sp>
    </p:spTree>
    <p:extLst>
      <p:ext uri="{BB962C8B-B14F-4D97-AF65-F5344CB8AC3E}">
        <p14:creationId xmlns:p14="http://schemas.microsoft.com/office/powerpoint/2010/main" val="1727120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sz="1600" dirty="0" smtClean="0">
            <a:solidFill>
              <a:srgbClr val="1F9BDE"/>
            </a:solidFill>
            <a:latin typeface="DIN Condensed"/>
          </a:defRPr>
        </a:defPPr>
      </a:lstStyle>
    </a:txDef>
  </a:objectDefaults>
  <a:extraClrSchemeLst/>
  <a:extLst>
    <a:ext uri="{05A4C25C-085E-4340-85A3-A5531E510DB2}">
      <thm15:themeFamily xmlns:thm15="http://schemas.microsoft.com/office/thememl/2012/main" name="Template Ontwikkelcentrum" id="{58AA8E0B-BC53-5947-8014-EFF79423B6D5}" vid="{65046F71-7F92-7648-9609-8E30722A779F}"/>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Ontwikkelcentrum</Template>
  <TotalTime>1</TotalTime>
  <Words>497</Words>
  <Application>Microsoft Office PowerPoint</Application>
  <PresentationFormat>Breedbeeld</PresentationFormat>
  <Paragraphs>99</Paragraphs>
  <Slides>9</Slides>
  <Notes>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9</vt:i4>
      </vt:variant>
    </vt:vector>
  </HeadingPairs>
  <TitlesOfParts>
    <vt:vector size="17" baseType="lpstr">
      <vt:lpstr>Arial</vt:lpstr>
      <vt:lpstr>Avenir Book</vt:lpstr>
      <vt:lpstr>Calibri</vt:lpstr>
      <vt:lpstr>Calibri Light</vt:lpstr>
      <vt:lpstr>DIN Condensed</vt:lpstr>
      <vt:lpstr>Wingdings</vt:lpstr>
      <vt:lpstr>Office-thema</vt:lpstr>
      <vt:lpstr>Aangepast ontwerp</vt:lpstr>
      <vt:lpstr>Module EHBO bij dieren</vt:lpstr>
      <vt:lpstr>4. Spoedgevallen</vt:lpstr>
      <vt:lpstr>4.2 Botbreuken</vt:lpstr>
      <vt:lpstr>4.3 Andere spoedgevallen van het bewegingsstelsel</vt:lpstr>
      <vt:lpstr>4.4 Spoedgevallen van het zenuwstelsel</vt:lpstr>
      <vt:lpstr>4.5 Spoedgevallen van het maag-darmkanaal</vt:lpstr>
      <vt:lpstr>4.5 Spoedgevallen van het maag-darmkanaal</vt:lpstr>
      <vt:lpstr>4.6 Spoedgevallen van het oog</vt:lpstr>
      <vt:lpstr>Verwerkingsvragen</vt:lpstr>
    </vt:vector>
  </TitlesOfParts>
  <Company>Corporate Desktop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 Oskam</dc:creator>
  <cp:lastModifiedBy>Nikki Pots</cp:lastModifiedBy>
  <cp:revision>33</cp:revision>
  <dcterms:created xsi:type="dcterms:W3CDTF">2018-01-29T13:04:35Z</dcterms:created>
  <dcterms:modified xsi:type="dcterms:W3CDTF">2018-11-21T15:06:27Z</dcterms:modified>
</cp:coreProperties>
</file>