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1" r:id="rId2"/>
  </p:sldMasterIdLst>
  <p:notesMasterIdLst>
    <p:notesMasterId r:id="rId18"/>
  </p:notes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67" r:id="rId15"/>
    <p:sldId id="271" r:id="rId16"/>
    <p:sldId id="268" r:id="rId1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9B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04"/>
    <p:restoredTop sz="75489" autoAdjust="0"/>
  </p:normalViewPr>
  <p:slideViewPr>
    <p:cSldViewPr snapToGrid="0" snapToObjects="1">
      <p:cViewPr varScale="1">
        <p:scale>
          <a:sx n="52" d="100"/>
          <a:sy n="52" d="100"/>
        </p:scale>
        <p:origin x="600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087EF-0553-42DF-893A-91C634DE6385}" type="datetimeFigureOut">
              <a:rPr lang="nl-NL" smtClean="0"/>
              <a:t>13-11-2018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0F0D5-052A-4191-8EA4-C346C2E573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8365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5675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969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3625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653616"/>
            <a:ext cx="9144000" cy="2387600"/>
          </a:xfrm>
        </p:spPr>
        <p:txBody>
          <a:bodyPr anchor="b">
            <a:normAutofit/>
          </a:bodyPr>
          <a:lstStyle>
            <a:lvl1pPr algn="ctr">
              <a:defRPr sz="72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133291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80029" y="5296636"/>
            <a:ext cx="3252987" cy="92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796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13-11-2018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0846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13-11-2018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1085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13-11-2018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3137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13-11-2018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36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900000">
            <a:off x="8745415" y="3750408"/>
            <a:ext cx="3680069" cy="368006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1pPr>
            <a:lvl2pPr marL="6858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2pPr>
            <a:lvl3pPr marL="11430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3pPr>
            <a:lvl4pPr marL="16002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4pPr>
            <a:lvl5pPr marL="20574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Kenniskiem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Hoofdstuk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2743200" cy="365125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 smtClean="0"/>
              <a:t>Titel Kenniskiem</a:t>
            </a:r>
            <a:endParaRPr lang="nl-NL" dirty="0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 smtClean="0"/>
              <a:t>Titel hoofdstuk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6814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13-11-2018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122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13-11-2018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620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13-11-2018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747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13-11-2018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3070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13-11-2018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713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13-11-2018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7770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13-11-2018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334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BFA54-F40C-8041-B70B-973F0B56D9B8}" type="datetimeFigureOut">
              <a:rPr lang="nl-NL" smtClean="0"/>
              <a:t>13-11-2018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12C79-C462-234E-A35C-93AED18ADB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124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C2C0E-B441-429A-A2E5-A434B4231498}" type="datetimeFigureOut">
              <a:rPr lang="nl-NL" smtClean="0"/>
              <a:t>13-11-2018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045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653616"/>
            <a:ext cx="9144000" cy="2031527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Module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Dieetvoeding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234891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b="1" dirty="0" err="1" smtClean="0"/>
              <a:t>Hoofdstuk</a:t>
            </a:r>
            <a:r>
              <a:rPr lang="en-US" sz="3600" b="1" dirty="0" smtClean="0"/>
              <a:t> 2</a:t>
            </a:r>
            <a:endParaRPr lang="en-US" sz="3600" b="1" dirty="0"/>
          </a:p>
          <a:p>
            <a:r>
              <a:rPr lang="en-US" sz="3600" b="1" dirty="0" smtClean="0"/>
              <a:t> </a:t>
            </a:r>
            <a:r>
              <a:rPr lang="en-US" sz="3600" b="1" dirty="0" err="1"/>
              <a:t>Ondersteunende</a:t>
            </a:r>
            <a:r>
              <a:rPr lang="en-US" sz="3600" b="1" dirty="0"/>
              <a:t> </a:t>
            </a:r>
            <a:r>
              <a:rPr lang="en-US" sz="3600" b="1" dirty="0" err="1"/>
              <a:t>diëten</a:t>
            </a:r>
            <a:r>
              <a:rPr lang="en-US" sz="3600" b="1" dirty="0"/>
              <a:t> </a:t>
            </a:r>
            <a:endParaRPr lang="nl-NL" sz="3600" b="1" dirty="0"/>
          </a:p>
        </p:txBody>
      </p:sp>
    </p:spTree>
    <p:extLst>
      <p:ext uri="{BB962C8B-B14F-4D97-AF65-F5344CB8AC3E}">
        <p14:creationId xmlns:p14="http://schemas.microsoft.com/office/powerpoint/2010/main" val="195827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88124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NL" sz="4000" dirty="0"/>
              <a:t>2.4 </a:t>
            </a:r>
            <a:r>
              <a:rPr lang="nl-NL" sz="4000" dirty="0" err="1"/>
              <a:t>Intestinaaldieet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Symptomen spijsverteringsproblemen:</a:t>
            </a:r>
          </a:p>
          <a:p>
            <a:r>
              <a:rPr lang="nl-NL" dirty="0" smtClean="0"/>
              <a:t>diarree (chronisch)*</a:t>
            </a:r>
          </a:p>
          <a:p>
            <a:r>
              <a:rPr lang="nl-NL" dirty="0"/>
              <a:t>b</a:t>
            </a:r>
            <a:r>
              <a:rPr lang="nl-NL" dirty="0" smtClean="0"/>
              <a:t>raken*</a:t>
            </a:r>
          </a:p>
          <a:p>
            <a:r>
              <a:rPr lang="nl-NL" dirty="0" smtClean="0"/>
              <a:t>bloed </a:t>
            </a:r>
            <a:r>
              <a:rPr lang="nl-NL" dirty="0"/>
              <a:t>of slijm bij de </a:t>
            </a:r>
            <a:r>
              <a:rPr lang="nl-NL" dirty="0" smtClean="0"/>
              <a:t>ontlasting</a:t>
            </a:r>
          </a:p>
          <a:p>
            <a:r>
              <a:rPr lang="nl-NL" dirty="0"/>
              <a:t>w</a:t>
            </a:r>
            <a:r>
              <a:rPr lang="nl-NL" dirty="0" smtClean="0"/>
              <a:t>inderigheid</a:t>
            </a:r>
          </a:p>
          <a:p>
            <a:r>
              <a:rPr lang="nl-NL" dirty="0" smtClean="0"/>
              <a:t>gespannen </a:t>
            </a:r>
            <a:r>
              <a:rPr lang="nl-NL" dirty="0"/>
              <a:t>of pijnlijke buik </a:t>
            </a:r>
          </a:p>
          <a:p>
            <a:r>
              <a:rPr lang="nl-NL" dirty="0" smtClean="0"/>
              <a:t>moeilijke </a:t>
            </a:r>
            <a:r>
              <a:rPr lang="nl-NL" dirty="0"/>
              <a:t>of pijnlijke </a:t>
            </a:r>
            <a:r>
              <a:rPr lang="nl-NL" dirty="0" smtClean="0"/>
              <a:t>ontlasting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* ORS toedienen i.v.m. uitdroging 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Dieetvoeding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60524" y="6356350"/>
            <a:ext cx="2743200" cy="365125"/>
          </a:xfrm>
        </p:spPr>
        <p:txBody>
          <a:bodyPr/>
          <a:lstStyle/>
          <a:p>
            <a:r>
              <a:rPr lang="nl-NL" smtClean="0"/>
              <a:t>2. Ondersteunende </a:t>
            </a:r>
            <a:r>
              <a:rPr lang="nl-NL" dirty="0"/>
              <a:t>diëten </a:t>
            </a:r>
          </a:p>
        </p:txBody>
      </p:sp>
      <p:pic>
        <p:nvPicPr>
          <p:cNvPr id="5122" name="Picture 2" descr="Z:\Ontwikkelcentrum\oud\Dierverzorging-Dieetvoeding\06-illustraties\11_naar beeldbank\illustraties\arkamedia\93008020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37124" y="2478331"/>
            <a:ext cx="4666600" cy="349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84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88124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NL" sz="4000" dirty="0"/>
              <a:t>2.4 </a:t>
            </a:r>
            <a:r>
              <a:rPr lang="nl-NL" sz="4000" dirty="0" err="1"/>
              <a:t>Intestinaaldieet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Oorzaken spijsverteringsproblemen: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/>
              <a:t>plotseling verandering van </a:t>
            </a:r>
            <a:r>
              <a:rPr lang="nl-NL" dirty="0" smtClean="0"/>
              <a:t>voer</a:t>
            </a:r>
          </a:p>
          <a:p>
            <a:r>
              <a:rPr lang="nl-NL" dirty="0" smtClean="0"/>
              <a:t>bedorven </a:t>
            </a:r>
            <a:r>
              <a:rPr lang="nl-NL" dirty="0"/>
              <a:t>of besmet </a:t>
            </a:r>
            <a:r>
              <a:rPr lang="nl-NL" dirty="0" smtClean="0"/>
              <a:t>voer</a:t>
            </a:r>
          </a:p>
          <a:p>
            <a:r>
              <a:rPr lang="nl-NL" dirty="0" smtClean="0"/>
              <a:t>te </a:t>
            </a:r>
            <a:r>
              <a:rPr lang="nl-NL" dirty="0"/>
              <a:t>vet </a:t>
            </a:r>
            <a:r>
              <a:rPr lang="nl-NL" dirty="0" smtClean="0"/>
              <a:t>voedsel</a:t>
            </a:r>
          </a:p>
          <a:p>
            <a:r>
              <a:rPr lang="nl-NL" dirty="0" smtClean="0"/>
              <a:t>vreemde </a:t>
            </a:r>
            <a:r>
              <a:rPr lang="nl-NL" dirty="0"/>
              <a:t>voorwerpen die ingeslikt </a:t>
            </a:r>
            <a:r>
              <a:rPr lang="nl-NL" dirty="0" smtClean="0"/>
              <a:t>zijn</a:t>
            </a:r>
          </a:p>
          <a:p>
            <a:r>
              <a:rPr lang="nl-NL" dirty="0" err="1" smtClean="0"/>
              <a:t>rasgevoeligheid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Dieetvoeding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60524" y="6356350"/>
            <a:ext cx="2743200" cy="365125"/>
          </a:xfrm>
        </p:spPr>
        <p:txBody>
          <a:bodyPr/>
          <a:lstStyle/>
          <a:p>
            <a:r>
              <a:rPr lang="nl-NL" smtClean="0"/>
              <a:t>2. Ondersteunende </a:t>
            </a:r>
            <a:r>
              <a:rPr lang="nl-NL" dirty="0"/>
              <a:t>diëten </a:t>
            </a:r>
          </a:p>
        </p:txBody>
      </p:sp>
    </p:spTree>
    <p:extLst>
      <p:ext uri="{BB962C8B-B14F-4D97-AF65-F5344CB8AC3E}">
        <p14:creationId xmlns:p14="http://schemas.microsoft.com/office/powerpoint/2010/main" val="115725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88124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NL" sz="4000" dirty="0"/>
              <a:t>2.4 </a:t>
            </a:r>
            <a:r>
              <a:rPr lang="nl-NL" sz="4000" dirty="0" err="1"/>
              <a:t>Intestinaaldieet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Een </a:t>
            </a:r>
            <a:r>
              <a:rPr lang="nl-NL" dirty="0" err="1" smtClean="0"/>
              <a:t>intestinaaldieet</a:t>
            </a:r>
            <a:r>
              <a:rPr lang="nl-NL" dirty="0" smtClean="0"/>
              <a:t> bevat: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/>
              <a:t>g</a:t>
            </a:r>
            <a:r>
              <a:rPr lang="nl-NL" dirty="0" smtClean="0"/>
              <a:t>oed verteerbare eiwitten</a:t>
            </a:r>
          </a:p>
          <a:p>
            <a:r>
              <a:rPr lang="nl-NL" dirty="0"/>
              <a:t>m</a:t>
            </a:r>
            <a:r>
              <a:rPr lang="nl-NL" dirty="0" smtClean="0"/>
              <a:t>inder en beter verteerbare vetten</a:t>
            </a:r>
          </a:p>
          <a:p>
            <a:r>
              <a:rPr lang="nl-NL" dirty="0"/>
              <a:t>m</a:t>
            </a:r>
            <a:r>
              <a:rPr lang="nl-NL" dirty="0" smtClean="0"/>
              <a:t>eer vitaminen (A, D, E, K)</a:t>
            </a:r>
          </a:p>
          <a:p>
            <a:r>
              <a:rPr lang="nl-NL" dirty="0"/>
              <a:t>g</a:t>
            </a:r>
            <a:r>
              <a:rPr lang="nl-NL" dirty="0" smtClean="0"/>
              <a:t>oed verteerbare koolhydraten </a:t>
            </a:r>
          </a:p>
          <a:p>
            <a:r>
              <a:rPr lang="nl-NL" dirty="0" smtClean="0"/>
              <a:t>verhoogd mineralengehalte </a:t>
            </a:r>
          </a:p>
          <a:p>
            <a:r>
              <a:rPr lang="nl-NL" dirty="0"/>
              <a:t>a</a:t>
            </a:r>
            <a:r>
              <a:rPr lang="nl-NL" dirty="0" smtClean="0"/>
              <a:t>angepast vezelgehalte (afhankelijk van klachten)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Dieetvoeding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60524" y="6356350"/>
            <a:ext cx="2743200" cy="365125"/>
          </a:xfrm>
        </p:spPr>
        <p:txBody>
          <a:bodyPr/>
          <a:lstStyle/>
          <a:p>
            <a:r>
              <a:rPr lang="nl-NL" smtClean="0"/>
              <a:t>2. Ondersteunende </a:t>
            </a:r>
            <a:r>
              <a:rPr lang="nl-NL" dirty="0"/>
              <a:t>diëten </a:t>
            </a:r>
          </a:p>
        </p:txBody>
      </p:sp>
    </p:spTree>
    <p:extLst>
      <p:ext uri="{BB962C8B-B14F-4D97-AF65-F5344CB8AC3E}">
        <p14:creationId xmlns:p14="http://schemas.microsoft.com/office/powerpoint/2010/main" val="400248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88124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NL" sz="4000" dirty="0"/>
              <a:t>2.5 </a:t>
            </a:r>
            <a:r>
              <a:rPr lang="nl-NL" sz="4000" dirty="0" smtClean="0"/>
              <a:t>Tandsteendieet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947400" cy="4351338"/>
          </a:xfrm>
        </p:spPr>
        <p:txBody>
          <a:bodyPr>
            <a:normAutofit lnSpcReduction="10000"/>
          </a:bodyPr>
          <a:lstStyle/>
          <a:p>
            <a:pPr marL="363538" indent="-363538"/>
            <a:r>
              <a:rPr lang="nl-NL" dirty="0" smtClean="0"/>
              <a:t>Tandsteen is neerslaan van mineralen uit speeksel in tandplaque</a:t>
            </a:r>
            <a:r>
              <a:rPr lang="nl-NL" dirty="0" smtClean="0"/>
              <a:t>.</a:t>
            </a:r>
            <a:br>
              <a:rPr lang="nl-NL" dirty="0" smtClean="0"/>
            </a:br>
            <a:r>
              <a:rPr lang="nl-NL" dirty="0" smtClean="0"/>
              <a:t>Koolhydraten </a:t>
            </a:r>
            <a:r>
              <a:rPr lang="nl-NL" dirty="0" smtClean="0"/>
              <a:t>plakken ook!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363538" indent="-363538"/>
            <a:r>
              <a:rPr lang="nl-NL" dirty="0" smtClean="0"/>
              <a:t>Kleine en kortschedelige rassen zijn gevoeliger. </a:t>
            </a:r>
          </a:p>
          <a:p>
            <a:pPr marL="0" indent="0">
              <a:buNone/>
            </a:pPr>
            <a:endParaRPr lang="nl-NL" dirty="0" smtClean="0"/>
          </a:p>
          <a:p>
            <a:pPr marL="363538" indent="-363538"/>
            <a:r>
              <a:rPr lang="nl-NL" dirty="0" smtClean="0"/>
              <a:t>Gevolgen: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/>
              <a:t>b</a:t>
            </a:r>
            <a:r>
              <a:rPr lang="nl-NL" dirty="0" smtClean="0"/>
              <a:t>acteriële ontstekingen 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/>
              <a:t>s</a:t>
            </a:r>
            <a:r>
              <a:rPr lang="nl-NL" dirty="0" smtClean="0"/>
              <a:t>lechte adem 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/>
              <a:t>s</a:t>
            </a:r>
            <a:r>
              <a:rPr lang="nl-NL" dirty="0" smtClean="0"/>
              <a:t>ecundaire ontstekingen 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Dieetvoeding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60524" y="6356350"/>
            <a:ext cx="2743200" cy="365125"/>
          </a:xfrm>
        </p:spPr>
        <p:txBody>
          <a:bodyPr/>
          <a:lstStyle/>
          <a:p>
            <a:r>
              <a:rPr lang="nl-NL" smtClean="0"/>
              <a:t>2. Ondersteunende </a:t>
            </a:r>
            <a:r>
              <a:rPr lang="nl-NL" dirty="0"/>
              <a:t>diëten </a:t>
            </a:r>
          </a:p>
        </p:txBody>
      </p:sp>
    </p:spTree>
    <p:extLst>
      <p:ext uri="{BB962C8B-B14F-4D97-AF65-F5344CB8AC3E}">
        <p14:creationId xmlns:p14="http://schemas.microsoft.com/office/powerpoint/2010/main" val="383279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88124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NL" sz="4000" dirty="0"/>
              <a:t>2.5 </a:t>
            </a:r>
            <a:r>
              <a:rPr lang="nl-NL" sz="4000" dirty="0" smtClean="0"/>
              <a:t>Tandsteendieet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3538" indent="-363538"/>
            <a:r>
              <a:rPr lang="nl-NL" dirty="0"/>
              <a:t>G</a:t>
            </a:r>
            <a:r>
              <a:rPr lang="nl-NL" dirty="0" smtClean="0"/>
              <a:t>ebit laten reinigen.</a:t>
            </a:r>
          </a:p>
          <a:p>
            <a:pPr marL="0" indent="0">
              <a:buNone/>
            </a:pPr>
            <a:endParaRPr lang="nl-NL" dirty="0" smtClean="0"/>
          </a:p>
          <a:p>
            <a:pPr marL="363538" indent="-363538"/>
            <a:r>
              <a:rPr lang="nl-NL" dirty="0" smtClean="0"/>
              <a:t>Een tandsteendieet bevat: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/>
              <a:t>v</a:t>
            </a:r>
            <a:r>
              <a:rPr lang="nl-NL" dirty="0" smtClean="0"/>
              <a:t>eel vezels, compacte brok (schuring tanden)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/>
              <a:t>v</a:t>
            </a:r>
            <a:r>
              <a:rPr lang="nl-NL" dirty="0" smtClean="0"/>
              <a:t>erlaagd gehalte calcium en fosfor </a:t>
            </a:r>
          </a:p>
          <a:p>
            <a:endParaRPr lang="nl-NL" dirty="0"/>
          </a:p>
          <a:p>
            <a:pPr marL="363538" indent="-363538"/>
            <a:r>
              <a:rPr lang="nl-NL" dirty="0" smtClean="0"/>
              <a:t>Preventief: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/>
              <a:t>v</a:t>
            </a:r>
            <a:r>
              <a:rPr lang="nl-NL" dirty="0" smtClean="0"/>
              <a:t>eel kauwen 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/>
              <a:t>t</a:t>
            </a:r>
            <a:r>
              <a:rPr lang="nl-NL" dirty="0" smtClean="0"/>
              <a:t>anden poetsen 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Dieetvoeding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60524" y="6356350"/>
            <a:ext cx="2743200" cy="365125"/>
          </a:xfrm>
        </p:spPr>
        <p:txBody>
          <a:bodyPr/>
          <a:lstStyle/>
          <a:p>
            <a:r>
              <a:rPr lang="nl-NL" smtClean="0"/>
              <a:t>2. Ondersteunende </a:t>
            </a:r>
            <a:r>
              <a:rPr lang="nl-NL" dirty="0"/>
              <a:t>diëten </a:t>
            </a:r>
          </a:p>
        </p:txBody>
      </p:sp>
      <p:pic>
        <p:nvPicPr>
          <p:cNvPr id="6146" name="Picture 2" descr="Z:\Ontwikkelcentrum\oud\Dierverzorging-Dieetvoeding\06-illustraties\11_naar beeldbank\illustraties\stock\93008020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60820" y="3815862"/>
            <a:ext cx="3273427" cy="2454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369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88124" y="365125"/>
            <a:ext cx="10515600" cy="1006781"/>
          </a:xfrm>
        </p:spPr>
        <p:txBody>
          <a:bodyPr>
            <a:normAutofit/>
          </a:bodyPr>
          <a:lstStyle/>
          <a:p>
            <a:r>
              <a:rPr lang="nl-NL" sz="4000" dirty="0" smtClean="0"/>
              <a:t>2.6 Verwerkingsopdracht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761443"/>
            <a:ext cx="10515600" cy="4415519"/>
          </a:xfrm>
        </p:spPr>
        <p:txBody>
          <a:bodyPr/>
          <a:lstStyle/>
          <a:p>
            <a:r>
              <a:rPr lang="nl-NL" dirty="0"/>
              <a:t>Zet per dieet de dieetaanpassingen op een </a:t>
            </a:r>
            <a:r>
              <a:rPr lang="nl-NL" dirty="0" smtClean="0"/>
              <a:t>rijtje. Doe dit zoals aangegeven in dit hoofdstuk en zoals op de verpakking van dieetvoeding is aangegeven.</a:t>
            </a:r>
          </a:p>
          <a:p>
            <a:r>
              <a:rPr lang="nl-NL" dirty="0" smtClean="0"/>
              <a:t>Vul de tabel in. </a:t>
            </a:r>
          </a:p>
          <a:p>
            <a:pPr marL="0" indent="0">
              <a:buNone/>
            </a:pPr>
            <a:endParaRPr lang="nl-NL" dirty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Dieetvoeding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60524" y="6356350"/>
            <a:ext cx="2743200" cy="365125"/>
          </a:xfrm>
        </p:spPr>
        <p:txBody>
          <a:bodyPr/>
          <a:lstStyle/>
          <a:p>
            <a:r>
              <a:rPr lang="nl-NL" smtClean="0"/>
              <a:t>2. Ondersteunende </a:t>
            </a:r>
            <a:r>
              <a:rPr lang="nl-NL" dirty="0"/>
              <a:t>diëten </a:t>
            </a:r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723740"/>
              </p:ext>
            </p:extLst>
          </p:nvPr>
        </p:nvGraphicFramePr>
        <p:xfrm>
          <a:off x="1241972" y="3499944"/>
          <a:ext cx="9807904" cy="2466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1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1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19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1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7535"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Dieet 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Aanpassingen volgens</a:t>
                      </a:r>
                      <a:r>
                        <a:rPr lang="nl-NL" sz="2000" baseline="0" dirty="0" smtClean="0">
                          <a:latin typeface="Avenir Book"/>
                        </a:rPr>
                        <a:t> </a:t>
                      </a:r>
                      <a:r>
                        <a:rPr lang="nl-NL" sz="2000" dirty="0" smtClean="0">
                          <a:latin typeface="Avenir Book"/>
                        </a:rPr>
                        <a:t>module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Aanpassingen fabrikant 1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Aanpassingen fabrikant 2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457"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Afvaldieet 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00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00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000">
                        <a:latin typeface="Avenir Book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457"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Aansterkdieet 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00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457">
                <a:tc>
                  <a:txBody>
                    <a:bodyPr/>
                    <a:lstStyle/>
                    <a:p>
                      <a:r>
                        <a:rPr lang="nl-NL" sz="2000" dirty="0" err="1" smtClean="0">
                          <a:latin typeface="Avenir Book"/>
                        </a:rPr>
                        <a:t>Intestinaaldieet</a:t>
                      </a:r>
                      <a:r>
                        <a:rPr lang="nl-NL" sz="2000" dirty="0" smtClean="0">
                          <a:latin typeface="Avenir Book"/>
                        </a:rPr>
                        <a:t> 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457"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Tandsteendieet 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00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382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2. </a:t>
            </a:r>
            <a:r>
              <a:rPr lang="en-US" sz="4000" dirty="0" err="1"/>
              <a:t>Ondersteunende</a:t>
            </a:r>
            <a:r>
              <a:rPr lang="en-US" sz="4000" dirty="0"/>
              <a:t> </a:t>
            </a:r>
            <a:r>
              <a:rPr lang="en-US" sz="4000" dirty="0" err="1"/>
              <a:t>diëten</a:t>
            </a:r>
            <a:r>
              <a:rPr lang="en-US" sz="4000" dirty="0"/>
              <a:t>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03086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2.2 Gewichtsverminderingsdieet   </a:t>
            </a:r>
          </a:p>
          <a:p>
            <a:pPr marL="0" indent="0">
              <a:buNone/>
            </a:pPr>
            <a:r>
              <a:rPr lang="nl-NL" dirty="0" smtClean="0"/>
              <a:t>2.3 </a:t>
            </a:r>
            <a:r>
              <a:rPr lang="nl-NL" dirty="0"/>
              <a:t>Aansterkdieet   </a:t>
            </a:r>
          </a:p>
          <a:p>
            <a:pPr marL="0" indent="0">
              <a:buNone/>
            </a:pPr>
            <a:r>
              <a:rPr lang="nl-NL" dirty="0" smtClean="0"/>
              <a:t>2.4 </a:t>
            </a:r>
            <a:r>
              <a:rPr lang="nl-NL" dirty="0" err="1"/>
              <a:t>Intestinaaldieet</a:t>
            </a:r>
            <a:r>
              <a:rPr lang="nl-NL" dirty="0"/>
              <a:t>   </a:t>
            </a:r>
          </a:p>
          <a:p>
            <a:pPr marL="0" indent="0">
              <a:buNone/>
            </a:pPr>
            <a:r>
              <a:rPr lang="nl-NL" dirty="0" smtClean="0"/>
              <a:t>2.5 </a:t>
            </a:r>
            <a:r>
              <a:rPr lang="nl-NL" dirty="0"/>
              <a:t>Tandsteendieet   </a:t>
            </a:r>
          </a:p>
          <a:p>
            <a:pPr marL="0" indent="0">
              <a:buNone/>
            </a:pPr>
            <a:r>
              <a:rPr lang="nl-NL" dirty="0" smtClean="0"/>
              <a:t>2.6 Verwerkingsopdracht </a:t>
            </a:r>
            <a:endParaRPr lang="en-US" dirty="0" smtClean="0"/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 err="1" smtClean="0"/>
              <a:t>Dieetvoeding</a:t>
            </a:r>
            <a:endParaRPr lang="nl-NL" dirty="0"/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nl-NL" dirty="0" smtClean="0"/>
              <a:t>2. Ondersteunende </a:t>
            </a:r>
            <a:r>
              <a:rPr lang="nl-NL" dirty="0"/>
              <a:t>diëten </a:t>
            </a:r>
          </a:p>
        </p:txBody>
      </p:sp>
    </p:spTree>
    <p:extLst>
      <p:ext uri="{BB962C8B-B14F-4D97-AF65-F5344CB8AC3E}">
        <p14:creationId xmlns:p14="http://schemas.microsoft.com/office/powerpoint/2010/main" val="83935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2.2 </a:t>
            </a:r>
            <a:r>
              <a:rPr lang="nl-NL" sz="4000" dirty="0" smtClean="0"/>
              <a:t>Gewichts-</a:t>
            </a:r>
            <a:br>
              <a:rPr lang="nl-NL" sz="4000" dirty="0" smtClean="0"/>
            </a:br>
            <a:r>
              <a:rPr lang="nl-NL" sz="4000" dirty="0" err="1" smtClean="0"/>
              <a:t>verminderingdieet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90688"/>
            <a:ext cx="11179628" cy="4351338"/>
          </a:xfrm>
        </p:spPr>
        <p:txBody>
          <a:bodyPr>
            <a:normAutofit/>
          </a:bodyPr>
          <a:lstStyle/>
          <a:p>
            <a:r>
              <a:rPr lang="nl-NL" dirty="0" smtClean="0"/>
              <a:t>Een </a:t>
            </a:r>
            <a:r>
              <a:rPr lang="nl-NL" dirty="0"/>
              <a:t>dieet </a:t>
            </a:r>
            <a:r>
              <a:rPr lang="nl-NL" dirty="0" smtClean="0"/>
              <a:t>geeft men </a:t>
            </a:r>
            <a:r>
              <a:rPr lang="nl-NL" dirty="0"/>
              <a:t>meestal voor korte tijd als </a:t>
            </a:r>
            <a:r>
              <a:rPr lang="nl-NL" dirty="0" smtClean="0"/>
              <a:t>ondersteuning.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Positieve </a:t>
            </a:r>
            <a:r>
              <a:rPr lang="nl-NL" dirty="0"/>
              <a:t>energiebalans: </a:t>
            </a:r>
            <a:endParaRPr lang="nl-NL" dirty="0" smtClean="0"/>
          </a:p>
          <a:p>
            <a:pPr marL="0" indent="0">
              <a:buNone/>
              <a:tabLst>
                <a:tab pos="261938" algn="l"/>
              </a:tabLst>
            </a:pPr>
            <a:r>
              <a:rPr lang="nl-NL" dirty="0"/>
              <a:t>	</a:t>
            </a:r>
            <a:r>
              <a:rPr lang="nl-NL" dirty="0" smtClean="0"/>
              <a:t>energieopname </a:t>
            </a:r>
            <a:r>
              <a:rPr lang="nl-NL" dirty="0"/>
              <a:t>is hoger </a:t>
            </a:r>
            <a:r>
              <a:rPr lang="nl-NL" dirty="0" smtClean="0"/>
              <a:t>dan energieverbruik</a:t>
            </a:r>
            <a:r>
              <a:rPr lang="nl-NL" dirty="0"/>
              <a:t>. 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Overgewicht: &gt;10% boven normaal gewicht</a:t>
            </a:r>
          </a:p>
          <a:p>
            <a:r>
              <a:rPr lang="nl-NL" dirty="0" smtClean="0"/>
              <a:t>Obesitas &gt;20% boven normaal gewicht </a:t>
            </a:r>
          </a:p>
          <a:p>
            <a:pPr marL="0" indent="0">
              <a:buNone/>
            </a:pPr>
            <a:r>
              <a:rPr lang="nl-NL" dirty="0" smtClean="0"/>
              <a:t>Veroorzaakt vaak gezondheidsproblemen. 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Dieetvoeding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60524" y="6356350"/>
            <a:ext cx="2743200" cy="365125"/>
          </a:xfrm>
        </p:spPr>
        <p:txBody>
          <a:bodyPr/>
          <a:lstStyle/>
          <a:p>
            <a:r>
              <a:rPr lang="nl-NL" smtClean="0"/>
              <a:t>2. Ondersteunende </a:t>
            </a:r>
            <a:r>
              <a:rPr lang="nl-NL" dirty="0"/>
              <a:t>diëten </a:t>
            </a:r>
          </a:p>
        </p:txBody>
      </p:sp>
    </p:spTree>
    <p:extLst>
      <p:ext uri="{BB962C8B-B14F-4D97-AF65-F5344CB8AC3E}">
        <p14:creationId xmlns:p14="http://schemas.microsoft.com/office/powerpoint/2010/main" val="29338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2.2 </a:t>
            </a:r>
            <a:r>
              <a:rPr lang="nl-NL" sz="4000" dirty="0" smtClean="0"/>
              <a:t>Gewichts-</a:t>
            </a:r>
            <a:br>
              <a:rPr lang="nl-NL" sz="4000" dirty="0" smtClean="0"/>
            </a:br>
            <a:r>
              <a:rPr lang="nl-NL" sz="4000" dirty="0" smtClean="0"/>
              <a:t>verminderingsdieet</a:t>
            </a:r>
            <a:endParaRPr lang="nl-NL" sz="400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Dieetvoeding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60524" y="6356350"/>
            <a:ext cx="2743200" cy="365125"/>
          </a:xfrm>
        </p:spPr>
        <p:txBody>
          <a:bodyPr/>
          <a:lstStyle/>
          <a:p>
            <a:r>
              <a:rPr lang="nl-NL" smtClean="0"/>
              <a:t>2. Ondersteunende </a:t>
            </a:r>
            <a:r>
              <a:rPr lang="nl-NL" dirty="0"/>
              <a:t>diëten </a:t>
            </a:r>
          </a:p>
        </p:txBody>
      </p:sp>
      <p:pic>
        <p:nvPicPr>
          <p:cNvPr id="1026" name="Picture 2" descr="Z:\Ontwikkelcentrum\oud\Dierverzorging-Dieetvoeding\06-illustraties\11_naar beeldbank\illustraties\Royal Canin\93008020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6294" y="1878227"/>
            <a:ext cx="6454413" cy="4338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837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2.2 </a:t>
            </a:r>
            <a:r>
              <a:rPr lang="nl-NL" sz="4000" dirty="0" smtClean="0"/>
              <a:t>Gewichts-</a:t>
            </a:r>
            <a:br>
              <a:rPr lang="nl-NL" sz="4000" dirty="0" smtClean="0"/>
            </a:br>
            <a:r>
              <a:rPr lang="nl-NL" sz="4000" dirty="0" smtClean="0"/>
              <a:t>verminderingsdieet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847850"/>
            <a:ext cx="10874829" cy="4351338"/>
          </a:xfrm>
        </p:spPr>
        <p:txBody>
          <a:bodyPr>
            <a:normAutofit lnSpcReduction="10000"/>
          </a:bodyPr>
          <a:lstStyle/>
          <a:p>
            <a:pPr marL="363538" indent="-363538"/>
            <a:r>
              <a:rPr lang="nl-NL" dirty="0"/>
              <a:t>Hoeveelheid voer = </a:t>
            </a:r>
            <a:endParaRPr lang="nl-NL" dirty="0" smtClean="0"/>
          </a:p>
          <a:p>
            <a:pPr marL="0" indent="0">
              <a:buNone/>
              <a:tabLst>
                <a:tab pos="363538" algn="l"/>
              </a:tabLst>
            </a:pPr>
            <a:r>
              <a:rPr lang="nl-NL" dirty="0"/>
              <a:t>	</a:t>
            </a:r>
            <a:r>
              <a:rPr lang="nl-NL" dirty="0" smtClean="0"/>
              <a:t>Energiebehoefte </a:t>
            </a:r>
            <a:r>
              <a:rPr lang="nl-NL" dirty="0"/>
              <a:t>/ Beschikbare energie in voer. 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Energiebehoefte bestaat uit</a:t>
            </a:r>
            <a:r>
              <a:rPr lang="nl-NL" dirty="0"/>
              <a:t>:</a:t>
            </a:r>
          </a:p>
          <a:p>
            <a:pPr marL="0" indent="0">
              <a:buNone/>
            </a:pPr>
            <a:r>
              <a:rPr lang="nl-NL" dirty="0"/>
              <a:t>• </a:t>
            </a:r>
            <a:r>
              <a:rPr lang="nl-NL" dirty="0" err="1"/>
              <a:t>Metabool</a:t>
            </a:r>
            <a:r>
              <a:rPr lang="nl-NL" dirty="0"/>
              <a:t> </a:t>
            </a:r>
            <a:r>
              <a:rPr lang="nl-NL" dirty="0" smtClean="0"/>
              <a:t>ideaal gewicht (kg) = G^0.75 met G = ideaal gewicht</a:t>
            </a:r>
          </a:p>
          <a:p>
            <a:pPr marL="0" indent="0">
              <a:buNone/>
            </a:pPr>
            <a:r>
              <a:rPr lang="nl-NL" dirty="0" smtClean="0"/>
              <a:t>• Vereiste hoeveelheid energie = 550 kJ per kg metabool gewicht</a:t>
            </a:r>
          </a:p>
          <a:p>
            <a:pPr marL="0" indent="0">
              <a:buNone/>
            </a:pPr>
            <a:r>
              <a:rPr lang="nl-NL" dirty="0" smtClean="0"/>
              <a:t>• Voervermindering percentage (%)</a:t>
            </a:r>
          </a:p>
          <a:p>
            <a:pPr lvl="1" indent="-423863"/>
            <a:r>
              <a:rPr lang="nl-NL" sz="2800" dirty="0"/>
              <a:t>s</a:t>
            </a:r>
            <a:r>
              <a:rPr lang="nl-NL" sz="2800" dirty="0" smtClean="0"/>
              <a:t>nel afvallen: 50% (alleen voor hond)</a:t>
            </a:r>
          </a:p>
          <a:p>
            <a:pPr lvl="1" indent="-423863"/>
            <a:r>
              <a:rPr lang="nl-NL" sz="2800" dirty="0" smtClean="0"/>
              <a:t>geleidelijk afvallen: 75% </a:t>
            </a:r>
            <a:endParaRPr lang="nl-NL" sz="280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Dieetvoeding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60524" y="6356350"/>
            <a:ext cx="2743200" cy="365125"/>
          </a:xfrm>
        </p:spPr>
        <p:txBody>
          <a:bodyPr/>
          <a:lstStyle/>
          <a:p>
            <a:r>
              <a:rPr lang="nl-NL" smtClean="0"/>
              <a:t>2. Ondersteunende </a:t>
            </a:r>
            <a:r>
              <a:rPr lang="nl-NL" dirty="0"/>
              <a:t>diëten </a:t>
            </a:r>
          </a:p>
        </p:txBody>
      </p:sp>
    </p:spTree>
    <p:extLst>
      <p:ext uri="{BB962C8B-B14F-4D97-AF65-F5344CB8AC3E}">
        <p14:creationId xmlns:p14="http://schemas.microsoft.com/office/powerpoint/2010/main" val="365355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2.2 </a:t>
            </a:r>
            <a:r>
              <a:rPr lang="nl-NL" sz="4000" dirty="0" smtClean="0"/>
              <a:t>Gewichts-</a:t>
            </a:r>
            <a:br>
              <a:rPr lang="nl-NL" sz="4000" dirty="0" smtClean="0"/>
            </a:br>
            <a:r>
              <a:rPr lang="nl-NL" sz="4000" dirty="0" smtClean="0"/>
              <a:t>verminderingsdieet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Samenstelling afvaldieet: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/>
              <a:t>l</a:t>
            </a:r>
            <a:r>
              <a:rPr lang="nl-NL" dirty="0" smtClean="0"/>
              <a:t>aag energiegehalte </a:t>
            </a:r>
          </a:p>
          <a:p>
            <a:r>
              <a:rPr lang="nl-NL" dirty="0"/>
              <a:t>m</a:t>
            </a:r>
            <a:r>
              <a:rPr lang="nl-NL" dirty="0" smtClean="0"/>
              <a:t>inder vet </a:t>
            </a:r>
          </a:p>
          <a:p>
            <a:r>
              <a:rPr lang="nl-NL" dirty="0" smtClean="0"/>
              <a:t>verhoogd gehalte vitamines </a:t>
            </a:r>
          </a:p>
          <a:p>
            <a:r>
              <a:rPr lang="nl-NL" dirty="0"/>
              <a:t>v</a:t>
            </a:r>
            <a:r>
              <a:rPr lang="nl-NL" dirty="0" smtClean="0"/>
              <a:t>erhoogd eiwitgehalte </a:t>
            </a:r>
          </a:p>
          <a:p>
            <a:r>
              <a:rPr lang="nl-NL" dirty="0"/>
              <a:t>koolhydraten </a:t>
            </a:r>
            <a:r>
              <a:rPr lang="nl-NL" dirty="0" smtClean="0"/>
              <a:t>aanwezig als </a:t>
            </a:r>
            <a:r>
              <a:rPr lang="nl-NL" dirty="0"/>
              <a:t>meer complexe </a:t>
            </a:r>
            <a:r>
              <a:rPr lang="nl-NL" dirty="0" smtClean="0"/>
              <a:t>suikers</a:t>
            </a:r>
          </a:p>
          <a:p>
            <a:r>
              <a:rPr lang="nl-NL" dirty="0"/>
              <a:t>m</a:t>
            </a:r>
            <a:r>
              <a:rPr lang="nl-NL" dirty="0" smtClean="0"/>
              <a:t>eer vezels (minder smakelijk)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Dieetvoeding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60524" y="6356350"/>
            <a:ext cx="2743200" cy="365125"/>
          </a:xfrm>
        </p:spPr>
        <p:txBody>
          <a:bodyPr/>
          <a:lstStyle/>
          <a:p>
            <a:r>
              <a:rPr lang="nl-NL" smtClean="0"/>
              <a:t>2. Ondersteunende </a:t>
            </a:r>
            <a:r>
              <a:rPr lang="nl-NL" dirty="0"/>
              <a:t>diëten </a:t>
            </a:r>
          </a:p>
        </p:txBody>
      </p:sp>
    </p:spTree>
    <p:extLst>
      <p:ext uri="{BB962C8B-B14F-4D97-AF65-F5344CB8AC3E}">
        <p14:creationId xmlns:p14="http://schemas.microsoft.com/office/powerpoint/2010/main" val="75777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2.2 </a:t>
            </a:r>
            <a:r>
              <a:rPr lang="nl-NL" sz="4000" dirty="0" smtClean="0"/>
              <a:t>Gewichts-</a:t>
            </a:r>
            <a:br>
              <a:rPr lang="nl-NL" sz="4000" dirty="0" smtClean="0"/>
            </a:br>
            <a:r>
              <a:rPr lang="nl-NL" sz="4000" dirty="0" smtClean="0"/>
              <a:t>verminderingsdieet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A</a:t>
            </a:r>
            <a:r>
              <a:rPr lang="nl-NL" dirty="0" smtClean="0"/>
              <a:t>fvaldieet ook nuttig bij:</a:t>
            </a:r>
          </a:p>
          <a:p>
            <a:r>
              <a:rPr lang="nl-NL" dirty="0" smtClean="0"/>
              <a:t>suikerziekte i.v.m. bloedsuikerspiegel</a:t>
            </a:r>
          </a:p>
          <a:p>
            <a:r>
              <a:rPr lang="nl-NL" dirty="0"/>
              <a:t>c</a:t>
            </a:r>
            <a:r>
              <a:rPr lang="nl-NL" dirty="0" smtClean="0"/>
              <a:t>onstipatie  i.v.m. verhoging vezels 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Naast afvaldieet ook:</a:t>
            </a:r>
          </a:p>
          <a:p>
            <a:r>
              <a:rPr lang="nl-NL" dirty="0"/>
              <a:t>m</a:t>
            </a:r>
            <a:r>
              <a:rPr lang="nl-NL" dirty="0" smtClean="0"/>
              <a:t>eer bewegen</a:t>
            </a:r>
          </a:p>
          <a:p>
            <a:r>
              <a:rPr lang="nl-NL" dirty="0" smtClean="0"/>
              <a:t>energiearmere tussendoortjes</a:t>
            </a:r>
          </a:p>
          <a:p>
            <a:r>
              <a:rPr lang="nl-NL" dirty="0"/>
              <a:t>k</a:t>
            </a:r>
            <a:r>
              <a:rPr lang="nl-NL" dirty="0" smtClean="0"/>
              <a:t>leine porties voeren over de dag</a:t>
            </a:r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Dieetvoeding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60524" y="6356350"/>
            <a:ext cx="2743200" cy="365125"/>
          </a:xfrm>
        </p:spPr>
        <p:txBody>
          <a:bodyPr/>
          <a:lstStyle/>
          <a:p>
            <a:r>
              <a:rPr lang="nl-NL" smtClean="0"/>
              <a:t>2. Ondersteunende </a:t>
            </a:r>
            <a:r>
              <a:rPr lang="nl-NL" dirty="0"/>
              <a:t>diëten </a:t>
            </a:r>
          </a:p>
        </p:txBody>
      </p:sp>
      <p:pic>
        <p:nvPicPr>
          <p:cNvPr id="2050" name="Picture 2" descr="Z:\Ontwikkelcentrum\oud\Dierverzorging-Dieetvoeding\06-illustraties\11_naar beeldbank\illustraties\stock\93008020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6304" y="2854937"/>
            <a:ext cx="4430008" cy="3322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299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88124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NL" sz="4000" dirty="0"/>
              <a:t>2.3 Aansterkdieet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Honden kunnen vasten, spreken vetreserves aan.</a:t>
            </a:r>
          </a:p>
          <a:p>
            <a:r>
              <a:rPr lang="nl-NL" dirty="0" smtClean="0"/>
              <a:t>Kat en kleine herbivoren kunnen niet vasten. </a:t>
            </a:r>
          </a:p>
          <a:p>
            <a:endParaRPr lang="nl-NL" dirty="0" smtClean="0"/>
          </a:p>
          <a:p>
            <a:r>
              <a:rPr lang="nl-NL" dirty="0" smtClean="0"/>
              <a:t>Anorexie: wel voedsel, </a:t>
            </a:r>
            <a:r>
              <a:rPr lang="nl-NL" dirty="0"/>
              <a:t>niet willen eten. </a:t>
            </a:r>
            <a:endParaRPr lang="nl-NL" dirty="0" smtClean="0"/>
          </a:p>
          <a:p>
            <a:r>
              <a:rPr lang="nl-NL" dirty="0" smtClean="0"/>
              <a:t>Dieren spreken eiwitten </a:t>
            </a:r>
            <a:r>
              <a:rPr lang="nl-NL" dirty="0"/>
              <a:t>in </a:t>
            </a:r>
            <a:r>
              <a:rPr lang="nl-NL" dirty="0" smtClean="0"/>
              <a:t>lichaam </a:t>
            </a:r>
            <a:r>
              <a:rPr lang="nl-NL" dirty="0"/>
              <a:t>aan 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om </a:t>
            </a:r>
            <a:r>
              <a:rPr lang="nl-NL" dirty="0"/>
              <a:t>te </a:t>
            </a:r>
            <a:r>
              <a:rPr lang="nl-NL" dirty="0" smtClean="0"/>
              <a:t>overleven.</a:t>
            </a:r>
          </a:p>
          <a:p>
            <a:endParaRPr lang="nl-NL" dirty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Dieetvoeding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60524" y="6356350"/>
            <a:ext cx="2743200" cy="365125"/>
          </a:xfrm>
        </p:spPr>
        <p:txBody>
          <a:bodyPr/>
          <a:lstStyle/>
          <a:p>
            <a:r>
              <a:rPr lang="nl-NL" smtClean="0"/>
              <a:t>2. Ondersteunende </a:t>
            </a:r>
            <a:r>
              <a:rPr lang="nl-NL" dirty="0"/>
              <a:t>diëten </a:t>
            </a:r>
          </a:p>
        </p:txBody>
      </p:sp>
      <p:pic>
        <p:nvPicPr>
          <p:cNvPr id="3074" name="Picture 2" descr="Z:\Ontwikkelcentrum\oud\Dierverzorging-Dieetvoeding\06-illustraties\11_naar beeldbank\illustraties\stock\93008020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60524" y="3762610"/>
            <a:ext cx="3114106" cy="2335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101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88124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NL" sz="4000" dirty="0"/>
              <a:t>2.3 Aansterkdieet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Aansterkdieet bevat:</a:t>
            </a:r>
          </a:p>
          <a:p>
            <a:r>
              <a:rPr lang="nl-NL" dirty="0"/>
              <a:t>e</a:t>
            </a:r>
            <a:r>
              <a:rPr lang="nl-NL" dirty="0" smtClean="0"/>
              <a:t>xtra eiwitten</a:t>
            </a:r>
          </a:p>
          <a:p>
            <a:r>
              <a:rPr lang="nl-NL" dirty="0" smtClean="0"/>
              <a:t>extra vetten</a:t>
            </a:r>
          </a:p>
          <a:p>
            <a:r>
              <a:rPr lang="nl-NL" dirty="0"/>
              <a:t>m</a:t>
            </a:r>
            <a:r>
              <a:rPr lang="nl-NL" dirty="0" smtClean="0"/>
              <a:t>eer mineralen (</a:t>
            </a:r>
            <a:r>
              <a:rPr lang="nl-NL" dirty="0" err="1" smtClean="0"/>
              <a:t>zn</a:t>
            </a:r>
            <a:r>
              <a:rPr lang="nl-NL" dirty="0" smtClean="0"/>
              <a:t>, k, mg, p)</a:t>
            </a:r>
          </a:p>
          <a:p>
            <a:r>
              <a:rPr lang="nl-NL" dirty="0" smtClean="0"/>
              <a:t>meer vitaminen (B, C en E)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Toedienen bij anorexie en ernstig gewichtsverlies. </a:t>
            </a:r>
            <a:endParaRPr lang="nl-NL" dirty="0"/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 dwang voederen, sonde, enteraal of parenteraal. 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Dieetvoeding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60524" y="6356350"/>
            <a:ext cx="2743200" cy="365125"/>
          </a:xfrm>
        </p:spPr>
        <p:txBody>
          <a:bodyPr/>
          <a:lstStyle/>
          <a:p>
            <a:r>
              <a:rPr lang="nl-NL" smtClean="0"/>
              <a:t>2. Ondersteunende </a:t>
            </a:r>
            <a:r>
              <a:rPr lang="nl-NL" dirty="0"/>
              <a:t>diëten </a:t>
            </a:r>
          </a:p>
        </p:txBody>
      </p:sp>
      <p:pic>
        <p:nvPicPr>
          <p:cNvPr id="4098" name="Picture 2" descr="Z:\Ontwikkelcentrum\oud\Dierverzorging-Dieetvoeding\06-illustraties\11_naar beeldbank\illustraties\stock\93008020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49978" y="1975453"/>
            <a:ext cx="3803822" cy="2852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327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r">
          <a:defRPr sz="1600" dirty="0" smtClean="0">
            <a:solidFill>
              <a:srgbClr val="1F9BDE"/>
            </a:solidFill>
            <a:latin typeface="DIN Condensed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mplate Ontwikkelcentrum" id="{58AA8E0B-BC53-5947-8014-EFF79423B6D5}" vid="{65046F71-7F92-7648-9609-8E30722A779F}"/>
    </a:ext>
  </a:extLst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Ontwikkelcentrum</Template>
  <TotalTime>6</TotalTime>
  <Words>431</Words>
  <Application>Microsoft Office PowerPoint</Application>
  <PresentationFormat>Breedbeeld</PresentationFormat>
  <Paragraphs>150</Paragraphs>
  <Slides>15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15</vt:i4>
      </vt:variant>
    </vt:vector>
  </HeadingPairs>
  <TitlesOfParts>
    <vt:vector size="23" baseType="lpstr">
      <vt:lpstr>Arial</vt:lpstr>
      <vt:lpstr>Avenir Book</vt:lpstr>
      <vt:lpstr>Calibri</vt:lpstr>
      <vt:lpstr>Calibri Light</vt:lpstr>
      <vt:lpstr>DIN Condensed</vt:lpstr>
      <vt:lpstr>Wingdings</vt:lpstr>
      <vt:lpstr>Office-thema</vt:lpstr>
      <vt:lpstr>Aangepast ontwerp</vt:lpstr>
      <vt:lpstr>Module Dieetvoeding </vt:lpstr>
      <vt:lpstr>2. Ondersteunende diëten </vt:lpstr>
      <vt:lpstr>2.2 Gewichts- verminderingdieet</vt:lpstr>
      <vt:lpstr>2.2 Gewichts- verminderingsdieet</vt:lpstr>
      <vt:lpstr>2.2 Gewichts- verminderingsdieet</vt:lpstr>
      <vt:lpstr>2.2 Gewichts- verminderingsdieet</vt:lpstr>
      <vt:lpstr>2.2 Gewichts- verminderingsdieet</vt:lpstr>
      <vt:lpstr>2.3 Aansterkdieet</vt:lpstr>
      <vt:lpstr>2.3 Aansterkdieet</vt:lpstr>
      <vt:lpstr>2.4 Intestinaaldieet</vt:lpstr>
      <vt:lpstr>2.4 Intestinaaldieet</vt:lpstr>
      <vt:lpstr>2.4 Intestinaaldieet</vt:lpstr>
      <vt:lpstr>2.5 Tandsteendieet</vt:lpstr>
      <vt:lpstr>2.5 Tandsteendieet</vt:lpstr>
      <vt:lpstr>2.6 Verwerkingsopdracht </vt:lpstr>
    </vt:vector>
  </TitlesOfParts>
  <Company>Corporate Desktop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Marian Oskam</dc:creator>
  <cp:lastModifiedBy>Helanie Wikkerink - Aalders</cp:lastModifiedBy>
  <cp:revision>63</cp:revision>
  <dcterms:created xsi:type="dcterms:W3CDTF">2018-01-29T13:04:35Z</dcterms:created>
  <dcterms:modified xsi:type="dcterms:W3CDTF">2018-11-13T14:36:47Z</dcterms:modified>
</cp:coreProperties>
</file>