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7" r:id="rId4"/>
    <p:sldId id="259" r:id="rId5"/>
    <p:sldId id="261" r:id="rId6"/>
    <p:sldId id="268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4"/>
    <p:restoredTop sz="75489" autoAdjust="0"/>
  </p:normalViewPr>
  <p:slideViewPr>
    <p:cSldViewPr snapToGrid="0" snapToObjects="1">
      <p:cViewPr varScale="1">
        <p:scale>
          <a:sx n="66" d="100"/>
          <a:sy n="66" d="100"/>
        </p:scale>
        <p:origin x="3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• de vochtbehoefte per dag: deze is 150 tot 200 ml/kg lichaamsgewicht</a:t>
            </a:r>
          </a:p>
          <a:p>
            <a:r>
              <a:rPr lang="nl-NL" dirty="0" smtClean="0"/>
              <a:t>• het lichaamsgewicht</a:t>
            </a:r>
          </a:p>
          <a:p>
            <a:r>
              <a:rPr lang="nl-NL" dirty="0" smtClean="0"/>
              <a:t>• kunstmelk bevat ongeveer 20% droge stof, dus ongeveer 80% water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• Pups tot drie maanden: bij een klein ras 7% van het lichaamsgewicht in g voer; bij een groot ras 4% van het lichaamsgewicht in g voer.</a:t>
            </a:r>
          </a:p>
          <a:p>
            <a:r>
              <a:rPr lang="nl-NL" dirty="0" smtClean="0"/>
              <a:t>• Pups tot zes maanden: 3% van het lichaamsgewicht in g voer. </a:t>
            </a:r>
          </a:p>
          <a:p>
            <a:r>
              <a:rPr lang="nl-NL" dirty="0" smtClean="0"/>
              <a:t>• Pups tot twaalf maanden: 2% van het lichaamsgewicht in g voer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Veel essentiële aminozuren = hoge kwaliteit eiwitten </a:t>
            </a:r>
          </a:p>
          <a:p>
            <a:pPr marL="0" indent="0">
              <a:buNone/>
            </a:pPr>
            <a:r>
              <a:rPr lang="nl-NL" dirty="0" smtClean="0"/>
              <a:t>(de biologische waarde)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Veel essentiële aminozuren = hoge kwaliteit eiwitten </a:t>
            </a:r>
          </a:p>
          <a:p>
            <a:pPr marL="0" indent="0">
              <a:buNone/>
            </a:pPr>
            <a:r>
              <a:rPr lang="nl-NL" dirty="0" smtClean="0"/>
              <a:t>(de biologische waarde)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53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13-11-2018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07620"/>
            <a:ext cx="9144000" cy="1599727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Dieetvoeding</a:t>
            </a:r>
            <a:r>
              <a:rPr lang="en-US" sz="4800" dirty="0" smtClean="0"/>
              <a:t> 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632548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600" b="1" dirty="0" smtClean="0"/>
              <a:t>Hoofdstuk1</a:t>
            </a:r>
            <a:endParaRPr lang="en-US" sz="3600" b="1" dirty="0"/>
          </a:p>
          <a:p>
            <a:r>
              <a:rPr lang="en-US" sz="3600" b="1" dirty="0" smtClean="0"/>
              <a:t> </a:t>
            </a:r>
            <a:r>
              <a:rPr lang="en-US" sz="3600" b="1" dirty="0" err="1"/>
              <a:t>Leeftijdgebonden</a:t>
            </a:r>
            <a:r>
              <a:rPr lang="en-US" sz="3600" b="1" dirty="0"/>
              <a:t> </a:t>
            </a:r>
            <a:r>
              <a:rPr lang="en-US" sz="3600" b="1" dirty="0" err="1"/>
              <a:t>diëten</a:t>
            </a:r>
            <a:r>
              <a:rPr lang="en-US" sz="3600" b="1" dirty="0"/>
              <a:t> 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1.4 Verwerkingsopdracht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22921"/>
            <a:ext cx="10515600" cy="4170261"/>
          </a:xfrm>
        </p:spPr>
        <p:txBody>
          <a:bodyPr>
            <a:normAutofit/>
          </a:bodyPr>
          <a:lstStyle/>
          <a:p>
            <a:r>
              <a:rPr lang="nl-NL" dirty="0" smtClean="0"/>
              <a:t>Kies zelf </a:t>
            </a:r>
            <a:r>
              <a:rPr lang="nl-NL" dirty="0"/>
              <a:t>een honden- of kattenras</a:t>
            </a:r>
            <a:r>
              <a:rPr lang="nl-NL" dirty="0" smtClean="0"/>
              <a:t>.</a:t>
            </a:r>
          </a:p>
          <a:p>
            <a:r>
              <a:rPr lang="nl-NL" dirty="0" smtClean="0"/>
              <a:t>Stel </a:t>
            </a:r>
            <a:r>
              <a:rPr lang="nl-NL" dirty="0"/>
              <a:t>een voedingsadvies op voor het eerste levensjaar. </a:t>
            </a:r>
            <a:endParaRPr lang="nl-NL" dirty="0" smtClean="0"/>
          </a:p>
          <a:p>
            <a:r>
              <a:rPr lang="nl-NL" dirty="0" smtClean="0"/>
              <a:t>Bepaal </a:t>
            </a:r>
            <a:r>
              <a:rPr lang="nl-NL" dirty="0"/>
              <a:t>hoeveel voer je per dag nodig hebt. </a:t>
            </a:r>
            <a:endParaRPr lang="nl-NL" dirty="0" smtClean="0"/>
          </a:p>
          <a:p>
            <a:r>
              <a:rPr lang="nl-NL" dirty="0" smtClean="0"/>
              <a:t>Bepaal </a:t>
            </a:r>
            <a:r>
              <a:rPr lang="nl-NL" dirty="0"/>
              <a:t>hoe vaak je een pup of kitten vanaf 9 weken tot 1 jaar moet voeren.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30353"/>
              </p:ext>
            </p:extLst>
          </p:nvPr>
        </p:nvGraphicFramePr>
        <p:xfrm>
          <a:off x="1156262" y="4197188"/>
          <a:ext cx="8127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venir Book"/>
                        </a:rPr>
                        <a:t>Leeftijd 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venir Book"/>
                        </a:rPr>
                        <a:t>Hoeveelheid</a:t>
                      </a:r>
                      <a:r>
                        <a:rPr lang="nl-NL" baseline="0" dirty="0" smtClean="0">
                          <a:latin typeface="Avenir Book"/>
                        </a:rPr>
                        <a:t> voer 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venir Book"/>
                        </a:rPr>
                        <a:t>Aantal maaltijden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venir Book"/>
                        </a:rPr>
                        <a:t>9-12 weken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venir Book"/>
                        </a:rPr>
                        <a:t>12 weken tot…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90"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venir Book"/>
                        </a:rPr>
                        <a:t>Enz</a:t>
                      </a:r>
                      <a:r>
                        <a:rPr lang="nl-NL" dirty="0" smtClean="0">
                          <a:latin typeface="Avenir Book"/>
                        </a:rPr>
                        <a:t> </a:t>
                      </a:r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3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</a:t>
            </a:r>
            <a:r>
              <a:rPr lang="en-US" sz="4000" dirty="0" err="1"/>
              <a:t>Leeftijdgebonden</a:t>
            </a:r>
            <a:r>
              <a:rPr lang="en-US" sz="4000" dirty="0"/>
              <a:t> </a:t>
            </a:r>
            <a:r>
              <a:rPr lang="en-US" sz="4000" dirty="0" err="1"/>
              <a:t>diëten</a:t>
            </a:r>
            <a:r>
              <a:rPr lang="en-US" sz="4000" dirty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1.2 </a:t>
            </a:r>
            <a:r>
              <a:rPr lang="nl-NL" dirty="0"/>
              <a:t>Dieet voor jonge dieren   </a:t>
            </a:r>
          </a:p>
          <a:p>
            <a:r>
              <a:rPr lang="nl-NL" dirty="0" smtClean="0"/>
              <a:t>1.3 </a:t>
            </a:r>
            <a:r>
              <a:rPr lang="nl-NL" dirty="0"/>
              <a:t>Seniorendieet   </a:t>
            </a:r>
          </a:p>
          <a:p>
            <a:r>
              <a:rPr lang="nl-NL" dirty="0" smtClean="0"/>
              <a:t>1.4 </a:t>
            </a:r>
            <a:r>
              <a:rPr lang="nl-NL" dirty="0" err="1" smtClean="0"/>
              <a:t>Verwerkingspdracht</a:t>
            </a:r>
            <a:r>
              <a:rPr lang="nl-NL" dirty="0" smtClean="0"/>
              <a:t> 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Dieetvoeding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1.2 Dieet voor jonge dieren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Pasgeborenen hebben </a:t>
            </a:r>
            <a:r>
              <a:rPr lang="nl-NL" dirty="0" smtClean="0"/>
              <a:t>weinig energiereserves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dirty="0" smtClean="0"/>
              <a:t>Colostrum = eerste moedermelk. Bevat antilichamen.</a:t>
            </a:r>
          </a:p>
          <a:p>
            <a:r>
              <a:rPr lang="nl-NL" dirty="0" smtClean="0"/>
              <a:t>Jonge dieren groeien hard. Anders bijvoederen kunstmelk. </a:t>
            </a:r>
          </a:p>
          <a:p>
            <a:r>
              <a:rPr lang="nl-NL" dirty="0" smtClean="0"/>
              <a:t>Na aantal weken volledig voer.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  <p:pic>
        <p:nvPicPr>
          <p:cNvPr id="1026" name="Picture 2" descr="Z:\Ontwikkelcentrum\oud\Dierverzorging-Dieetvoeding\06-illustraties\11_naar beeldbank\illustraties\stock\9300801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731" y="3385847"/>
            <a:ext cx="3872413" cy="290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1.2 Dieet voor jonge dieren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Kunstmelk:</a:t>
            </a:r>
          </a:p>
          <a:p>
            <a:r>
              <a:rPr lang="nl-NL" dirty="0" smtClean="0"/>
              <a:t>laat achterblijvers bij moeder drinken</a:t>
            </a:r>
            <a:endParaRPr lang="nl-NL" dirty="0"/>
          </a:p>
          <a:p>
            <a:r>
              <a:rPr lang="nl-NL" dirty="0"/>
              <a:t>v</a:t>
            </a:r>
            <a:r>
              <a:rPr lang="nl-NL" dirty="0" smtClean="0"/>
              <a:t>oer 6-8 maal</a:t>
            </a:r>
          </a:p>
          <a:p>
            <a:r>
              <a:rPr lang="nl-NL" dirty="0"/>
              <a:t>v</a:t>
            </a:r>
            <a:r>
              <a:rPr lang="nl-NL" dirty="0" smtClean="0"/>
              <a:t>erwarmen lichaamstemperatuur</a:t>
            </a:r>
          </a:p>
          <a:p>
            <a:r>
              <a:rPr lang="nl-NL" dirty="0"/>
              <a:t>a</a:t>
            </a:r>
            <a:r>
              <a:rPr lang="nl-NL" dirty="0" smtClean="0"/>
              <a:t>anbieden fles of sonde</a:t>
            </a:r>
          </a:p>
          <a:p>
            <a:r>
              <a:rPr lang="nl-NL" dirty="0"/>
              <a:t>m</a:t>
            </a:r>
            <a:r>
              <a:rPr lang="nl-NL" dirty="0" smtClean="0"/>
              <a:t>asseer buik en perineum na voeding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30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1.2 Dieet voor jonge dieren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Bepalen hoeveelheid melk (voor bijvoeding):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V</a:t>
            </a:r>
            <a:r>
              <a:rPr lang="nl-NL" dirty="0" smtClean="0"/>
              <a:t>ochtbehoefte per dag = 150-200 ml/ kg lichaamsgewicht </a:t>
            </a:r>
          </a:p>
          <a:p>
            <a:pPr marL="0" indent="0">
              <a:buNone/>
            </a:pPr>
            <a:r>
              <a:rPr lang="nl-NL" dirty="0" smtClean="0"/>
              <a:t>				X</a:t>
            </a:r>
          </a:p>
          <a:p>
            <a:r>
              <a:rPr lang="nl-NL" dirty="0" smtClean="0"/>
              <a:t>Lichaamsgewicht pup/kitten (kg</a:t>
            </a:r>
            <a:r>
              <a:rPr lang="nl-NL" dirty="0"/>
              <a:t>)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			:</a:t>
            </a:r>
          </a:p>
          <a:p>
            <a:r>
              <a:rPr lang="nl-NL" dirty="0" smtClean="0"/>
              <a:t>Vochtpercentage = 80% in kunstmelk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72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1.2 Dieet voor jonge dieren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Pas op met snelle groei i.v.m. groeistoornissen. </a:t>
            </a:r>
          </a:p>
          <a:p>
            <a:r>
              <a:rPr lang="nl-NL" dirty="0" smtClean="0"/>
              <a:t>Doseer voeding goed. </a:t>
            </a:r>
          </a:p>
          <a:p>
            <a:r>
              <a:rPr lang="nl-NL" dirty="0" smtClean="0"/>
              <a:t>Na 3 maanden voer </a:t>
            </a:r>
            <a:r>
              <a:rPr lang="nl-NL" dirty="0"/>
              <a:t>met </a:t>
            </a:r>
            <a:r>
              <a:rPr lang="nl-NL" dirty="0" smtClean="0"/>
              <a:t>matig </a:t>
            </a:r>
            <a:r>
              <a:rPr lang="nl-NL" dirty="0"/>
              <a:t>energie- en </a:t>
            </a:r>
            <a:r>
              <a:rPr lang="nl-NL" dirty="0" smtClean="0"/>
              <a:t>calciumniveau.</a:t>
            </a:r>
            <a:endParaRPr lang="nl-NL" dirty="0"/>
          </a:p>
          <a:p>
            <a:r>
              <a:rPr lang="nl-NL" dirty="0" smtClean="0"/>
              <a:t>Stap geleidelijk over.</a:t>
            </a:r>
          </a:p>
          <a:p>
            <a:r>
              <a:rPr lang="nl-NL" dirty="0" smtClean="0"/>
              <a:t>Weeg regelmatig. Pas evt. voeding aan. 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  <p:pic>
        <p:nvPicPr>
          <p:cNvPr id="2050" name="Picture 2" descr="Z:\Ontwikkelcentrum\oud\Dierverzorging-Dieetvoeding\06-illustraties\11_naar beeldbank\illustraties\stock\9300801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9241" y="3811355"/>
            <a:ext cx="3154472" cy="23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r>
              <a:rPr lang="nl-NL" sz="4000" dirty="0"/>
              <a:t>1.2 Dieet voor jonge dieren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344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Niet &gt; 1.5% calcium in voeding. Let op verhouding fosfor.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Overschot calcium jonge dieren:</a:t>
            </a:r>
          </a:p>
          <a:p>
            <a:r>
              <a:rPr lang="nl-NL" dirty="0"/>
              <a:t>g</a:t>
            </a:r>
            <a:r>
              <a:rPr lang="nl-NL" dirty="0" smtClean="0"/>
              <a:t>ewrichtsproblemen</a:t>
            </a:r>
          </a:p>
          <a:p>
            <a:r>
              <a:rPr lang="nl-NL" dirty="0" smtClean="0"/>
              <a:t>groeipijnen </a:t>
            </a:r>
            <a:r>
              <a:rPr lang="nl-NL" dirty="0"/>
              <a:t>(</a:t>
            </a:r>
            <a:r>
              <a:rPr lang="nl-NL" dirty="0" err="1"/>
              <a:t>enostosen</a:t>
            </a:r>
            <a:r>
              <a:rPr lang="nl-NL" dirty="0"/>
              <a:t> ) </a:t>
            </a:r>
          </a:p>
          <a:p>
            <a:r>
              <a:rPr lang="nl-NL" dirty="0" smtClean="0"/>
              <a:t>OCD </a:t>
            </a:r>
            <a:r>
              <a:rPr lang="nl-NL" dirty="0"/>
              <a:t>(= </a:t>
            </a:r>
            <a:r>
              <a:rPr lang="nl-NL" dirty="0" err="1"/>
              <a:t>osteochondritis</a:t>
            </a:r>
            <a:r>
              <a:rPr lang="nl-NL" dirty="0"/>
              <a:t> </a:t>
            </a:r>
            <a:r>
              <a:rPr lang="nl-NL" dirty="0" smtClean="0"/>
              <a:t>dissecans)</a:t>
            </a:r>
          </a:p>
          <a:p>
            <a:r>
              <a:rPr lang="nl-NL" dirty="0" smtClean="0"/>
              <a:t>botvergroeiingen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056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1.3 Seniorendieet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Oudere dieren</a:t>
            </a:r>
            <a:r>
              <a:rPr lang="nl-NL" dirty="0" smtClean="0"/>
              <a:t>:</a:t>
            </a:r>
          </a:p>
          <a:p>
            <a:r>
              <a:rPr lang="nl-NL" dirty="0" smtClean="0"/>
              <a:t>zijn </a:t>
            </a:r>
            <a:r>
              <a:rPr lang="nl-NL" dirty="0"/>
              <a:t>vaak minder </a:t>
            </a:r>
            <a:r>
              <a:rPr lang="nl-NL" dirty="0" smtClean="0"/>
              <a:t>actief</a:t>
            </a:r>
          </a:p>
          <a:p>
            <a:r>
              <a:rPr lang="nl-NL" dirty="0" smtClean="0"/>
              <a:t>zijn </a:t>
            </a:r>
            <a:r>
              <a:rPr lang="nl-NL" dirty="0"/>
              <a:t>vaker te </a:t>
            </a:r>
            <a:r>
              <a:rPr lang="nl-NL" dirty="0" smtClean="0"/>
              <a:t>dik</a:t>
            </a:r>
          </a:p>
          <a:p>
            <a:r>
              <a:rPr lang="nl-NL" dirty="0" smtClean="0"/>
              <a:t>hebben </a:t>
            </a:r>
            <a:r>
              <a:rPr lang="nl-NL" dirty="0"/>
              <a:t>een dunnere </a:t>
            </a:r>
            <a:r>
              <a:rPr lang="nl-NL" dirty="0" smtClean="0"/>
              <a:t>vacht</a:t>
            </a:r>
          </a:p>
          <a:p>
            <a:r>
              <a:rPr lang="nl-NL" dirty="0" smtClean="0"/>
              <a:t>hebben </a:t>
            </a:r>
            <a:r>
              <a:rPr lang="nl-NL" dirty="0"/>
              <a:t>minder </a:t>
            </a:r>
            <a:r>
              <a:rPr lang="nl-NL" dirty="0" smtClean="0"/>
              <a:t>eetlust</a:t>
            </a:r>
          </a:p>
          <a:p>
            <a:r>
              <a:rPr lang="nl-NL" dirty="0" smtClean="0"/>
              <a:t>bewegen </a:t>
            </a:r>
            <a:r>
              <a:rPr lang="nl-NL" dirty="0"/>
              <a:t>minder </a:t>
            </a:r>
            <a:r>
              <a:rPr lang="nl-NL" dirty="0" smtClean="0"/>
              <a:t>soepel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8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1.3 Seniorendieet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Senioren verbruiken minder energie. Houd ze wel actief. </a:t>
            </a:r>
          </a:p>
          <a:p>
            <a:pPr marL="0" indent="0">
              <a:buNone/>
            </a:pPr>
            <a:r>
              <a:rPr lang="nl-NL" dirty="0" smtClean="0"/>
              <a:t>Aanpassingen voeding:</a:t>
            </a:r>
          </a:p>
          <a:p>
            <a:r>
              <a:rPr lang="nl-NL" dirty="0"/>
              <a:t>m</a:t>
            </a:r>
            <a:r>
              <a:rPr lang="nl-NL" dirty="0" smtClean="0"/>
              <a:t>inder vet, goede essentiële vetzuren</a:t>
            </a:r>
          </a:p>
          <a:p>
            <a:r>
              <a:rPr lang="nl-NL" dirty="0"/>
              <a:t>g</a:t>
            </a:r>
            <a:r>
              <a:rPr lang="nl-NL" dirty="0" smtClean="0"/>
              <a:t>oede verteerbaarheid</a:t>
            </a:r>
          </a:p>
          <a:p>
            <a:r>
              <a:rPr lang="nl-NL" dirty="0"/>
              <a:t>t</a:t>
            </a:r>
            <a:r>
              <a:rPr lang="nl-NL" dirty="0" smtClean="0"/>
              <a:t>oevoeging vezels. </a:t>
            </a:r>
          </a:p>
          <a:p>
            <a:r>
              <a:rPr lang="nl-NL" dirty="0"/>
              <a:t>e</a:t>
            </a:r>
            <a:r>
              <a:rPr lang="nl-NL" dirty="0" smtClean="0"/>
              <a:t>iwitten met hoge biologische waarde</a:t>
            </a:r>
          </a:p>
          <a:p>
            <a:r>
              <a:rPr lang="nl-NL" dirty="0"/>
              <a:t>m</a:t>
            </a:r>
            <a:r>
              <a:rPr lang="nl-NL" dirty="0" smtClean="0"/>
              <a:t>inder zout  </a:t>
            </a:r>
          </a:p>
          <a:p>
            <a:r>
              <a:rPr lang="nl-NL" dirty="0"/>
              <a:t>v</a:t>
            </a:r>
            <a:r>
              <a:rPr lang="nl-NL" dirty="0" smtClean="0"/>
              <a:t>oldoende vitaminen (E, B en C)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Leeftijdgebonden</a:t>
            </a:r>
            <a:r>
              <a:rPr lang="en-US" dirty="0"/>
              <a:t> </a:t>
            </a:r>
            <a:r>
              <a:rPr lang="en-US" dirty="0" err="1"/>
              <a:t>diëten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38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12</TotalTime>
  <Words>464</Words>
  <Application>Microsoft Office PowerPoint</Application>
  <PresentationFormat>Breedbeeld</PresentationFormat>
  <Paragraphs>106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Dieetvoeding </vt:lpstr>
      <vt:lpstr>1. Leeftijdgebonden diëten </vt:lpstr>
      <vt:lpstr>1.2 Dieet voor jonge dieren </vt:lpstr>
      <vt:lpstr>1.2 Dieet voor jonge dieren </vt:lpstr>
      <vt:lpstr>1.2 Dieet voor jonge dieren </vt:lpstr>
      <vt:lpstr>1.2 Dieet voor jonge dieren </vt:lpstr>
      <vt:lpstr>1.2 Dieet voor jonge dieren </vt:lpstr>
      <vt:lpstr>1.3 Seniorendieet </vt:lpstr>
      <vt:lpstr>1.3 Seniorendieet </vt:lpstr>
      <vt:lpstr>1.4 Verwerkingsopdracht 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Helanie Wikkerink - Aalders</cp:lastModifiedBy>
  <cp:revision>42</cp:revision>
  <dcterms:created xsi:type="dcterms:W3CDTF">2018-01-29T13:04:35Z</dcterms:created>
  <dcterms:modified xsi:type="dcterms:W3CDTF">2018-11-13T14:33:53Z</dcterms:modified>
</cp:coreProperties>
</file>