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79" r:id="rId14"/>
    <p:sldId id="280" r:id="rId15"/>
    <p:sldId id="266" r:id="rId16"/>
    <p:sldId id="267" r:id="rId17"/>
    <p:sldId id="282" r:id="rId18"/>
    <p:sldId id="281" r:id="rId19"/>
    <p:sldId id="268" r:id="rId20"/>
    <p:sldId id="270" r:id="rId21"/>
    <p:sldId id="271" r:id="rId22"/>
    <p:sldId id="272" r:id="rId23"/>
    <p:sldId id="273" r:id="rId24"/>
    <p:sldId id="278" r:id="rId25"/>
    <p:sldId id="274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2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23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32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26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59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13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0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27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3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6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0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6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1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0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91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1F7A8A-2A3E-493B-9C9F-F3942C556C06}" type="datetimeFigureOut">
              <a:rPr lang="nl-NL" smtClean="0"/>
              <a:t>19-11-2018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6428EE-B15F-4318-ABA0-88B7AA6A5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18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Kk2X7CpeE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Inspanningsfysiologie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62050" y="3694375"/>
            <a:ext cx="10191749" cy="754025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Keuzedeel: Coaching bij voeding en beweging in de </a:t>
            </a:r>
            <a:r>
              <a:rPr lang="nl-NL" dirty="0" err="1" smtClean="0"/>
              <a:t>wellness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8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dirty="0" smtClean="0"/>
              <a:t>rachtproductie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Dynamisch</a:t>
            </a:r>
          </a:p>
          <a:p>
            <a:r>
              <a:rPr lang="nl-NL" dirty="0" smtClean="0"/>
              <a:t>Concentrische contractie: </a:t>
            </a:r>
            <a:br>
              <a:rPr lang="nl-NL" dirty="0" smtClean="0"/>
            </a:br>
            <a:r>
              <a:rPr lang="nl-NL" dirty="0" smtClean="0"/>
              <a:t>spier verkort tijdens het leveren van kracht</a:t>
            </a:r>
          </a:p>
          <a:p>
            <a:r>
              <a:rPr lang="nl-NL" dirty="0" smtClean="0"/>
              <a:t>Excentrische contractie: </a:t>
            </a:r>
            <a:br>
              <a:rPr lang="nl-NL" dirty="0" smtClean="0"/>
            </a:br>
            <a:r>
              <a:rPr lang="nl-NL" dirty="0" smtClean="0"/>
              <a:t>spier verlengt tijdens het leveren van kracht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Statische </a:t>
            </a:r>
          </a:p>
          <a:p>
            <a:r>
              <a:rPr lang="nl-NL" dirty="0" smtClean="0"/>
              <a:t>Isometrische contractie: </a:t>
            </a:r>
            <a:br>
              <a:rPr lang="nl-NL" dirty="0" smtClean="0"/>
            </a:br>
            <a:r>
              <a:rPr lang="nl-NL" dirty="0" smtClean="0"/>
              <a:t>geen lengte verandering bij het leveren van kracht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620" y1="20106" x2="13620" y2="20106"/>
                        <a14:foregroundMark x1="24492" y1="25851" x2="24492" y2="25851"/>
                        <a14:foregroundMark x1="30944" y1="35000" x2="30944" y2="35000"/>
                        <a14:foregroundMark x1="40263" y1="49149" x2="40263" y2="49149"/>
                        <a14:foregroundMark x1="79331" y1="46277" x2="79331" y2="46277"/>
                        <a14:foregroundMark x1="86022" y1="39787" x2="86022" y2="39787"/>
                        <a14:foregroundMark x1="89247" y1="26170" x2="89247" y2="26170"/>
                        <a14:foregroundMark x1="31780" y1="30000" x2="31780" y2="30000"/>
                        <a14:foregroundMark x1="29032" y1="24149" x2="29032" y2="24149"/>
                        <a14:foregroundMark x1="13740" y1="16383" x2="13740" y2="16383"/>
                        <a14:backgroundMark x1="28793" y1="24149" x2="28793" y2="24149"/>
                        <a14:backgroundMark x1="31780" y1="30319" x2="31780" y2="30319"/>
                        <a14:backgroundMark x1="29869" y1="24468" x2="29869" y2="244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00" y="-56225"/>
            <a:ext cx="4154536" cy="4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Energieproductie</a:t>
            </a:r>
          </a:p>
          <a:p>
            <a:r>
              <a:rPr lang="nl-NL" dirty="0" smtClean="0"/>
              <a:t>Een spier kan niet werken zonder brandstof (ATP)</a:t>
            </a:r>
          </a:p>
          <a:p>
            <a:r>
              <a:rPr lang="nl-NL" dirty="0" smtClean="0"/>
              <a:t>Contraheren -&gt; energie nodig die vrij komt van ATP systeem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Brandstof voor de spier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Opladen ADP </a:t>
            </a:r>
          </a:p>
          <a:p>
            <a:r>
              <a:rPr lang="nl-NL" dirty="0" smtClean="0"/>
              <a:t>Zuurstof + voedingsstof</a:t>
            </a:r>
          </a:p>
          <a:p>
            <a:pPr lvl="1"/>
            <a:r>
              <a:rPr lang="nl-NL" dirty="0" smtClean="0"/>
              <a:t>Koolhydraten, vetten, eiwitten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Koolhydraten worden als glycogeen opgeslagen</a:t>
            </a:r>
          </a:p>
          <a:p>
            <a:pPr lvl="1"/>
            <a:r>
              <a:rPr lang="nl-NL" dirty="0" smtClean="0"/>
              <a:t>Een gemiddeld persoon kan in totaal tussen de 1600 en 2000 kcal glycogeen opslaan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Vet wordt opgeslagen als vetweefsel</a:t>
            </a:r>
          </a:p>
          <a:p>
            <a:pPr lvl="1"/>
            <a:r>
              <a:rPr lang="nl-NL" dirty="0" smtClean="0"/>
              <a:t>Klein gedeelte in de spieren intramusculaire vet</a:t>
            </a:r>
          </a:p>
          <a:p>
            <a:pPr lvl="1"/>
            <a:endParaRPr lang="nl-NL" dirty="0"/>
          </a:p>
          <a:p>
            <a:r>
              <a:rPr lang="nl-NL" dirty="0" smtClean="0"/>
              <a:t>Eiwitten worden gebruikt als bouwstof, deze sla niet als reserve op. Mocht het nodig zijn kan er energie worden afgebroken vanuit de spieren en organen.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3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774209" y="2156346"/>
            <a:ext cx="9034818" cy="3698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80" y="2309507"/>
            <a:ext cx="8754615" cy="40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voor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Energiesystemen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514350" indent="-514350">
              <a:buAutoNum type="arabicPeriod"/>
            </a:pPr>
            <a:r>
              <a:rPr lang="nl-NL" dirty="0" smtClean="0"/>
              <a:t>Creatine-fosfaatsysteem </a:t>
            </a:r>
            <a:r>
              <a:rPr lang="nl-NL" sz="2400" dirty="0" smtClean="0"/>
              <a:t>goed voor enkele seconden. Geen eindproduct 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Melkzuurstysteem</a:t>
            </a:r>
            <a:r>
              <a:rPr lang="nl-NL" dirty="0" smtClean="0"/>
              <a:t>	</a:t>
            </a:r>
            <a:r>
              <a:rPr lang="nl-NL" sz="2400" dirty="0" smtClean="0"/>
              <a:t>met glucose zonder zuurstof (anaerobe, 2-3 min)</a:t>
            </a:r>
            <a:br>
              <a:rPr lang="nl-NL" sz="2400" dirty="0" smtClean="0"/>
            </a:br>
            <a:r>
              <a:rPr lang="nl-NL" sz="2400" dirty="0" smtClean="0"/>
              <a:t> 				eindproduct: melkzuur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Zuurstofstysteem</a:t>
            </a:r>
            <a:r>
              <a:rPr lang="nl-NL" dirty="0" smtClean="0"/>
              <a:t> 	</a:t>
            </a:r>
            <a:r>
              <a:rPr lang="nl-NL" sz="2400" dirty="0" smtClean="0"/>
              <a:t>met </a:t>
            </a:r>
            <a:r>
              <a:rPr lang="nl-NL" sz="2400" dirty="0" smtClean="0"/>
              <a:t>koolhydraten</a:t>
            </a:r>
            <a:r>
              <a:rPr lang="nl-NL" sz="2400" dirty="0" smtClean="0"/>
              <a:t>, </a:t>
            </a:r>
            <a:r>
              <a:rPr lang="nl-NL" sz="2400" dirty="0" smtClean="0"/>
              <a:t>vetten én zuurstof (aerobe)</a:t>
            </a:r>
            <a:br>
              <a:rPr lang="nl-NL" sz="2400" dirty="0" smtClean="0"/>
            </a:br>
            <a:r>
              <a:rPr lang="nl-NL" sz="2400" dirty="0" smtClean="0"/>
              <a:t> 				eindproduct: kooldioxide en water</a:t>
            </a:r>
          </a:p>
        </p:txBody>
      </p:sp>
    </p:spTree>
    <p:extLst>
      <p:ext uri="{BB962C8B-B14F-4D97-AF65-F5344CB8AC3E}">
        <p14:creationId xmlns:p14="http://schemas.microsoft.com/office/powerpoint/2010/main" val="1698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Van rust naar inspanning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Rust: </a:t>
            </a:r>
            <a:r>
              <a:rPr lang="nl-NL" dirty="0" smtClean="0"/>
              <a:t>vorming ATP met zuurstof. Er wordt gebruik gemaakt van koolhydraten en vetten om lichte bewegingen te maken.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Aanvang activiteit: </a:t>
            </a:r>
            <a:r>
              <a:rPr lang="nl-NL" dirty="0" smtClean="0"/>
              <a:t>altijd anaerobe, door plotselinge toegenomen energiebehoefte, ongeacht de intensiteit.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duurt 2 tot 3 minuten voordat het zuurstofsysteem voldoende werkt om aan de zuurstofvraag te voldoen.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accent1"/>
                </a:solidFill>
              </a:rPr>
              <a:t>Hoe bepaalt mijn lichaam welke brandstof het gebruikt?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Bij aerobe verbranding altijd een mengsel van koolhydraten en vetten.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Aandeel koolhydraten of vetten hangt af van: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Soort, duur en intensiteit van de lichaamsbeweging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Conditiepeil en trainingsprogramma</a:t>
            </a:r>
          </a:p>
          <a:p>
            <a:pPr lvl="1"/>
            <a:r>
              <a:rPr lang="nl-NL" dirty="0" smtClean="0">
                <a:solidFill>
                  <a:schemeClr val="tx1"/>
                </a:solidFill>
              </a:rPr>
              <a:t>Voeding en voedingstoestand van het lichaam</a:t>
            </a:r>
          </a:p>
          <a:p>
            <a:pPr lvl="1"/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1"/>
                </a:solidFill>
              </a:rPr>
              <a:t>Hoe beïnvloedt de intensiteit van mijn training het brandstofmengsel?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Hoe harder de inspanning, hoe groter het aandeel aan koolhydraten is dat er wordt verbruikt en hoe kleiner aandeel aan vet.</a:t>
            </a:r>
          </a:p>
        </p:txBody>
      </p:sp>
    </p:spTree>
    <p:extLst>
      <p:ext uri="{BB962C8B-B14F-4D97-AF65-F5344CB8AC3E}">
        <p14:creationId xmlns:p14="http://schemas.microsoft.com/office/powerpoint/2010/main" val="412941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Energievoorziening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Brandstofmengsel</a:t>
            </a:r>
          </a:p>
          <a:p>
            <a:endParaRPr lang="nl-NL" dirty="0">
              <a:solidFill>
                <a:schemeClr val="accent1"/>
              </a:solidFill>
            </a:endParaRPr>
          </a:p>
          <a:p>
            <a:endParaRPr lang="nl-NL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77548"/>
              </p:ext>
            </p:extLst>
          </p:nvPr>
        </p:nvGraphicFramePr>
        <p:xfrm>
          <a:off x="1226782" y="2671296"/>
          <a:ext cx="9759666" cy="306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38">
                  <a:extLst>
                    <a:ext uri="{9D8B030D-6E8A-4147-A177-3AD203B41FA5}">
                      <a16:colId xmlns:a16="http://schemas.microsoft.com/office/drawing/2014/main" val="4120272447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3643570058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3382133439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3726993472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1388337365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932146792"/>
                    </a:ext>
                  </a:extLst>
                </a:gridCol>
                <a:gridCol w="1394238">
                  <a:extLst>
                    <a:ext uri="{9D8B030D-6E8A-4147-A177-3AD203B41FA5}">
                      <a16:colId xmlns:a16="http://schemas.microsoft.com/office/drawing/2014/main" val="2554469968"/>
                    </a:ext>
                  </a:extLst>
                </a:gridCol>
              </a:tblGrid>
              <a:tr h="1020255">
                <a:tc>
                  <a:txBody>
                    <a:bodyPr/>
                    <a:lstStyle/>
                    <a:p>
                      <a:r>
                        <a:rPr lang="nl-NL" dirty="0" smtClean="0"/>
                        <a:t>activiteit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Afstand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km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Snelheid</a:t>
                      </a:r>
                    </a:p>
                    <a:p>
                      <a:r>
                        <a:rPr lang="nl-NL" dirty="0" smtClean="0"/>
                        <a:t>Km/u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Duur</a:t>
                      </a:r>
                    </a:p>
                    <a:p>
                      <a:r>
                        <a:rPr lang="nl-NL" dirty="0" smtClean="0"/>
                        <a:t>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 verbrande Kcal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Kcal</a:t>
                      </a:r>
                      <a:r>
                        <a:rPr lang="nl-NL" baseline="0" dirty="0" smtClean="0"/>
                        <a:t> van vet</a:t>
                      </a:r>
                    </a:p>
                    <a:p>
                      <a:endParaRPr lang="nl-NL" baseline="0" dirty="0" smtClean="0"/>
                    </a:p>
                    <a:p>
                      <a:r>
                        <a:rPr lang="nl-NL" baseline="0" dirty="0" smtClean="0"/>
                        <a:t>%                         (Kcal)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02933"/>
                  </a:ext>
                </a:extLst>
              </a:tr>
              <a:tr h="1020255">
                <a:tc>
                  <a:txBody>
                    <a:bodyPr/>
                    <a:lstStyle/>
                    <a:p>
                      <a:r>
                        <a:rPr lang="nl-NL" dirty="0" smtClean="0"/>
                        <a:t>wandelen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6,5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76828"/>
                  </a:ext>
                </a:extLst>
              </a:tr>
              <a:tr h="1020255">
                <a:tc>
                  <a:txBody>
                    <a:bodyPr/>
                    <a:lstStyle/>
                    <a:p>
                      <a:r>
                        <a:rPr lang="nl-NL" dirty="0" smtClean="0"/>
                        <a:t>Joggen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6,5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38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4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van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Doelen van training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dirty="0" smtClean="0"/>
              <a:t>Het vergroten van kracht</a:t>
            </a:r>
          </a:p>
          <a:p>
            <a:r>
              <a:rPr lang="nl-NL" dirty="0" smtClean="0"/>
              <a:t>Vergroten uithoudingsvermogen</a:t>
            </a:r>
          </a:p>
          <a:p>
            <a:r>
              <a:rPr lang="nl-NL" dirty="0" smtClean="0"/>
              <a:t>Vergroten van spieruithoudingsvermogen (</a:t>
            </a:r>
            <a:r>
              <a:rPr lang="nl-NL" dirty="0" smtClean="0"/>
              <a:t>spierversteviging)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4250" y="3760668"/>
            <a:ext cx="6285300" cy="35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Kerntaak + werkproces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78925"/>
            <a:ext cx="6504296" cy="419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D1-K1: Coachen van de cliënt bij gezonde voeding en bewuster bewegen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D1-K1-W2 Begeleidt de cliënt bij het bewuster bewegen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026" y="0"/>
            <a:ext cx="4316974" cy="68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invloed van de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22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Effecten krachttraining</a:t>
            </a:r>
          </a:p>
          <a:p>
            <a:pPr marL="0" indent="0">
              <a:buNone/>
            </a:pPr>
            <a:r>
              <a:rPr lang="nl-NL" dirty="0" smtClean="0"/>
              <a:t>Toename contractiekracht wordt veroorzaakt door:</a:t>
            </a:r>
          </a:p>
          <a:p>
            <a:pPr>
              <a:buFontTx/>
              <a:buChar char="-"/>
            </a:pPr>
            <a:r>
              <a:rPr lang="nl-NL" dirty="0" smtClean="0"/>
              <a:t>Verbeterde intramusculaire coördinatie. </a:t>
            </a:r>
          </a:p>
          <a:p>
            <a:pPr lvl="1">
              <a:buFontTx/>
              <a:buChar char="-"/>
            </a:pPr>
            <a:r>
              <a:rPr lang="nl-NL" dirty="0" smtClean="0"/>
              <a:t>meer spiervezels werken mee aan de contractie </a:t>
            </a:r>
          </a:p>
          <a:p>
            <a:pPr>
              <a:buFontTx/>
              <a:buChar char="-"/>
            </a:pPr>
            <a:r>
              <a:rPr lang="nl-NL" dirty="0" smtClean="0"/>
              <a:t>Verbeterde </a:t>
            </a:r>
            <a:r>
              <a:rPr lang="nl-NL" dirty="0" err="1" smtClean="0"/>
              <a:t>intermusculaire</a:t>
            </a:r>
            <a:r>
              <a:rPr lang="nl-NL" dirty="0" smtClean="0"/>
              <a:t> coördinatie. </a:t>
            </a:r>
          </a:p>
          <a:p>
            <a:pPr lvl="1">
              <a:buFontTx/>
              <a:buChar char="-"/>
            </a:pPr>
            <a:r>
              <a:rPr lang="nl-NL" dirty="0" smtClean="0"/>
              <a:t>Betere onderlinge samenwerking van de spieren</a:t>
            </a:r>
          </a:p>
          <a:p>
            <a:pPr>
              <a:buFontTx/>
              <a:buChar char="-"/>
            </a:pPr>
            <a:r>
              <a:rPr lang="nl-NL" dirty="0" smtClean="0"/>
              <a:t>Toename van het spiervezelvolume, hypertrofie</a:t>
            </a:r>
          </a:p>
          <a:p>
            <a:pPr>
              <a:buFontTx/>
              <a:buChar char="-"/>
            </a:pPr>
            <a:r>
              <a:rPr lang="nl-NL" dirty="0" smtClean="0"/>
              <a:t>Toename van de sterkte van de pees</a:t>
            </a:r>
          </a:p>
          <a:p>
            <a:pPr>
              <a:buFontTx/>
              <a:buChar char="-"/>
            </a:pPr>
            <a:r>
              <a:rPr lang="nl-NL" dirty="0" smtClean="0"/>
              <a:t>Toename van de sterkte van het bot</a:t>
            </a:r>
          </a:p>
          <a:p>
            <a:pPr>
              <a:buFontTx/>
              <a:buChar char="-"/>
            </a:pPr>
            <a:r>
              <a:rPr lang="nl-NL" dirty="0" smtClean="0"/>
              <a:t>Toename van de concentratie van ATP, CP en glycogeen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1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invloed van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Effecten duurtraining – uithoudingsvermogen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>
              <a:buFontTx/>
              <a:buChar char="-"/>
            </a:pPr>
            <a:r>
              <a:rPr lang="nl-NL" dirty="0" smtClean="0"/>
              <a:t>Normalisering bloeddruk (bij verhoogde)</a:t>
            </a:r>
          </a:p>
          <a:p>
            <a:pPr>
              <a:buFontTx/>
              <a:buChar char="-"/>
            </a:pPr>
            <a:r>
              <a:rPr lang="nl-NL" dirty="0" smtClean="0"/>
              <a:t>Verbeterde opname van suiker in de cellen</a:t>
            </a:r>
          </a:p>
          <a:p>
            <a:pPr>
              <a:buFontTx/>
              <a:buChar char="-"/>
            </a:pPr>
            <a:r>
              <a:rPr lang="nl-NL" dirty="0" smtClean="0"/>
              <a:t>Verbetering aerobe capaciteit</a:t>
            </a:r>
          </a:p>
          <a:p>
            <a:pPr>
              <a:buFontTx/>
              <a:buChar char="-"/>
            </a:pPr>
            <a:r>
              <a:rPr lang="nl-NL" dirty="0" smtClean="0"/>
              <a:t>Toename HDL cholesterol</a:t>
            </a:r>
          </a:p>
          <a:p>
            <a:pPr>
              <a:buFontTx/>
              <a:buChar char="-"/>
            </a:pPr>
            <a:r>
              <a:rPr lang="nl-NL" dirty="0" smtClean="0"/>
              <a:t>Afname totale cholesterol</a:t>
            </a:r>
          </a:p>
          <a:p>
            <a:pPr>
              <a:buFontTx/>
              <a:buChar char="-"/>
            </a:pPr>
            <a:r>
              <a:rPr lang="nl-NL" dirty="0" smtClean="0"/>
              <a:t>Verbetering hartfunctie</a:t>
            </a:r>
          </a:p>
          <a:p>
            <a:pPr>
              <a:buFontTx/>
              <a:buChar char="-"/>
            </a:pPr>
            <a:r>
              <a:rPr lang="nl-NL" dirty="0" smtClean="0"/>
              <a:t>Afname lichaamsvet</a:t>
            </a:r>
          </a:p>
          <a:p>
            <a:pPr>
              <a:buFontTx/>
              <a:buChar char="-"/>
            </a:pPr>
            <a:r>
              <a:rPr lang="nl-NL" dirty="0" smtClean="0"/>
              <a:t>Afname stress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7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invloed van de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Effecten spierkrachtuithoudingsvermogen  &gt; 30 herhalingen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Spierversteviging</a:t>
            </a:r>
          </a:p>
          <a:p>
            <a:r>
              <a:rPr lang="nl-NL" dirty="0" smtClean="0"/>
              <a:t>Coördinatie </a:t>
            </a:r>
          </a:p>
          <a:p>
            <a:r>
              <a:rPr lang="nl-NL" dirty="0" smtClean="0"/>
              <a:t>Spiermassa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pierpijn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Kleine beschadigingen in de spieren</a:t>
            </a:r>
          </a:p>
          <a:p>
            <a:r>
              <a:rPr lang="nl-NL" dirty="0" smtClean="0"/>
              <a:t>Geen blessure</a:t>
            </a:r>
          </a:p>
          <a:p>
            <a:r>
              <a:rPr lang="nl-NL" dirty="0" smtClean="0"/>
              <a:t>Wel minder belastbaar in de herstelperiode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 smtClean="0"/>
              <a:t>Vroege spierpijn: Tijdens of direct na het trainen</a:t>
            </a:r>
            <a:br>
              <a:rPr lang="nl-NL" dirty="0" smtClean="0"/>
            </a:br>
            <a:r>
              <a:rPr lang="nl-NL" dirty="0" smtClean="0"/>
              <a:t>Gevolg van prikkeling van vrije zenuwuiteinden door het verkregen melkzuur.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 smtClean="0"/>
              <a:t>Late spierpijn: 24 – 48 uur na de training, pijnlijk, gezwollen spieren.</a:t>
            </a:r>
          </a:p>
          <a:p>
            <a:pPr marL="0" indent="0">
              <a:buNone/>
            </a:pPr>
            <a:r>
              <a:rPr lang="nl-NL" dirty="0" smtClean="0"/>
              <a:t>Haarscheurtjes in het bindweefsel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22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Gebruikte 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Fitvak</a:t>
            </a:r>
            <a:r>
              <a:rPr lang="nl-NL" dirty="0" smtClean="0"/>
              <a:t>: boek: fitness trainer A, 6</a:t>
            </a:r>
            <a:r>
              <a:rPr lang="nl-NL" baseline="30000" dirty="0" smtClean="0"/>
              <a:t>e</a:t>
            </a:r>
            <a:r>
              <a:rPr lang="nl-NL" dirty="0" smtClean="0"/>
              <a:t> druk - september 2015</a:t>
            </a:r>
          </a:p>
          <a:p>
            <a:r>
              <a:rPr lang="nl-NL" dirty="0" smtClean="0"/>
              <a:t>Boek: Sportvoeding. Anita </a:t>
            </a:r>
            <a:r>
              <a:rPr lang="nl-NL" dirty="0" err="1" smtClean="0"/>
              <a:t>Bean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0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544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Vakkennis en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6750" y="1825624"/>
            <a:ext cx="7562851" cy="4765675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bezit kennis van de anatomie van de mens gericht op bewegen. </a:t>
            </a:r>
          </a:p>
          <a:p>
            <a:endParaRPr lang="nl-NL" dirty="0" smtClean="0"/>
          </a:p>
          <a:p>
            <a:r>
              <a:rPr lang="nl-NL" dirty="0" smtClean="0"/>
              <a:t>bezit brede kennis van de basisprincipes van trainingsleer (kracht, uithoudingsvermogen, snelheid, flexibiliteit en coördinatie).</a:t>
            </a:r>
          </a:p>
          <a:p>
            <a:endParaRPr lang="nl-NL" dirty="0" smtClean="0"/>
          </a:p>
          <a:p>
            <a:r>
              <a:rPr lang="nl-NL" dirty="0" smtClean="0"/>
              <a:t> bezit kennis van oefeningen die passen bij de basisprincipes van trainingsleer en het gebruik van materialen hierbij. </a:t>
            </a:r>
          </a:p>
          <a:p>
            <a:endParaRPr lang="nl-NL" dirty="0" smtClean="0"/>
          </a:p>
          <a:p>
            <a:r>
              <a:rPr lang="nl-NL" dirty="0" smtClean="0"/>
              <a:t>kan advies geven over beweging passend bij de persoonlijke situatie en behoeften van de cliënt.</a:t>
            </a:r>
          </a:p>
          <a:p>
            <a:endParaRPr lang="nl-NL" dirty="0" smtClean="0"/>
          </a:p>
          <a:p>
            <a:r>
              <a:rPr lang="nl-NL" dirty="0" smtClean="0"/>
              <a:t> kan oefeningen aanbieden bij de basisprincipes van trainingsleer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6" b="93623" l="8757" r="89972">
                        <a14:foregroundMark x1="44209" y1="7263" x2="44209" y2="6909"/>
                        <a14:foregroundMark x1="46186" y1="3366" x2="46186" y2="3366"/>
                        <a14:foregroundMark x1="12288" y1="36847" x2="12288" y2="36847"/>
                        <a14:foregroundMark x1="18927" y1="93711" x2="18927" y2="93711"/>
                        <a14:foregroundMark x1="8757" y1="37910" x2="8757" y2="3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9431" y="0"/>
            <a:ext cx="4316342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16118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organiseert </a:t>
            </a:r>
            <a:r>
              <a:rPr lang="nl-NL" dirty="0"/>
              <a:t>een intakegesprek met de cliënt en inventariseert het beweegpatroon.</a:t>
            </a:r>
          </a:p>
          <a:p>
            <a:r>
              <a:rPr lang="nl-NL" dirty="0" smtClean="0"/>
              <a:t>bespreekt </a:t>
            </a:r>
            <a:r>
              <a:rPr lang="nl-NL" dirty="0"/>
              <a:t>welk doel de cliënt nastreeft.</a:t>
            </a:r>
          </a:p>
          <a:p>
            <a:r>
              <a:rPr lang="nl-NL" dirty="0" smtClean="0"/>
              <a:t> </a:t>
            </a:r>
            <a:r>
              <a:rPr lang="nl-NL" dirty="0"/>
              <a:t>beschrijft in een plan van aanpak hoe dit doel bereikt kan worden.</a:t>
            </a:r>
          </a:p>
          <a:p>
            <a:r>
              <a:rPr lang="nl-NL" dirty="0" smtClean="0"/>
              <a:t>stelt </a:t>
            </a:r>
            <a:r>
              <a:rPr lang="nl-NL" dirty="0"/>
              <a:t>met de cliënt momenten vast voor tussentijdse evaluaties met betrekking tot </a:t>
            </a:r>
            <a:r>
              <a:rPr lang="nl-NL" dirty="0" smtClean="0"/>
              <a:t>de voortgang</a:t>
            </a:r>
            <a:r>
              <a:rPr lang="nl-NL" dirty="0"/>
              <a:t>.</a:t>
            </a:r>
          </a:p>
          <a:p>
            <a:r>
              <a:rPr lang="nl-NL" dirty="0" smtClean="0"/>
              <a:t>enthousiasmeert </a:t>
            </a:r>
            <a:r>
              <a:rPr lang="nl-NL" dirty="0"/>
              <a:t>de cliënt tot bewust bewegen.</a:t>
            </a:r>
          </a:p>
          <a:p>
            <a:r>
              <a:rPr lang="nl-NL" dirty="0" smtClean="0"/>
              <a:t>biedt </a:t>
            </a:r>
            <a:r>
              <a:rPr lang="nl-NL" dirty="0"/>
              <a:t>de cliënt materialen en oefeningen aan om spieren en groepen van spieren te trainen.</a:t>
            </a:r>
          </a:p>
          <a:p>
            <a:r>
              <a:rPr lang="nl-NL" dirty="0" smtClean="0"/>
              <a:t>instrueert </a:t>
            </a:r>
            <a:r>
              <a:rPr lang="nl-NL" dirty="0"/>
              <a:t>de cliënt bij het uitvoeren van de oefeningen.</a:t>
            </a:r>
          </a:p>
          <a:p>
            <a:r>
              <a:rPr lang="nl-NL" dirty="0" smtClean="0"/>
              <a:t>motiveert </a:t>
            </a:r>
            <a:r>
              <a:rPr lang="nl-NL" dirty="0"/>
              <a:t>en stimuleert de cliënt het voorgenomen plan vol te houden.</a:t>
            </a:r>
          </a:p>
          <a:p>
            <a:r>
              <a:rPr lang="nl-NL" dirty="0" smtClean="0"/>
              <a:t>evalueert </a:t>
            </a:r>
            <a:r>
              <a:rPr lang="nl-NL" dirty="0"/>
              <a:t>regelmatig of de oefeningen het gewenste resultaat hebben en past </a:t>
            </a:r>
            <a:r>
              <a:rPr lang="nl-NL" dirty="0" smtClean="0"/>
              <a:t>eventueel tussentijds </a:t>
            </a:r>
            <a:r>
              <a:rPr lang="nl-NL" dirty="0"/>
              <a:t>het plan van aanpak aan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accent1"/>
                </a:solidFill>
              </a:rPr>
              <a:t>Je voert minimaal 3 gesprekken met jouw cliënt waar je verslag van uitbrengt in het </a:t>
            </a:r>
            <a:r>
              <a:rPr lang="nl-NL" dirty="0" smtClean="0">
                <a:solidFill>
                  <a:schemeClr val="accent1"/>
                </a:solidFill>
              </a:rPr>
              <a:t>portfolio middels </a:t>
            </a:r>
            <a:r>
              <a:rPr lang="nl-NL" dirty="0">
                <a:solidFill>
                  <a:schemeClr val="accent1"/>
                </a:solidFill>
              </a:rPr>
              <a:t>beeldmateriaal (zoals filmpje van de instructie) en verslag. </a:t>
            </a:r>
          </a:p>
        </p:txBody>
      </p:sp>
    </p:spTree>
    <p:extLst>
      <p:ext uri="{BB962C8B-B14F-4D97-AF65-F5344CB8AC3E}">
        <p14:creationId xmlns:p14="http://schemas.microsoft.com/office/powerpoint/2010/main" val="66071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1"/>
                </a:solidFill>
              </a:rPr>
              <a:t>Inspanningsfysiologie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Cellen en weefsels</a:t>
            </a:r>
          </a:p>
          <a:p>
            <a:pPr lvl="1"/>
            <a:r>
              <a:rPr lang="nl-NL" dirty="0" smtClean="0"/>
              <a:t>Spierweefsel</a:t>
            </a:r>
          </a:p>
          <a:p>
            <a:pPr lvl="1"/>
            <a:r>
              <a:rPr lang="nl-NL" dirty="0" smtClean="0"/>
              <a:t>Aansturing van een spier</a:t>
            </a:r>
          </a:p>
          <a:p>
            <a:pPr lvl="1"/>
            <a:r>
              <a:rPr lang="nl-NL" dirty="0" smtClean="0"/>
              <a:t>Krachtproductie</a:t>
            </a:r>
          </a:p>
          <a:p>
            <a:pPr lvl="1"/>
            <a:r>
              <a:rPr lang="nl-NL" dirty="0" smtClean="0"/>
              <a:t>Energievoorziening </a:t>
            </a:r>
          </a:p>
          <a:p>
            <a:pPr lvl="1"/>
            <a:r>
              <a:rPr lang="nl-NL" dirty="0" smtClean="0"/>
              <a:t>De invloed van training</a:t>
            </a:r>
          </a:p>
          <a:p>
            <a:pPr lvl="1"/>
            <a:r>
              <a:rPr lang="nl-NL" dirty="0" smtClean="0"/>
              <a:t>spierpijn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74" y="2194115"/>
            <a:ext cx="6023026" cy="33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104844" y="0"/>
            <a:ext cx="608715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19" y="365125"/>
            <a:ext cx="10515600" cy="1325563"/>
          </a:xfrm>
        </p:spPr>
        <p:txBody>
          <a:bodyPr/>
          <a:lstStyle/>
          <a:p>
            <a:r>
              <a:rPr lang="nl-NL" dirty="0" smtClean="0"/>
              <a:t>Cellen en weefsels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3522" y="1690688"/>
            <a:ext cx="4976000" cy="52166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Menselijk lichaam is opgebouwd uit cellen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Cellen kunnen zich delen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Bestaan uit: </a:t>
            </a:r>
          </a:p>
          <a:p>
            <a:pPr lvl="1"/>
            <a:r>
              <a:rPr lang="nl-NL" dirty="0" smtClean="0"/>
              <a:t>Cel -Plasmamembraan</a:t>
            </a:r>
          </a:p>
          <a:p>
            <a:pPr lvl="1"/>
            <a:r>
              <a:rPr lang="nl-NL" dirty="0" smtClean="0"/>
              <a:t>Kern</a:t>
            </a:r>
          </a:p>
          <a:p>
            <a:pPr lvl="1"/>
            <a:r>
              <a:rPr lang="nl-NL" dirty="0" smtClean="0"/>
              <a:t>Celplasma</a:t>
            </a:r>
          </a:p>
          <a:p>
            <a:pPr lvl="1"/>
            <a:r>
              <a:rPr lang="nl-NL" dirty="0" smtClean="0"/>
              <a:t>Microstructuren zoals mitochondriën</a:t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Functies:</a:t>
            </a:r>
          </a:p>
          <a:p>
            <a:pPr lvl="1"/>
            <a:r>
              <a:rPr lang="nl-NL" dirty="0" smtClean="0"/>
              <a:t>Energiewisseling (mitochondriën)</a:t>
            </a:r>
          </a:p>
          <a:p>
            <a:pPr lvl="1"/>
            <a:r>
              <a:rPr lang="nl-NL" dirty="0" smtClean="0"/>
              <a:t>Beweging (spiercel)</a:t>
            </a:r>
          </a:p>
          <a:p>
            <a:pPr lvl="1"/>
            <a:r>
              <a:rPr lang="nl-NL" dirty="0" smtClean="0"/>
              <a:t>Prikkelgeleiding (zenuwcel)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Weefsels: heleboel cellen met dezelfde functie</a:t>
            </a:r>
          </a:p>
          <a:p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68" y="2306472"/>
            <a:ext cx="5401047" cy="37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3429000"/>
            <a:ext cx="12192000" cy="3562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Cellen en weefsels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Meerdere gelijksoortige cellen vormen weefsels</a:t>
            </a:r>
          </a:p>
          <a:p>
            <a:r>
              <a:rPr lang="nl-NL" dirty="0" smtClean="0"/>
              <a:t>Weefsels kunnen organen vormen</a:t>
            </a:r>
          </a:p>
          <a:p>
            <a:r>
              <a:rPr lang="nl-NL" dirty="0" smtClean="0"/>
              <a:t>Verschillende organen bij elkaar vormen orgaanstelsels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3600450"/>
            <a:ext cx="8582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pierweefsel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99" y="1690688"/>
            <a:ext cx="8830101" cy="516731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200" y="4274344"/>
            <a:ext cx="2104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Spier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Spiervezelbundel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Spiervezels</a:t>
            </a:r>
          </a:p>
          <a:p>
            <a:r>
              <a:rPr lang="nl-NL" b="1" dirty="0" err="1" smtClean="0">
                <a:solidFill>
                  <a:schemeClr val="bg1"/>
                </a:solidFill>
              </a:rPr>
              <a:t>Myofibril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err="1" smtClean="0">
                <a:solidFill>
                  <a:schemeClr val="bg1"/>
                </a:solidFill>
              </a:rPr>
              <a:t>Sacromeer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 - actine</a:t>
            </a: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 - myosine</a:t>
            </a:r>
          </a:p>
        </p:txBody>
      </p:sp>
    </p:spTree>
    <p:extLst>
      <p:ext uri="{BB962C8B-B14F-4D97-AF65-F5344CB8AC3E}">
        <p14:creationId xmlns:p14="http://schemas.microsoft.com/office/powerpoint/2010/main" val="19744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Aansturing van de 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Aansturing via een zenuwvezel </a:t>
            </a:r>
            <a:r>
              <a:rPr lang="nl-NL" sz="1600" dirty="0" smtClean="0"/>
              <a:t>(stroom, warmte, koude, mechanische, chemische prikkels)</a:t>
            </a:r>
          </a:p>
          <a:p>
            <a:r>
              <a:rPr lang="nl-NL" dirty="0" smtClean="0"/>
              <a:t>Actine en myosinefilamenten schuiven in en uit elkaar</a:t>
            </a:r>
          </a:p>
          <a:p>
            <a:r>
              <a:rPr lang="nl-NL" dirty="0" smtClean="0"/>
              <a:t>Hier is energie voor nodig</a:t>
            </a:r>
          </a:p>
          <a:p>
            <a:r>
              <a:rPr lang="nl-NL" dirty="0" smtClean="0"/>
              <a:t>Bij splitsing van </a:t>
            </a:r>
            <a:r>
              <a:rPr lang="nl-NL" dirty="0" err="1" smtClean="0"/>
              <a:t>AdenosineTriPhosfaat</a:t>
            </a:r>
            <a:r>
              <a:rPr lang="nl-NL" dirty="0" smtClean="0"/>
              <a:t> (ATP) komt energie vrij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Filmpje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311</TotalTime>
  <Words>661</Words>
  <Application>Microsoft Office PowerPoint</Application>
  <PresentationFormat>Breedbeeld</PresentationFormat>
  <Paragraphs>192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Corbel</vt:lpstr>
      <vt:lpstr>Diepte</vt:lpstr>
      <vt:lpstr>Inspanningsfysiologie</vt:lpstr>
      <vt:lpstr>Kerntaak + werkproces</vt:lpstr>
      <vt:lpstr>Vakkennis en vaardigheden</vt:lpstr>
      <vt:lpstr>Portfolio</vt:lpstr>
      <vt:lpstr>Inhoud </vt:lpstr>
      <vt:lpstr>Cellen en weefsels</vt:lpstr>
      <vt:lpstr>Cellen en weefsels</vt:lpstr>
      <vt:lpstr>Spierweefsel</vt:lpstr>
      <vt:lpstr>Aansturing van de spier</vt:lpstr>
      <vt:lpstr>Krachtproductie</vt:lpstr>
      <vt:lpstr>Energievoorziening van de spier</vt:lpstr>
      <vt:lpstr>Energievoorziening van de spier</vt:lpstr>
      <vt:lpstr>Energievoorziening van de spier</vt:lpstr>
      <vt:lpstr>Energievoorziening van de spier</vt:lpstr>
      <vt:lpstr>Energievoorziening voor de spier</vt:lpstr>
      <vt:lpstr>Energievoorziening van de spier</vt:lpstr>
      <vt:lpstr>Energievoorziening van de spier</vt:lpstr>
      <vt:lpstr>Energievoorziening van de spier</vt:lpstr>
      <vt:lpstr>Invloed van training</vt:lpstr>
      <vt:lpstr>De invloed van de training</vt:lpstr>
      <vt:lpstr>De invloed van training</vt:lpstr>
      <vt:lpstr>De invloed van de training</vt:lpstr>
      <vt:lpstr>Spierpijn</vt:lpstr>
      <vt:lpstr>PowerPoint-presentatie</vt:lpstr>
      <vt:lpstr>Gebruikte bronnen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Theuws</dc:creator>
  <cp:lastModifiedBy>Ilse Theuws</cp:lastModifiedBy>
  <cp:revision>32</cp:revision>
  <dcterms:created xsi:type="dcterms:W3CDTF">2018-11-18T18:01:09Z</dcterms:created>
  <dcterms:modified xsi:type="dcterms:W3CDTF">2018-11-19T09:29:33Z</dcterms:modified>
</cp:coreProperties>
</file>