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k" initials="D" lastIdx="1" clrIdx="0">
    <p:extLst>
      <p:ext uri="{19B8F6BF-5375-455C-9EA6-DF929625EA0E}">
        <p15:presenceInfo xmlns:p15="http://schemas.microsoft.com/office/powerpoint/2012/main" userId="D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05T09:05:00.232"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5296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5C6B4A9-1611-4792-9094-5F34BCA07E0B}" type="datetimeFigureOut">
              <a:rPr lang="en-US" smtClean="0"/>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45539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3652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324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4655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B712588-04B1-427B-82EE-E8DB90309F08}" type="datetimeFigureOut">
              <a:rPr lang="en-US" smtClean="0"/>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188018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8" name="Tijdelijke aanduiding voor voettekst 7"/>
          <p:cNvSpPr>
            <a:spLocks noGrp="1"/>
          </p:cNvSpPr>
          <p:nvPr>
            <p:ph type="ftr" sz="quarter" idx="11"/>
          </p:nvPr>
        </p:nvSpPr>
        <p:spPr/>
        <p:txBody>
          <a:bodyPr/>
          <a:lstStyle/>
          <a:p>
            <a:endParaRPr lang="en-US" dirty="0"/>
          </a:p>
        </p:txBody>
      </p:sp>
      <p:sp>
        <p:nvSpPr>
          <p:cNvPr id="9" name="Tijdelijke aanduiding voor dianumm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1467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4" name="Tijdelijke aanduiding voor voettekst 3"/>
          <p:cNvSpPr>
            <a:spLocks noGrp="1"/>
          </p:cNvSpPr>
          <p:nvPr>
            <p:ph type="ftr" sz="quarter" idx="11"/>
          </p:nvPr>
        </p:nvSpPr>
        <p:spPr/>
        <p:txBody>
          <a:bodyPr/>
          <a:lstStyle/>
          <a:p>
            <a:endParaRPr lang="en-US" dirty="0"/>
          </a:p>
        </p:txBody>
      </p:sp>
      <p:sp>
        <p:nvSpPr>
          <p:cNvPr id="5" name="Tijdelijke aanduiding voor dianumm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4854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3" name="Tijdelijke aanduiding voor voettekst 2"/>
          <p:cNvSpPr>
            <a:spLocks noGrp="1"/>
          </p:cNvSpPr>
          <p:nvPr>
            <p:ph type="ftr" sz="quarter" idx="11"/>
          </p:nvPr>
        </p:nvSpPr>
        <p:spPr/>
        <p:txBody>
          <a:bodyPr/>
          <a:lstStyle/>
          <a:p>
            <a:endParaRPr lang="en-US"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1650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2A54C80-263E-416B-A8E0-580EDEADCBDC}" type="datetimeFigureOut">
              <a:rPr lang="en-US" smtClean="0"/>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196991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220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63209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16743" y="3809574"/>
            <a:ext cx="6369602" cy="1646302"/>
          </a:xfrm>
        </p:spPr>
        <p:txBody>
          <a:bodyPr>
            <a:normAutofit fontScale="90000"/>
          </a:bodyPr>
          <a:lstStyle/>
          <a:p>
            <a:r>
              <a:rPr lang="nl-NL" dirty="0" smtClean="0"/>
              <a:t>Plagen in de boomteelt</a:t>
            </a:r>
            <a:endParaRPr lang="nl-NL" dirty="0"/>
          </a:p>
        </p:txBody>
      </p:sp>
      <p:sp>
        <p:nvSpPr>
          <p:cNvPr id="3" name="Ondertitel 2"/>
          <p:cNvSpPr>
            <a:spLocks noGrp="1"/>
          </p:cNvSpPr>
          <p:nvPr>
            <p:ph type="subTitle" idx="1"/>
          </p:nvPr>
        </p:nvSpPr>
        <p:spPr>
          <a:xfrm>
            <a:off x="3180002" y="4632725"/>
            <a:ext cx="7766936" cy="1096899"/>
          </a:xfrm>
        </p:spPr>
        <p:txBody>
          <a:bodyPr/>
          <a:lstStyle/>
          <a:p>
            <a:r>
              <a:rPr lang="nl-NL" dirty="0" smtClean="0"/>
              <a:t/>
            </a:r>
            <a:br>
              <a:rPr lang="nl-NL" dirty="0" smtClean="0"/>
            </a:br>
            <a:endParaRPr lang="nl-NL" dirty="0"/>
          </a:p>
        </p:txBody>
      </p:sp>
      <p:pic>
        <p:nvPicPr>
          <p:cNvPr id="4" name="Afbeelding 3"/>
          <p:cNvPicPr>
            <a:picLocks noChangeAspect="1"/>
          </p:cNvPicPr>
          <p:nvPr/>
        </p:nvPicPr>
        <p:blipFill>
          <a:blip r:embed="rId2"/>
          <a:stretch>
            <a:fillRect/>
          </a:stretch>
        </p:blipFill>
        <p:spPr>
          <a:xfrm>
            <a:off x="2277247" y="986173"/>
            <a:ext cx="9115425" cy="2000250"/>
          </a:xfrm>
          <a:prstGeom prst="rect">
            <a:avLst/>
          </a:prstGeom>
        </p:spPr>
      </p:pic>
    </p:spTree>
    <p:extLst>
      <p:ext uri="{BB962C8B-B14F-4D97-AF65-F5344CB8AC3E}">
        <p14:creationId xmlns:p14="http://schemas.microsoft.com/office/powerpoint/2010/main" val="10541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Dop en Schildluis</a:t>
            </a:r>
            <a:br>
              <a:rPr lang="nl-NL" dirty="0" smtClean="0"/>
            </a:br>
            <a:r>
              <a:rPr lang="nl-NL" dirty="0" smtClean="0"/>
              <a:t>Diversen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7707586" y="1601096"/>
            <a:ext cx="3523081" cy="3893932"/>
          </a:xfrm>
          <a:prstGeom prst="rect">
            <a:avLst/>
          </a:prstGeom>
        </p:spPr>
      </p:pic>
      <p:sp>
        <p:nvSpPr>
          <p:cNvPr id="6" name="Tekstvak 5"/>
          <p:cNvSpPr txBox="1"/>
          <p:nvPr/>
        </p:nvSpPr>
        <p:spPr>
          <a:xfrm>
            <a:off x="8740072" y="5785199"/>
            <a:ext cx="1736373" cy="369332"/>
          </a:xfrm>
          <a:prstGeom prst="rect">
            <a:avLst/>
          </a:prstGeom>
          <a:noFill/>
        </p:spPr>
        <p:txBody>
          <a:bodyPr wrap="none" rtlCol="0">
            <a:spAutoFit/>
          </a:bodyPr>
          <a:lstStyle/>
          <a:p>
            <a:r>
              <a:rPr lang="nl-NL" dirty="0" smtClean="0"/>
              <a:t>Wollige Dopluis</a:t>
            </a:r>
            <a:endParaRPr lang="nl-NL" dirty="0"/>
          </a:p>
        </p:txBody>
      </p:sp>
      <p:pic>
        <p:nvPicPr>
          <p:cNvPr id="7" name="Afbeelding 6"/>
          <p:cNvPicPr>
            <a:picLocks noChangeAspect="1"/>
          </p:cNvPicPr>
          <p:nvPr/>
        </p:nvPicPr>
        <p:blipFill>
          <a:blip r:embed="rId3"/>
          <a:stretch>
            <a:fillRect/>
          </a:stretch>
        </p:blipFill>
        <p:spPr>
          <a:xfrm>
            <a:off x="2459137" y="1955944"/>
            <a:ext cx="3710357" cy="4505434"/>
          </a:xfrm>
          <a:prstGeom prst="rect">
            <a:avLst/>
          </a:prstGeom>
        </p:spPr>
      </p:pic>
      <p:sp>
        <p:nvSpPr>
          <p:cNvPr id="8" name="Tekstvak 7"/>
          <p:cNvSpPr txBox="1"/>
          <p:nvPr/>
        </p:nvSpPr>
        <p:spPr>
          <a:xfrm>
            <a:off x="1309463" y="4826144"/>
            <a:ext cx="1149674" cy="369332"/>
          </a:xfrm>
          <a:prstGeom prst="rect">
            <a:avLst/>
          </a:prstGeom>
          <a:noFill/>
        </p:spPr>
        <p:txBody>
          <a:bodyPr wrap="none" rtlCol="0">
            <a:spAutoFit/>
          </a:bodyPr>
          <a:lstStyle/>
          <a:p>
            <a:r>
              <a:rPr lang="nl-NL" dirty="0" smtClean="0"/>
              <a:t>Schildluis</a:t>
            </a:r>
            <a:endParaRPr lang="nl-NL" dirty="0"/>
          </a:p>
        </p:txBody>
      </p:sp>
    </p:spTree>
    <p:extLst>
      <p:ext uri="{BB962C8B-B14F-4D97-AF65-F5344CB8AC3E}">
        <p14:creationId xmlns:p14="http://schemas.microsoft.com/office/powerpoint/2010/main" val="10843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Gegroefde lapsnuitkever</a:t>
            </a:r>
            <a:br>
              <a:rPr lang="nl-NL" dirty="0" smtClean="0"/>
            </a:br>
            <a:r>
              <a:rPr lang="nl-NL" dirty="0" err="1" smtClean="0"/>
              <a:t>Otiorhynchus</a:t>
            </a:r>
            <a:r>
              <a:rPr lang="nl-NL" dirty="0" smtClean="0"/>
              <a:t> </a:t>
            </a:r>
            <a:r>
              <a:rPr lang="nl-NL" dirty="0" err="1" smtClean="0"/>
              <a:t>sulcatus</a:t>
            </a:r>
            <a:endParaRPr lang="nl-NL" dirty="0"/>
          </a:p>
        </p:txBody>
      </p:sp>
      <p:sp>
        <p:nvSpPr>
          <p:cNvPr id="3" name="Tijdelijke aanduiding voor inhoud 2"/>
          <p:cNvSpPr>
            <a:spLocks noGrp="1"/>
          </p:cNvSpPr>
          <p:nvPr>
            <p:ph idx="1"/>
          </p:nvPr>
        </p:nvSpPr>
        <p:spPr>
          <a:xfrm>
            <a:off x="677334" y="2160589"/>
            <a:ext cx="3894666" cy="3880773"/>
          </a:xfrm>
        </p:spPr>
        <p:txBody>
          <a:bodyPr>
            <a:normAutofit fontScale="77500" lnSpcReduction="20000"/>
          </a:bodyPr>
          <a:lstStyle/>
          <a:p>
            <a:r>
              <a:rPr lang="nl-NL" dirty="0"/>
              <a:t>Deze snuitkever is zwart van kleur, met vaak enkele lichtere plekjes op de dekschilden. Deze vlekken worden veroorzaakt door een onregelmatige fijne beharing die geelbruin van kleur is. De lengte is ongeveer 9 tot 11 millimeter en deze soort is te herkennen aan de sterk gegroefde, korrelige dekschilden, het zeer bolle achterlijf en de voor alle snuitkevers karakteristieke verlengde kop.</a:t>
            </a:r>
          </a:p>
        </p:txBody>
      </p:sp>
      <p:pic>
        <p:nvPicPr>
          <p:cNvPr id="1026" name="Picture 2" descr="http://upload.wikimedia.org/wikipedia/commons/thumb/9/92/Otiorhynchus_sulcatus_PICT3373.jpg/1024px-Otiorhynchus_sulcatus_PICT337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13951" y="244698"/>
            <a:ext cx="3355832" cy="251687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8448541" y="3821600"/>
            <a:ext cx="3390377" cy="2026579"/>
          </a:xfrm>
          <a:prstGeom prst="rect">
            <a:avLst/>
          </a:prstGeom>
        </p:spPr>
      </p:pic>
      <p:pic>
        <p:nvPicPr>
          <p:cNvPr id="6" name="Afbeelding 5"/>
          <p:cNvPicPr>
            <a:picLocks noChangeAspect="1"/>
          </p:cNvPicPr>
          <p:nvPr/>
        </p:nvPicPr>
        <p:blipFill>
          <a:blip r:embed="rId4"/>
          <a:stretch>
            <a:fillRect/>
          </a:stretch>
        </p:blipFill>
        <p:spPr>
          <a:xfrm>
            <a:off x="5560252" y="3821600"/>
            <a:ext cx="2333625" cy="1552575"/>
          </a:xfrm>
          <a:prstGeom prst="rect">
            <a:avLst/>
          </a:prstGeom>
        </p:spPr>
      </p:pic>
    </p:spTree>
    <p:extLst>
      <p:ext uri="{BB962C8B-B14F-4D97-AF65-F5344CB8AC3E}">
        <p14:creationId xmlns:p14="http://schemas.microsoft.com/office/powerpoint/2010/main" val="4183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Rups </a:t>
            </a:r>
            <a:br>
              <a:rPr lang="nl-NL" dirty="0" smtClean="0"/>
            </a:br>
            <a:r>
              <a:rPr lang="nl-NL" dirty="0" smtClean="0"/>
              <a:t>Diversen</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76437" y="1834356"/>
            <a:ext cx="8239125" cy="4333875"/>
          </a:xfrm>
          <a:prstGeom prst="rect">
            <a:avLst/>
          </a:prstGeom>
        </p:spPr>
      </p:pic>
    </p:spTree>
    <p:extLst>
      <p:ext uri="{BB962C8B-B14F-4D97-AF65-F5344CB8AC3E}">
        <p14:creationId xmlns:p14="http://schemas.microsoft.com/office/powerpoint/2010/main" val="17957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Cystenaaltjes</a:t>
            </a:r>
            <a:r>
              <a:rPr lang="nl-NL" dirty="0" smtClean="0"/>
              <a:t/>
            </a:r>
            <a:br>
              <a:rPr lang="nl-NL" dirty="0" smtClean="0"/>
            </a:br>
            <a:r>
              <a:rPr lang="nl-NL" dirty="0" err="1" smtClean="0"/>
              <a:t>Globodera</a:t>
            </a:r>
            <a:r>
              <a:rPr lang="nl-NL" dirty="0" smtClean="0"/>
              <a:t> </a:t>
            </a:r>
            <a:r>
              <a:rPr lang="nl-NL" dirty="0" err="1" smtClean="0"/>
              <a:t>spp</a:t>
            </a:r>
            <a:r>
              <a:rPr lang="nl-NL" dirty="0" smtClean="0"/>
              <a:t>, </a:t>
            </a:r>
            <a:r>
              <a:rPr lang="nl-NL" dirty="0" err="1" smtClean="0"/>
              <a:t>Heterodera</a:t>
            </a:r>
            <a:r>
              <a:rPr lang="nl-NL" dirty="0" smtClean="0"/>
              <a:t> </a:t>
            </a:r>
            <a:r>
              <a:rPr lang="nl-NL" dirty="0" err="1" smtClean="0"/>
              <a:t>spp</a:t>
            </a:r>
            <a:endParaRPr lang="nl-NL" dirty="0"/>
          </a:p>
        </p:txBody>
      </p:sp>
      <p:sp>
        <p:nvSpPr>
          <p:cNvPr id="3" name="Tijdelijke aanduiding voor inhoud 2"/>
          <p:cNvSpPr>
            <a:spLocks noGrp="1"/>
          </p:cNvSpPr>
          <p:nvPr>
            <p:ph idx="1"/>
          </p:nvPr>
        </p:nvSpPr>
        <p:spPr>
          <a:xfrm>
            <a:off x="677334" y="2160589"/>
            <a:ext cx="4306790" cy="3880773"/>
          </a:xfrm>
        </p:spPr>
        <p:txBody>
          <a:bodyPr>
            <a:normAutofit fontScale="70000" lnSpcReduction="20000"/>
          </a:bodyPr>
          <a:lstStyle/>
          <a:p>
            <a:r>
              <a:rPr lang="nl-NL" dirty="0" err="1"/>
              <a:t>Cystenaaltjes</a:t>
            </a:r>
            <a:r>
              <a:rPr lang="nl-NL" dirty="0"/>
              <a:t> (</a:t>
            </a:r>
            <a:r>
              <a:rPr lang="nl-NL" dirty="0" err="1"/>
              <a:t>Globodera</a:t>
            </a:r>
            <a:r>
              <a:rPr lang="nl-NL" dirty="0"/>
              <a:t> en </a:t>
            </a:r>
            <a:r>
              <a:rPr lang="nl-NL" dirty="0" err="1"/>
              <a:t>Heterodera</a:t>
            </a:r>
            <a:r>
              <a:rPr lang="nl-NL" dirty="0"/>
              <a:t>) zijn sterk gespecialiseerd in één of enkele gewassen. Deze aaltjes komen voor op alle grondsoorten en kunnen lange tijd overleven. Schade wordt veroorzaakt door aantasting van het wortelstelsel en verstoring van de hormoonhuishouding van de plant. De belangrijkste soorten in Nederland zijn de </a:t>
            </a:r>
            <a:r>
              <a:rPr lang="nl-NL" dirty="0" err="1"/>
              <a:t>aardappelcystenaaltjes</a:t>
            </a:r>
            <a:r>
              <a:rPr lang="nl-NL" dirty="0"/>
              <a:t>, </a:t>
            </a:r>
            <a:r>
              <a:rPr lang="nl-NL" dirty="0" err="1"/>
              <a:t>Globodera</a:t>
            </a:r>
            <a:r>
              <a:rPr lang="nl-NL" dirty="0"/>
              <a:t> </a:t>
            </a:r>
            <a:r>
              <a:rPr lang="nl-NL" dirty="0" err="1"/>
              <a:t>pallida</a:t>
            </a:r>
            <a:r>
              <a:rPr lang="nl-NL" dirty="0"/>
              <a:t> en </a:t>
            </a:r>
            <a:r>
              <a:rPr lang="nl-NL" dirty="0" err="1"/>
              <a:t>Globodera</a:t>
            </a:r>
            <a:r>
              <a:rPr lang="nl-NL" dirty="0"/>
              <a:t> </a:t>
            </a:r>
            <a:r>
              <a:rPr lang="nl-NL" dirty="0" err="1"/>
              <a:t>rostochiensis</a:t>
            </a:r>
            <a:r>
              <a:rPr lang="nl-NL" dirty="0"/>
              <a:t> en de </a:t>
            </a:r>
            <a:r>
              <a:rPr lang="nl-NL" dirty="0" err="1"/>
              <a:t>bietencystenaaltjes</a:t>
            </a:r>
            <a:r>
              <a:rPr lang="nl-NL" dirty="0"/>
              <a:t>, </a:t>
            </a:r>
            <a:r>
              <a:rPr lang="nl-NL" dirty="0" err="1"/>
              <a:t>Heterodera</a:t>
            </a:r>
            <a:r>
              <a:rPr lang="nl-NL" dirty="0"/>
              <a:t> </a:t>
            </a:r>
            <a:r>
              <a:rPr lang="nl-NL" dirty="0" err="1"/>
              <a:t>schachtii</a:t>
            </a:r>
            <a:r>
              <a:rPr lang="nl-NL" dirty="0"/>
              <a:t> en </a:t>
            </a:r>
            <a:r>
              <a:rPr lang="nl-NL" dirty="0" err="1"/>
              <a:t>Heterodera</a:t>
            </a:r>
            <a:r>
              <a:rPr lang="nl-NL" dirty="0"/>
              <a:t> </a:t>
            </a:r>
            <a:r>
              <a:rPr lang="nl-NL" dirty="0" err="1"/>
              <a:t>betae</a:t>
            </a:r>
            <a:r>
              <a:rPr lang="nl-NL" dirty="0"/>
              <a:t>.</a:t>
            </a:r>
          </a:p>
        </p:txBody>
      </p:sp>
      <p:pic>
        <p:nvPicPr>
          <p:cNvPr id="4" name="Afbeelding 3"/>
          <p:cNvPicPr>
            <a:picLocks noChangeAspect="1"/>
          </p:cNvPicPr>
          <p:nvPr/>
        </p:nvPicPr>
        <p:blipFill>
          <a:blip r:embed="rId2"/>
          <a:stretch>
            <a:fillRect/>
          </a:stretch>
        </p:blipFill>
        <p:spPr>
          <a:xfrm>
            <a:off x="8396957" y="1791237"/>
            <a:ext cx="2352675" cy="1524000"/>
          </a:xfrm>
          <a:prstGeom prst="rect">
            <a:avLst/>
          </a:prstGeom>
        </p:spPr>
      </p:pic>
      <p:pic>
        <p:nvPicPr>
          <p:cNvPr id="5" name="Afbeelding 4"/>
          <p:cNvPicPr>
            <a:picLocks noChangeAspect="1"/>
          </p:cNvPicPr>
          <p:nvPr/>
        </p:nvPicPr>
        <p:blipFill>
          <a:blip r:embed="rId3"/>
          <a:stretch>
            <a:fillRect/>
          </a:stretch>
        </p:blipFill>
        <p:spPr>
          <a:xfrm>
            <a:off x="5550526" y="2359115"/>
            <a:ext cx="2095500" cy="1238250"/>
          </a:xfrm>
          <a:prstGeom prst="rect">
            <a:avLst/>
          </a:prstGeom>
        </p:spPr>
      </p:pic>
      <p:pic>
        <p:nvPicPr>
          <p:cNvPr id="6" name="Afbeelding 5"/>
          <p:cNvPicPr>
            <a:picLocks noChangeAspect="1"/>
          </p:cNvPicPr>
          <p:nvPr/>
        </p:nvPicPr>
        <p:blipFill>
          <a:blip r:embed="rId4"/>
          <a:stretch>
            <a:fillRect/>
          </a:stretch>
        </p:blipFill>
        <p:spPr>
          <a:xfrm>
            <a:off x="6136781" y="4436639"/>
            <a:ext cx="3505200" cy="1476375"/>
          </a:xfrm>
          <a:prstGeom prst="rect">
            <a:avLst/>
          </a:prstGeom>
        </p:spPr>
      </p:pic>
    </p:spTree>
    <p:extLst>
      <p:ext uri="{BB962C8B-B14F-4D97-AF65-F5344CB8AC3E}">
        <p14:creationId xmlns:p14="http://schemas.microsoft.com/office/powerpoint/2010/main" val="29730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4759" y="496022"/>
            <a:ext cx="8596668" cy="1320800"/>
          </a:xfrm>
        </p:spPr>
        <p:txBody>
          <a:bodyPr>
            <a:normAutofit/>
          </a:bodyPr>
          <a:lstStyle/>
          <a:p>
            <a:r>
              <a:rPr lang="nl-NL" dirty="0" smtClean="0"/>
              <a:t>Beukenluis</a:t>
            </a:r>
            <a:br>
              <a:rPr lang="nl-NL" dirty="0" smtClean="0"/>
            </a:br>
            <a:r>
              <a:rPr lang="nl-NL" dirty="0" err="1" smtClean="0"/>
              <a:t>Phyllaphis</a:t>
            </a:r>
            <a:r>
              <a:rPr lang="nl-NL" dirty="0" smtClean="0"/>
              <a:t> </a:t>
            </a:r>
            <a:r>
              <a:rPr lang="nl-NL" dirty="0" err="1" smtClean="0"/>
              <a:t>fagi</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7771271" y="1429342"/>
            <a:ext cx="1905000" cy="1428750"/>
          </a:xfrm>
          <a:prstGeom prst="rect">
            <a:avLst/>
          </a:prstGeom>
        </p:spPr>
      </p:pic>
      <p:pic>
        <p:nvPicPr>
          <p:cNvPr id="5" name="Afbeelding 4"/>
          <p:cNvPicPr>
            <a:picLocks noChangeAspect="1"/>
          </p:cNvPicPr>
          <p:nvPr/>
        </p:nvPicPr>
        <p:blipFill>
          <a:blip r:embed="rId3"/>
          <a:stretch>
            <a:fillRect/>
          </a:stretch>
        </p:blipFill>
        <p:spPr>
          <a:xfrm>
            <a:off x="7982487" y="3229779"/>
            <a:ext cx="1790700" cy="1428750"/>
          </a:xfrm>
          <a:prstGeom prst="rect">
            <a:avLst/>
          </a:prstGeom>
        </p:spPr>
      </p:pic>
      <p:pic>
        <p:nvPicPr>
          <p:cNvPr id="6" name="Afbeelding 5"/>
          <p:cNvPicPr>
            <a:picLocks noChangeAspect="1"/>
          </p:cNvPicPr>
          <p:nvPr/>
        </p:nvPicPr>
        <p:blipFill>
          <a:blip r:embed="rId4"/>
          <a:stretch>
            <a:fillRect/>
          </a:stretch>
        </p:blipFill>
        <p:spPr>
          <a:xfrm>
            <a:off x="5186832" y="2506755"/>
            <a:ext cx="2438400" cy="1876425"/>
          </a:xfrm>
          <a:prstGeom prst="rect">
            <a:avLst/>
          </a:prstGeom>
        </p:spPr>
      </p:pic>
      <p:sp>
        <p:nvSpPr>
          <p:cNvPr id="8" name="Rechthoek 7"/>
          <p:cNvSpPr/>
          <p:nvPr/>
        </p:nvSpPr>
        <p:spPr>
          <a:xfrm>
            <a:off x="427547" y="1982523"/>
            <a:ext cx="4402030" cy="4801314"/>
          </a:xfrm>
          <a:prstGeom prst="rect">
            <a:avLst/>
          </a:prstGeom>
        </p:spPr>
        <p:txBody>
          <a:bodyPr wrap="square">
            <a:spAutoFit/>
          </a:bodyPr>
          <a:lstStyle/>
          <a:p>
            <a:r>
              <a:rPr lang="nl-NL" dirty="0"/>
              <a:t>De volwassen luizen zijn ongeveer 2 à 3 mm groot, geelachtig tot groen en</a:t>
            </a:r>
          </a:p>
          <a:p>
            <a:r>
              <a:rPr lang="nl-NL" dirty="0"/>
              <a:t>bedekt met witte wasachtige vlokken. Ze zitten in dichte kolonies bij elkaar</a:t>
            </a:r>
          </a:p>
          <a:p>
            <a:r>
              <a:rPr lang="nl-NL" dirty="0"/>
              <a:t>aan de onderzijde van het blad. De luizen produceren grote hoeveelheden</a:t>
            </a:r>
          </a:p>
          <a:p>
            <a:r>
              <a:rPr lang="nl-NL" dirty="0"/>
              <a:t>honingdauw waarop zich een zwarte schimmel vestigt (roetdauwschimmel).</a:t>
            </a:r>
          </a:p>
          <a:p>
            <a:r>
              <a:rPr lang="nl-NL" dirty="0"/>
              <a:t>Bij zware aantasting treedt er groeiremming op en zware misvorming van de</a:t>
            </a:r>
          </a:p>
          <a:p>
            <a:r>
              <a:rPr lang="nl-NL" dirty="0"/>
              <a:t>bladeren die kan leiden tot vervroegde bladval. Wanneer de kolonie te groot</a:t>
            </a:r>
          </a:p>
          <a:p>
            <a:r>
              <a:rPr lang="nl-NL" dirty="0"/>
              <a:t>wordt, vormt er zich een gevleugelde generatie die zorgt voor de verspreiding</a:t>
            </a:r>
          </a:p>
          <a:p>
            <a:r>
              <a:rPr lang="nl-NL" dirty="0"/>
              <a:t>en nieuwe (verse) waardplanten opzoekt.</a:t>
            </a:r>
          </a:p>
        </p:txBody>
      </p:sp>
    </p:spTree>
    <p:extLst>
      <p:ext uri="{BB962C8B-B14F-4D97-AF65-F5344CB8AC3E}">
        <p14:creationId xmlns:p14="http://schemas.microsoft.com/office/powerpoint/2010/main" val="18823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Buxusbladvlo</a:t>
            </a:r>
            <a:r>
              <a:rPr lang="nl-NL" dirty="0" smtClean="0"/>
              <a:t/>
            </a:r>
            <a:br>
              <a:rPr lang="nl-NL" dirty="0" smtClean="0"/>
            </a:br>
            <a:r>
              <a:rPr lang="nl-NL" dirty="0" err="1" smtClean="0"/>
              <a:t>Psylla</a:t>
            </a:r>
            <a:r>
              <a:rPr lang="nl-NL" dirty="0" smtClean="0"/>
              <a:t> </a:t>
            </a:r>
            <a:r>
              <a:rPr lang="nl-NL" dirty="0" err="1" smtClean="0"/>
              <a:t>buxi</a:t>
            </a:r>
            <a:endParaRPr lang="nl-NL" dirty="0"/>
          </a:p>
        </p:txBody>
      </p:sp>
      <p:sp>
        <p:nvSpPr>
          <p:cNvPr id="3" name="Tijdelijke aanduiding voor inhoud 2"/>
          <p:cNvSpPr>
            <a:spLocks noGrp="1"/>
          </p:cNvSpPr>
          <p:nvPr>
            <p:ph idx="1"/>
          </p:nvPr>
        </p:nvSpPr>
        <p:spPr>
          <a:xfrm>
            <a:off x="677334" y="2160589"/>
            <a:ext cx="3006024" cy="3880773"/>
          </a:xfrm>
        </p:spPr>
        <p:txBody>
          <a:bodyPr>
            <a:normAutofit fontScale="70000" lnSpcReduction="20000"/>
          </a:bodyPr>
          <a:lstStyle/>
          <a:p>
            <a:r>
              <a:rPr lang="en-US" dirty="0"/>
              <a:t>A distinctive green </a:t>
            </a:r>
            <a:r>
              <a:rPr lang="en-US" dirty="0" err="1"/>
              <a:t>psyllid</a:t>
            </a:r>
            <a:r>
              <a:rPr lang="en-US" dirty="0"/>
              <a:t> with an orange abdomen tip, pinkish edges on the post-</a:t>
            </a:r>
            <a:r>
              <a:rPr lang="en-US" dirty="0" err="1"/>
              <a:t>pronotum</a:t>
            </a:r>
            <a:r>
              <a:rPr lang="en-US" dirty="0"/>
              <a:t>, and a dark collar; note the dimorphism in </a:t>
            </a:r>
            <a:r>
              <a:rPr lang="en-US" dirty="0" err="1"/>
              <a:t>colouring</a:t>
            </a:r>
            <a:r>
              <a:rPr lang="en-US" dirty="0"/>
              <a:t> between male and female shown here. </a:t>
            </a:r>
            <a:r>
              <a:rPr lang="en-US" dirty="0" smtClean="0"/>
              <a:t>It </a:t>
            </a:r>
            <a:r>
              <a:rPr lang="en-US" dirty="0"/>
              <a:t>occurs only on box trees, and can be a pest in the USA, although seldom serious. Widespread in the UK, and locally common; its distribution is largely dictated by the host plant.</a:t>
            </a: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0515" y="3953815"/>
            <a:ext cx="2332493" cy="1632745"/>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8334" y="1098549"/>
            <a:ext cx="2116857" cy="1663701"/>
          </a:xfrm>
          <a:prstGeom prst="rect">
            <a:avLst/>
          </a:prstGeom>
        </p:spPr>
      </p:pic>
      <p:pic>
        <p:nvPicPr>
          <p:cNvPr id="6" name="Afbeelding 5"/>
          <p:cNvPicPr>
            <a:picLocks noChangeAspect="1"/>
          </p:cNvPicPr>
          <p:nvPr/>
        </p:nvPicPr>
        <p:blipFill>
          <a:blip r:embed="rId4"/>
          <a:stretch>
            <a:fillRect/>
          </a:stretch>
        </p:blipFill>
        <p:spPr>
          <a:xfrm>
            <a:off x="4252239" y="1163595"/>
            <a:ext cx="4737214" cy="4551037"/>
          </a:xfrm>
          <a:prstGeom prst="rect">
            <a:avLst/>
          </a:prstGeom>
        </p:spPr>
      </p:pic>
    </p:spTree>
    <p:extLst>
      <p:ext uri="{BB962C8B-B14F-4D97-AF65-F5344CB8AC3E}">
        <p14:creationId xmlns:p14="http://schemas.microsoft.com/office/powerpoint/2010/main" val="14993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Haantje</a:t>
            </a:r>
            <a:br>
              <a:rPr lang="nl-NL" dirty="0" smtClean="0"/>
            </a:br>
            <a:r>
              <a:rPr lang="nl-NL" dirty="0" err="1" smtClean="0"/>
              <a:t>Agelastica</a:t>
            </a:r>
            <a:r>
              <a:rPr lang="nl-NL" dirty="0" smtClean="0"/>
              <a:t>  </a:t>
            </a:r>
            <a:r>
              <a:rPr lang="nl-NL" dirty="0" err="1" smtClean="0"/>
              <a:t>alni</a:t>
            </a:r>
            <a:endParaRPr lang="nl-NL" dirty="0"/>
          </a:p>
        </p:txBody>
      </p:sp>
      <p:sp>
        <p:nvSpPr>
          <p:cNvPr id="3" name="Tijdelijke aanduiding voor inhoud 2"/>
          <p:cNvSpPr>
            <a:spLocks noGrp="1"/>
          </p:cNvSpPr>
          <p:nvPr>
            <p:ph idx="1"/>
          </p:nvPr>
        </p:nvSpPr>
        <p:spPr>
          <a:xfrm>
            <a:off x="677334" y="2160589"/>
            <a:ext cx="1975714" cy="3880773"/>
          </a:xfrm>
        </p:spPr>
        <p:txBody>
          <a:bodyPr>
            <a:normAutofit fontScale="85000" lnSpcReduction="20000"/>
          </a:bodyPr>
          <a:lstStyle/>
          <a:p>
            <a:r>
              <a:rPr lang="nl-NL" dirty="0"/>
              <a:t>Dit 6 tot 7 mm lange kevertje heeft een blauwzwarte kleur met een mooie glans. De larven zijn zwart en hebben twee rijen behaarde wratten.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5668" y="609600"/>
            <a:ext cx="2636588" cy="2240746"/>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8594" y="538454"/>
            <a:ext cx="3090571" cy="2311892"/>
          </a:xfrm>
          <a:prstGeom prst="rect">
            <a:avLst/>
          </a:prstGeom>
        </p:spPr>
      </p:pic>
      <p:sp>
        <p:nvSpPr>
          <p:cNvPr id="6" name="Tekstvak 5"/>
          <p:cNvSpPr txBox="1"/>
          <p:nvPr/>
        </p:nvSpPr>
        <p:spPr>
          <a:xfrm>
            <a:off x="9373694" y="2987898"/>
            <a:ext cx="880369" cy="369332"/>
          </a:xfrm>
          <a:prstGeom prst="rect">
            <a:avLst/>
          </a:prstGeom>
          <a:noFill/>
        </p:spPr>
        <p:txBody>
          <a:bodyPr wrap="none" rtlCol="0">
            <a:spAutoFit/>
          </a:bodyPr>
          <a:lstStyle/>
          <a:p>
            <a:r>
              <a:rPr lang="nl-NL" dirty="0" smtClean="0"/>
              <a:t>Larven</a:t>
            </a:r>
            <a:endParaRPr lang="nl-NL" dirty="0"/>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1982" y="3268248"/>
            <a:ext cx="3762020" cy="2814167"/>
          </a:xfrm>
          <a:prstGeom prst="rect">
            <a:avLst/>
          </a:prstGeom>
        </p:spPr>
      </p:pic>
      <p:sp>
        <p:nvSpPr>
          <p:cNvPr id="8" name="Tekstvak 7"/>
          <p:cNvSpPr txBox="1"/>
          <p:nvPr/>
        </p:nvSpPr>
        <p:spPr>
          <a:xfrm>
            <a:off x="6755638" y="6130985"/>
            <a:ext cx="1274708" cy="369332"/>
          </a:xfrm>
          <a:prstGeom prst="rect">
            <a:avLst/>
          </a:prstGeom>
          <a:noFill/>
        </p:spPr>
        <p:txBody>
          <a:bodyPr wrap="none" rtlCol="0">
            <a:spAutoFit/>
          </a:bodyPr>
          <a:lstStyle/>
          <a:p>
            <a:r>
              <a:rPr lang="nl-NL" dirty="0" smtClean="0"/>
              <a:t>Aantasting</a:t>
            </a:r>
            <a:endParaRPr lang="nl-NL" dirty="0"/>
          </a:p>
        </p:txBody>
      </p:sp>
    </p:spTree>
    <p:extLst>
      <p:ext uri="{BB962C8B-B14F-4D97-AF65-F5344CB8AC3E}">
        <p14:creationId xmlns:p14="http://schemas.microsoft.com/office/powerpoint/2010/main" val="51243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Japanse vlieg</a:t>
            </a:r>
            <a:br>
              <a:rPr lang="nl-NL" dirty="0" smtClean="0"/>
            </a:br>
            <a:r>
              <a:rPr lang="nl-NL" dirty="0" smtClean="0"/>
              <a:t>Stephantis </a:t>
            </a:r>
            <a:r>
              <a:rPr lang="nl-NL" dirty="0" err="1" smtClean="0"/>
              <a:t>spp</a:t>
            </a:r>
            <a:endParaRPr lang="nl-NL" dirty="0"/>
          </a:p>
        </p:txBody>
      </p:sp>
      <p:sp>
        <p:nvSpPr>
          <p:cNvPr id="3" name="Tijdelijke aanduiding voor inhoud 2"/>
          <p:cNvSpPr>
            <a:spLocks noGrp="1"/>
          </p:cNvSpPr>
          <p:nvPr>
            <p:ph idx="1"/>
          </p:nvPr>
        </p:nvSpPr>
        <p:spPr>
          <a:xfrm>
            <a:off x="677334" y="2160589"/>
            <a:ext cx="3675725" cy="3880773"/>
          </a:xfrm>
        </p:spPr>
        <p:txBody>
          <a:bodyPr>
            <a:normAutofit fontScale="70000" lnSpcReduction="20000"/>
          </a:bodyPr>
          <a:lstStyle/>
          <a:p>
            <a:r>
              <a:rPr lang="nl-NL" dirty="0"/>
              <a:t>De </a:t>
            </a:r>
            <a:r>
              <a:rPr lang="nl-NL" dirty="0" err="1"/>
              <a:t>japanse</a:t>
            </a:r>
            <a:r>
              <a:rPr lang="nl-NL" dirty="0"/>
              <a:t> vlieg is geen vlieg maar behoort tot de zogenaamde netwantsen. De wantsen komen onder meer voor op </a:t>
            </a:r>
            <a:r>
              <a:rPr lang="nl-NL" dirty="0" err="1"/>
              <a:t>Rhododendron</a:t>
            </a:r>
            <a:r>
              <a:rPr lang="nl-NL" dirty="0"/>
              <a:t> en </a:t>
            </a:r>
            <a:r>
              <a:rPr lang="nl-NL" dirty="0" err="1" smtClean="0"/>
              <a:t>Pieris.Op</a:t>
            </a:r>
            <a:r>
              <a:rPr lang="nl-NL" dirty="0" smtClean="0"/>
              <a:t> </a:t>
            </a:r>
            <a:r>
              <a:rPr lang="nl-NL" dirty="0" err="1"/>
              <a:t>Rhododendron</a:t>
            </a:r>
            <a:r>
              <a:rPr lang="nl-NL" dirty="0"/>
              <a:t> komen </a:t>
            </a:r>
            <a:r>
              <a:rPr lang="nl-NL" dirty="0" err="1"/>
              <a:t>Stephanitis</a:t>
            </a:r>
            <a:r>
              <a:rPr lang="nl-NL" dirty="0"/>
              <a:t> </a:t>
            </a:r>
            <a:r>
              <a:rPr lang="nl-NL" dirty="0" err="1"/>
              <a:t>orbati</a:t>
            </a:r>
            <a:r>
              <a:rPr lang="nl-NL" dirty="0"/>
              <a:t> en S. </a:t>
            </a:r>
            <a:r>
              <a:rPr lang="nl-NL" dirty="0" err="1"/>
              <a:t>rhododendri</a:t>
            </a:r>
            <a:r>
              <a:rPr lang="nl-NL" dirty="0"/>
              <a:t> voor. Op </a:t>
            </a:r>
            <a:r>
              <a:rPr lang="nl-NL" dirty="0" err="1"/>
              <a:t>Pieris</a:t>
            </a:r>
            <a:r>
              <a:rPr lang="nl-NL" dirty="0"/>
              <a:t> wordt S. </a:t>
            </a:r>
            <a:r>
              <a:rPr lang="nl-NL" dirty="0" err="1"/>
              <a:t>takeyai</a:t>
            </a:r>
            <a:r>
              <a:rPr lang="nl-NL" dirty="0"/>
              <a:t> gevonden. De </a:t>
            </a:r>
            <a:r>
              <a:rPr lang="nl-NL" dirty="0" err="1"/>
              <a:t>japanse</a:t>
            </a:r>
            <a:r>
              <a:rPr lang="nl-NL" dirty="0"/>
              <a:t> vlieg wordt tot 4 mm groot, is bruin tot zwart van kleur. De voorvleugels steken over het achterlijf heen. De achterkant van de voorvleugels is sterk geaderd.</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9352" y="1187964"/>
            <a:ext cx="1979016" cy="1484871"/>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6305" y="518032"/>
            <a:ext cx="4043630" cy="3033966"/>
          </a:xfrm>
          <a:prstGeom prst="rect">
            <a:avLst/>
          </a:prstGeom>
        </p:spPr>
      </p:pic>
      <p:sp>
        <p:nvSpPr>
          <p:cNvPr id="6" name="Tekstvak 5"/>
          <p:cNvSpPr txBox="1"/>
          <p:nvPr/>
        </p:nvSpPr>
        <p:spPr>
          <a:xfrm>
            <a:off x="6191700" y="3656445"/>
            <a:ext cx="2412840" cy="369332"/>
          </a:xfrm>
          <a:prstGeom prst="rect">
            <a:avLst/>
          </a:prstGeom>
          <a:noFill/>
        </p:spPr>
        <p:txBody>
          <a:bodyPr wrap="none" rtlCol="0">
            <a:spAutoFit/>
          </a:bodyPr>
          <a:lstStyle/>
          <a:p>
            <a:r>
              <a:rPr lang="nl-NL" dirty="0" err="1" smtClean="0"/>
              <a:t>Aangestaste</a:t>
            </a:r>
            <a:r>
              <a:rPr lang="nl-NL" dirty="0" smtClean="0"/>
              <a:t> bladeren</a:t>
            </a:r>
            <a:endParaRPr lang="nl-NL" dirty="0"/>
          </a:p>
        </p:txBody>
      </p:sp>
    </p:spTree>
    <p:extLst>
      <p:ext uri="{BB962C8B-B14F-4D97-AF65-F5344CB8AC3E}">
        <p14:creationId xmlns:p14="http://schemas.microsoft.com/office/powerpoint/2010/main" val="15882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Emelt (Langpootmug)</a:t>
            </a:r>
            <a:br>
              <a:rPr lang="nl-NL" dirty="0" smtClean="0"/>
            </a:br>
            <a:r>
              <a:rPr lang="nl-NL" dirty="0" err="1" smtClean="0"/>
              <a:t>Tipula</a:t>
            </a:r>
            <a:r>
              <a:rPr lang="nl-NL" dirty="0" smtClean="0"/>
              <a:t> </a:t>
            </a:r>
            <a:r>
              <a:rPr lang="nl-NL" dirty="0" err="1" smtClean="0"/>
              <a:t>paludosa</a:t>
            </a:r>
            <a:endParaRPr lang="nl-NL" dirty="0"/>
          </a:p>
        </p:txBody>
      </p:sp>
      <p:sp>
        <p:nvSpPr>
          <p:cNvPr id="3" name="Tijdelijke aanduiding voor inhoud 2"/>
          <p:cNvSpPr>
            <a:spLocks noGrp="1"/>
          </p:cNvSpPr>
          <p:nvPr>
            <p:ph idx="1"/>
          </p:nvPr>
        </p:nvSpPr>
        <p:spPr>
          <a:xfrm>
            <a:off x="677334" y="2160589"/>
            <a:ext cx="2078745" cy="3880773"/>
          </a:xfrm>
        </p:spPr>
        <p:txBody>
          <a:bodyPr>
            <a:normAutofit fontScale="77500" lnSpcReduction="20000"/>
          </a:bodyPr>
          <a:lstStyle/>
          <a:p>
            <a:r>
              <a:rPr lang="nl-NL" dirty="0"/>
              <a:t>De larven voeden zich met rottende plantendelen en tere wortels. s' Nachts kunnen ze ook aan de bovengrondse plantendelen vreten. Ze verpoppen zich in juni en juli.</a:t>
            </a:r>
          </a:p>
        </p:txBody>
      </p:sp>
      <p:pic>
        <p:nvPicPr>
          <p:cNvPr id="4" name="Afbeelding 3"/>
          <p:cNvPicPr>
            <a:picLocks noChangeAspect="1"/>
          </p:cNvPicPr>
          <p:nvPr/>
        </p:nvPicPr>
        <p:blipFill>
          <a:blip r:embed="rId2"/>
          <a:stretch>
            <a:fillRect/>
          </a:stretch>
        </p:blipFill>
        <p:spPr>
          <a:xfrm>
            <a:off x="5177038" y="1815720"/>
            <a:ext cx="2666196" cy="1417932"/>
          </a:xfrm>
          <a:prstGeom prst="rect">
            <a:avLst/>
          </a:prstGeom>
        </p:spPr>
      </p:pic>
      <p:pic>
        <p:nvPicPr>
          <p:cNvPr id="5" name="Afbeelding 4"/>
          <p:cNvPicPr>
            <a:picLocks noChangeAspect="1"/>
          </p:cNvPicPr>
          <p:nvPr/>
        </p:nvPicPr>
        <p:blipFill>
          <a:blip r:embed="rId3"/>
          <a:stretch>
            <a:fillRect/>
          </a:stretch>
        </p:blipFill>
        <p:spPr>
          <a:xfrm>
            <a:off x="7742215" y="3645660"/>
            <a:ext cx="1962150" cy="1962150"/>
          </a:xfrm>
          <a:prstGeom prst="rect">
            <a:avLst/>
          </a:prstGeom>
        </p:spPr>
      </p:pic>
      <p:pic>
        <p:nvPicPr>
          <p:cNvPr id="6" name="Afbeelding 5"/>
          <p:cNvPicPr>
            <a:picLocks noChangeAspect="1"/>
          </p:cNvPicPr>
          <p:nvPr/>
        </p:nvPicPr>
        <p:blipFill>
          <a:blip r:embed="rId4"/>
          <a:stretch>
            <a:fillRect/>
          </a:stretch>
        </p:blipFill>
        <p:spPr>
          <a:xfrm>
            <a:off x="3919271" y="3515932"/>
            <a:ext cx="3371579" cy="2525430"/>
          </a:xfrm>
          <a:prstGeom prst="rect">
            <a:avLst/>
          </a:prstGeom>
        </p:spPr>
      </p:pic>
    </p:spTree>
    <p:extLst>
      <p:ext uri="{BB962C8B-B14F-4D97-AF65-F5344CB8AC3E}">
        <p14:creationId xmlns:p14="http://schemas.microsoft.com/office/powerpoint/2010/main" val="225276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Engerling (meikever)</a:t>
            </a:r>
            <a:br>
              <a:rPr lang="nl-NL" dirty="0" smtClean="0"/>
            </a:br>
            <a:r>
              <a:rPr lang="nl-NL" dirty="0" err="1" smtClean="0"/>
              <a:t>Melolontha</a:t>
            </a:r>
            <a:r>
              <a:rPr lang="nl-NL" dirty="0" smtClean="0"/>
              <a:t> </a:t>
            </a:r>
            <a:r>
              <a:rPr lang="nl-NL" dirty="0" err="1" smtClean="0"/>
              <a:t>melolontha</a:t>
            </a:r>
            <a:endParaRPr lang="nl-NL" dirty="0"/>
          </a:p>
        </p:txBody>
      </p:sp>
      <p:sp>
        <p:nvSpPr>
          <p:cNvPr id="3" name="Tijdelijke aanduiding voor inhoud 2"/>
          <p:cNvSpPr>
            <a:spLocks noGrp="1"/>
          </p:cNvSpPr>
          <p:nvPr>
            <p:ph idx="1"/>
          </p:nvPr>
        </p:nvSpPr>
        <p:spPr>
          <a:xfrm>
            <a:off x="677334" y="2160589"/>
            <a:ext cx="3327996" cy="3880773"/>
          </a:xfrm>
        </p:spPr>
        <p:txBody>
          <a:bodyPr>
            <a:normAutofit fontScale="62500" lnSpcReduction="20000"/>
          </a:bodyPr>
          <a:lstStyle/>
          <a:p>
            <a:r>
              <a:rPr lang="nl-NL" dirty="0"/>
              <a:t>Engerlingen zijn de drie tot vijf cm lange larven van meikevers, junikevers en rozenkevers. De meikever larven zijn vuilwit tot lichtgelig van kleur</a:t>
            </a:r>
            <a:r>
              <a:rPr lang="nl-NL" dirty="0" smtClean="0"/>
              <a:t>.</a:t>
            </a:r>
            <a:endParaRPr lang="nl-NL" dirty="0"/>
          </a:p>
          <a:p>
            <a:r>
              <a:rPr lang="nl-NL" dirty="0"/>
              <a:t>Engerlingen hebben net als alle keverlarven zes duidelijk zichtbare poten en een duidelijk zichtbare kop. De larven zijn sterk gekromd en hebben een dik, zakvormig achterlijf</a:t>
            </a:r>
            <a:r>
              <a:rPr lang="nl-NL" dirty="0" smtClean="0"/>
              <a:t>.</a:t>
            </a:r>
            <a:endParaRPr lang="nl-NL" dirty="0"/>
          </a:p>
          <a:p>
            <a:r>
              <a:rPr lang="nl-NL" dirty="0"/>
              <a:t>Ze vreten aan levende dunne wortels. Dikke wortels worden ontschorst. Planten komen los te liggen en verdrogen. Bij grote dichtheden kan de zode los komen te liggen.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493099" y="776936"/>
            <a:ext cx="3075904" cy="2306928"/>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569003" y="3539283"/>
            <a:ext cx="1616969" cy="2502079"/>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5037" y="3730050"/>
            <a:ext cx="3569594" cy="2311312"/>
          </a:xfrm>
          <a:prstGeom prst="rect">
            <a:avLst/>
          </a:prstGeom>
        </p:spPr>
      </p:pic>
    </p:spTree>
    <p:extLst>
      <p:ext uri="{BB962C8B-B14F-4D97-AF65-F5344CB8AC3E}">
        <p14:creationId xmlns:p14="http://schemas.microsoft.com/office/powerpoint/2010/main" val="28273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Mineervlieg</a:t>
            </a:r>
            <a:br>
              <a:rPr lang="nl-NL" dirty="0" smtClean="0"/>
            </a:br>
            <a:r>
              <a:rPr lang="nl-NL" dirty="0" err="1" smtClean="0"/>
              <a:t>Liriomyza</a:t>
            </a:r>
            <a:endParaRPr lang="nl-NL" dirty="0"/>
          </a:p>
        </p:txBody>
      </p:sp>
      <p:sp>
        <p:nvSpPr>
          <p:cNvPr id="3" name="Tijdelijke aanduiding voor inhoud 2"/>
          <p:cNvSpPr>
            <a:spLocks noGrp="1"/>
          </p:cNvSpPr>
          <p:nvPr>
            <p:ph idx="1"/>
          </p:nvPr>
        </p:nvSpPr>
        <p:spPr>
          <a:xfrm>
            <a:off x="677334" y="2160589"/>
            <a:ext cx="3881787" cy="3880773"/>
          </a:xfrm>
        </p:spPr>
        <p:txBody>
          <a:bodyPr>
            <a:normAutofit fontScale="55000" lnSpcReduction="20000"/>
          </a:bodyPr>
          <a:lstStyle/>
          <a:p>
            <a:r>
              <a:rPr lang="nl-NL" dirty="0"/>
              <a:t>Mineervliegen komen in veel planten voor. Vooral de </a:t>
            </a:r>
            <a:r>
              <a:rPr lang="nl-NL" dirty="0" err="1"/>
              <a:t>Liriomyza</a:t>
            </a:r>
            <a:r>
              <a:rPr lang="nl-NL" dirty="0"/>
              <a:t> species zijn zeer polyfaag (hebben veel waardplanten</a:t>
            </a:r>
            <a:r>
              <a:rPr lang="nl-NL" dirty="0" smtClean="0"/>
              <a:t>).</a:t>
            </a:r>
            <a:endParaRPr lang="nl-NL" dirty="0"/>
          </a:p>
          <a:p>
            <a:r>
              <a:rPr lang="nl-NL" dirty="0"/>
              <a:t>Het zijn kleine vliegen, waarvan de larven gangen vreten in de bladeren (mineren). Met de legboor maakt het vrouwtje gaatjes in de bladeren, meestal aan de bovenkant. Hieruit wordt voeding aan de plant onttrokken of er wordt een ei in gelegd. De eieren liggen beschermd in het blad. De mannetjes maken gebruik van de voedingsgaatjes die vrouwtjes hebben gemaakt. De voedings- en </a:t>
            </a:r>
            <a:r>
              <a:rPr lang="nl-NL" dirty="0" err="1"/>
              <a:t>eilegstippen</a:t>
            </a:r>
            <a:r>
              <a:rPr lang="nl-NL" dirty="0"/>
              <a:t> zijn in het gewas duidelijk zichtbaar. De larven beginnen direct, nadat ze uit het ei zijn gekomen, met eten. De gangetjes/mijntjes worden breder naar mate de larve groeit. Vlak voor het verpoppen, knagen de larven een gat in het blad en laten zich op de grond vallen. Ze kruipen weg in de grond of op andere donkere, beschermde plaatsen, zoals plooien in het plastic bij substraatteelten.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5668" y="609600"/>
            <a:ext cx="2990045" cy="2242534"/>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668" y="3206840"/>
            <a:ext cx="3144592" cy="2358444"/>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6807" y="2304514"/>
            <a:ext cx="2406203" cy="1804652"/>
          </a:xfrm>
          <a:prstGeom prst="rect">
            <a:avLst/>
          </a:prstGeom>
        </p:spPr>
      </p:pic>
    </p:spTree>
    <p:extLst>
      <p:ext uri="{BB962C8B-B14F-4D97-AF65-F5344CB8AC3E}">
        <p14:creationId xmlns:p14="http://schemas.microsoft.com/office/powerpoint/2010/main" val="46205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Slakken</a:t>
            </a:r>
            <a:br>
              <a:rPr lang="nl-NL" dirty="0" smtClean="0"/>
            </a:br>
            <a:r>
              <a:rPr lang="nl-NL" dirty="0" err="1" smtClean="0"/>
              <a:t>Deroceras</a:t>
            </a:r>
            <a:r>
              <a:rPr lang="nl-NL" dirty="0" smtClean="0"/>
              <a:t> </a:t>
            </a:r>
            <a:r>
              <a:rPr lang="nl-NL" dirty="0" err="1" smtClean="0"/>
              <a:t>reticulatum</a:t>
            </a:r>
            <a:endParaRPr lang="nl-NL" dirty="0"/>
          </a:p>
        </p:txBody>
      </p:sp>
      <p:sp>
        <p:nvSpPr>
          <p:cNvPr id="3" name="Tijdelijke aanduiding voor inhoud 2"/>
          <p:cNvSpPr>
            <a:spLocks noGrp="1"/>
          </p:cNvSpPr>
          <p:nvPr>
            <p:ph idx="1"/>
          </p:nvPr>
        </p:nvSpPr>
        <p:spPr>
          <a:xfrm>
            <a:off x="677334" y="2160589"/>
            <a:ext cx="5028007" cy="3880773"/>
          </a:xfrm>
        </p:spPr>
        <p:txBody>
          <a:bodyPr>
            <a:normAutofit fontScale="70000" lnSpcReduction="20000"/>
          </a:bodyPr>
          <a:lstStyle/>
          <a:p>
            <a:r>
              <a:rPr lang="nl-NL" dirty="0"/>
              <a:t>Slakken zijn weekdieren en kunnen grofweg worden ingedeeld in naaktslakken en huisjesslakken. Onder glas komen vooral de naaktslakken voor. Ze kunnen veel schade aanrichten in allerlei gewassen. Ze zijn weinig tot niet kieskeurig bij de keuze van hun voedsel. Slakken vreten bij voorkeur aan jonge scheuten en bladeren. Ze hebben een tong die uit een rij harde tandjes bestaat en schrapen/raspen daarmee over de bladeren. Naaktslakken kunnen in een uur tijd half hun lichaamsgewicht aan voedsel verorberen. Vraat van slakken is te onderscheiden van vraat van andere beesten doordat slakken een slijmspoor achterlaten.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8147" y="843567"/>
            <a:ext cx="3677025" cy="2403855"/>
          </a:xfrm>
          <a:prstGeom prst="rect">
            <a:avLst/>
          </a:prstGeom>
        </p:spPr>
      </p:pic>
      <p:pic>
        <p:nvPicPr>
          <p:cNvPr id="5" name="Afbeelding 4"/>
          <p:cNvPicPr>
            <a:picLocks noChangeAspect="1"/>
          </p:cNvPicPr>
          <p:nvPr/>
        </p:nvPicPr>
        <p:blipFill>
          <a:blip r:embed="rId3"/>
          <a:stretch>
            <a:fillRect/>
          </a:stretch>
        </p:blipFill>
        <p:spPr>
          <a:xfrm>
            <a:off x="6787166" y="3782460"/>
            <a:ext cx="2486836" cy="1865127"/>
          </a:xfrm>
          <a:prstGeom prst="rect">
            <a:avLst/>
          </a:prstGeom>
        </p:spPr>
      </p:pic>
    </p:spTree>
    <p:extLst>
      <p:ext uri="{BB962C8B-B14F-4D97-AF65-F5344CB8AC3E}">
        <p14:creationId xmlns:p14="http://schemas.microsoft.com/office/powerpoint/2010/main" val="10943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Trips</a:t>
            </a:r>
            <a:br>
              <a:rPr lang="nl-NL" dirty="0" smtClean="0"/>
            </a:br>
            <a:r>
              <a:rPr lang="nl-NL" dirty="0" err="1" smtClean="0"/>
              <a:t>Frankliniella</a:t>
            </a:r>
            <a:r>
              <a:rPr lang="nl-NL" dirty="0" smtClean="0"/>
              <a:t>/</a:t>
            </a:r>
            <a:r>
              <a:rPr lang="nl-NL" dirty="0" err="1" smtClean="0"/>
              <a:t>Thrips</a:t>
            </a:r>
            <a:endParaRPr lang="nl-NL" dirty="0"/>
          </a:p>
        </p:txBody>
      </p:sp>
      <p:sp>
        <p:nvSpPr>
          <p:cNvPr id="3" name="Tijdelijke aanduiding voor inhoud 2"/>
          <p:cNvSpPr>
            <a:spLocks noGrp="1"/>
          </p:cNvSpPr>
          <p:nvPr>
            <p:ph idx="1"/>
          </p:nvPr>
        </p:nvSpPr>
        <p:spPr>
          <a:xfrm>
            <a:off x="677334" y="2160589"/>
            <a:ext cx="4461336" cy="3880773"/>
          </a:xfrm>
        </p:spPr>
        <p:txBody>
          <a:bodyPr>
            <a:normAutofit fontScale="70000" lnSpcReduction="20000"/>
          </a:bodyPr>
          <a:lstStyle/>
          <a:p>
            <a:r>
              <a:rPr lang="nl-NL" dirty="0"/>
              <a:t>Kleine, slanke insecten zuigen in groeipunten, hierdoor misvorming en groeiremming. We vinden ze op de bladonderzijde, op jonge scheuten en in bloemknoppen</a:t>
            </a:r>
            <a:r>
              <a:rPr lang="nl-NL" dirty="0" smtClean="0"/>
              <a:t>.</a:t>
            </a:r>
            <a:endParaRPr lang="nl-NL" dirty="0"/>
          </a:p>
          <a:p>
            <a:r>
              <a:rPr lang="nl-NL" dirty="0"/>
              <a:t>De insecten doorboren de buitenste cellen om sappen op te kunnen zuigen. Daardoor komt er lucht in de cellen, er ontstaan zilverachtige plekjes. Later kunnen de bladeren bruin worden en bij ernstige aantasting kunnen de bladeren afvallen. Jonge scheuten worden misvormd en geremd in de groei. Ook bloemknoppen en bloemen kunnen misvormd worden. </a:t>
            </a:r>
            <a:r>
              <a:rPr lang="nl-NL" dirty="0" err="1"/>
              <a:t>Tripsen</a:t>
            </a:r>
            <a:r>
              <a:rPr lang="nl-NL" dirty="0"/>
              <a:t> kunnen ook virus overbrengen.</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3060" y="609600"/>
            <a:ext cx="2400050" cy="1551032"/>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9647" y="1715073"/>
            <a:ext cx="2217313" cy="1432939"/>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6247" y="2806998"/>
            <a:ext cx="2842877" cy="2527002"/>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8396" y="3670478"/>
            <a:ext cx="1734994" cy="2600459"/>
          </a:xfrm>
          <a:prstGeom prst="rect">
            <a:avLst/>
          </a:prstGeom>
        </p:spPr>
      </p:pic>
    </p:spTree>
    <p:extLst>
      <p:ext uri="{BB962C8B-B14F-4D97-AF65-F5344CB8AC3E}">
        <p14:creationId xmlns:p14="http://schemas.microsoft.com/office/powerpoint/2010/main" val="317753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Wortelknobbelaaltjes</a:t>
            </a:r>
            <a:br>
              <a:rPr lang="nl-NL" dirty="0" smtClean="0"/>
            </a:br>
            <a:r>
              <a:rPr lang="nl-NL" dirty="0" err="1" smtClean="0"/>
              <a:t>Meloidogynel</a:t>
            </a:r>
            <a:endParaRPr lang="nl-NL" dirty="0"/>
          </a:p>
        </p:txBody>
      </p:sp>
      <p:sp>
        <p:nvSpPr>
          <p:cNvPr id="3" name="Tijdelijke aanduiding voor inhoud 2"/>
          <p:cNvSpPr>
            <a:spLocks noGrp="1"/>
          </p:cNvSpPr>
          <p:nvPr>
            <p:ph idx="1"/>
          </p:nvPr>
        </p:nvSpPr>
        <p:spPr>
          <a:xfrm>
            <a:off x="677335" y="2160589"/>
            <a:ext cx="2323442" cy="3880773"/>
          </a:xfrm>
        </p:spPr>
        <p:txBody>
          <a:bodyPr>
            <a:normAutofit fontScale="70000" lnSpcReduction="20000"/>
          </a:bodyPr>
          <a:lstStyle/>
          <a:p>
            <a:r>
              <a:rPr lang="nl-NL" dirty="0"/>
              <a:t>Op wortels vormen zich langwerpige knobbelvormige verdikkingen zonder zijwortels en slechte groei, soms met gedeeltelijke rotting van de wortels. Bovengronds lijkt de aantasting op </a:t>
            </a:r>
            <a:r>
              <a:rPr lang="nl-NL" dirty="0" err="1"/>
              <a:t>gebrekverschijnselen</a:t>
            </a:r>
            <a:r>
              <a:rPr lang="nl-NL" dirty="0"/>
              <a:t>.</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7905" y="1270000"/>
            <a:ext cx="3015802" cy="1952732"/>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6237" y="3687704"/>
            <a:ext cx="3505200" cy="2234565"/>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8079" y="811440"/>
            <a:ext cx="3442953" cy="2237919"/>
          </a:xfrm>
          <a:prstGeom prst="rect">
            <a:avLst/>
          </a:prstGeom>
        </p:spPr>
      </p:pic>
      <p:pic>
        <p:nvPicPr>
          <p:cNvPr id="7" name="Afbeelding 6"/>
          <p:cNvPicPr>
            <a:picLocks noChangeAspect="1"/>
          </p:cNvPicPr>
          <p:nvPr/>
        </p:nvPicPr>
        <p:blipFill>
          <a:blip r:embed="rId5"/>
          <a:stretch>
            <a:fillRect/>
          </a:stretch>
        </p:blipFill>
        <p:spPr>
          <a:xfrm>
            <a:off x="8053964" y="4004657"/>
            <a:ext cx="3208080" cy="1917612"/>
          </a:xfrm>
          <a:prstGeom prst="rect">
            <a:avLst/>
          </a:prstGeom>
        </p:spPr>
      </p:pic>
    </p:spTree>
    <p:extLst>
      <p:ext uri="{BB962C8B-B14F-4D97-AF65-F5344CB8AC3E}">
        <p14:creationId xmlns:p14="http://schemas.microsoft.com/office/powerpoint/2010/main" val="22974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Aardrups</a:t>
            </a:r>
            <a:br>
              <a:rPr lang="nl-NL" dirty="0" smtClean="0"/>
            </a:br>
            <a:r>
              <a:rPr lang="nl-NL" dirty="0" err="1" smtClean="0"/>
              <a:t>Agrotis</a:t>
            </a:r>
            <a:endParaRPr lang="nl-NL" dirty="0"/>
          </a:p>
        </p:txBody>
      </p:sp>
      <p:sp>
        <p:nvSpPr>
          <p:cNvPr id="3" name="Tijdelijke aanduiding voor inhoud 2"/>
          <p:cNvSpPr>
            <a:spLocks noGrp="1"/>
          </p:cNvSpPr>
          <p:nvPr>
            <p:ph idx="1"/>
          </p:nvPr>
        </p:nvSpPr>
        <p:spPr>
          <a:xfrm>
            <a:off x="677334" y="2160589"/>
            <a:ext cx="4422700" cy="3880773"/>
          </a:xfrm>
        </p:spPr>
        <p:txBody>
          <a:bodyPr>
            <a:normAutofit fontScale="55000" lnSpcReduction="20000"/>
          </a:bodyPr>
          <a:lstStyle/>
          <a:p>
            <a:r>
              <a:rPr lang="nl-NL" dirty="0"/>
              <a:t>Aardrupsen, larven van uilen, zijn grauwe rupsen met vijf paar achterlijfpoten vreten 's nachts aan ondergrondse en bovengrondse plantendelen, vooral de wortelhals</a:t>
            </a:r>
            <a:r>
              <a:rPr lang="nl-NL" dirty="0" smtClean="0"/>
              <a:t>.</a:t>
            </a:r>
          </a:p>
          <a:p>
            <a:r>
              <a:rPr lang="nl-NL" dirty="0"/>
              <a:t>s Nachts vreten ze ook aan gemakkelijk bereikbare bladstelen en soms in het hart van de plant. Een aardrups is eenvoudig te vinden, omdat stukken van de planten worden meegetrokken in de grond. Half uit de grond stekende plantendelen naast de beschadigde plant verraden dan de schuilplaats van de rups</a:t>
            </a:r>
            <a:r>
              <a:rPr lang="nl-NL" dirty="0" smtClean="0"/>
              <a:t>.</a:t>
            </a:r>
            <a:endParaRPr lang="nl-NL" dirty="0"/>
          </a:p>
          <a:p>
            <a:r>
              <a:rPr lang="nl-NL" dirty="0"/>
              <a:t>De vlinders zijn grijsbruin en hebben een vleugelwijdte van circa 5 cm. Ze zijn 's avonds en 's nachts actief. De rupsen kunnen tot 5 cm lang worden en zijn aardebruin of </a:t>
            </a:r>
            <a:r>
              <a:rPr lang="nl-NL" dirty="0" err="1"/>
              <a:t>vuilgrijs</a:t>
            </a:r>
            <a:r>
              <a:rPr lang="nl-NL" dirty="0"/>
              <a:t> van kleur. In rust en wanneer ze gestoord worden zijn ze opgerold. Diep in de grond verpopt de rups in een cocon van gronddeeltjes</a:t>
            </a:r>
            <a:r>
              <a:rPr lang="nl-NL" dirty="0" smtClean="0"/>
              <a:t>.</a:t>
            </a:r>
            <a:endParaRPr lang="nl-NL" dirty="0"/>
          </a:p>
          <a:p>
            <a:r>
              <a:rPr lang="nl-NL" dirty="0"/>
              <a:t>Aangetaste knollen vertonen oppervlakkige, maar soms ook diepe onregelmatige gaten.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70490" y="707430"/>
            <a:ext cx="3080198" cy="1994428"/>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678" y="3297089"/>
            <a:ext cx="1797499" cy="2744273"/>
          </a:xfrm>
          <a:prstGeom prst="rect">
            <a:avLst/>
          </a:prstGeom>
        </p:spPr>
      </p:pic>
      <p:pic>
        <p:nvPicPr>
          <p:cNvPr id="6" name="Afbeelding 5"/>
          <p:cNvPicPr>
            <a:picLocks noChangeAspect="1"/>
          </p:cNvPicPr>
          <p:nvPr/>
        </p:nvPicPr>
        <p:blipFill>
          <a:blip r:embed="rId4"/>
          <a:stretch>
            <a:fillRect/>
          </a:stretch>
        </p:blipFill>
        <p:spPr>
          <a:xfrm>
            <a:off x="8933309" y="1073150"/>
            <a:ext cx="2619375" cy="1714500"/>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8911" y="3657600"/>
            <a:ext cx="3686417" cy="2767012"/>
          </a:xfrm>
          <a:prstGeom prst="rect">
            <a:avLst/>
          </a:prstGeom>
        </p:spPr>
      </p:pic>
    </p:spTree>
    <p:extLst>
      <p:ext uri="{BB962C8B-B14F-4D97-AF65-F5344CB8AC3E}">
        <p14:creationId xmlns:p14="http://schemas.microsoft.com/office/powerpoint/2010/main" val="40547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Bladluizen</a:t>
            </a:r>
            <a:br>
              <a:rPr lang="nl-NL" dirty="0" smtClean="0"/>
            </a:br>
            <a:r>
              <a:rPr lang="nl-NL" dirty="0" err="1" smtClean="0"/>
              <a:t>Aphis</a:t>
            </a:r>
            <a:r>
              <a:rPr lang="nl-NL" dirty="0" smtClean="0"/>
              <a:t>, </a:t>
            </a:r>
            <a:r>
              <a:rPr lang="nl-NL" dirty="0" err="1" smtClean="0"/>
              <a:t>Dysaphis</a:t>
            </a:r>
            <a:endParaRPr lang="nl-NL" dirty="0"/>
          </a:p>
        </p:txBody>
      </p:sp>
      <p:sp>
        <p:nvSpPr>
          <p:cNvPr id="3" name="Tijdelijke aanduiding voor inhoud 2"/>
          <p:cNvSpPr>
            <a:spLocks noGrp="1"/>
          </p:cNvSpPr>
          <p:nvPr>
            <p:ph idx="1"/>
          </p:nvPr>
        </p:nvSpPr>
        <p:spPr>
          <a:xfrm>
            <a:off x="677334" y="2160589"/>
            <a:ext cx="3521179" cy="3880773"/>
          </a:xfrm>
        </p:spPr>
        <p:txBody>
          <a:bodyPr>
            <a:normAutofit fontScale="77500" lnSpcReduction="20000"/>
          </a:bodyPr>
          <a:lstStyle/>
          <a:p>
            <a:r>
              <a:rPr lang="nl-NL" dirty="0"/>
              <a:t>Er zijn groene, witte, zwarte, gele, rode en paarse bladluizen. Uit de lichamen van sommige soorten worden zelfs knalrode pigmenten, zoals karmijn uit de cochenilleluis gewonnen. Het zachte, peervormige lichaam wordt meestal niet groter dan 5 mm. Aan het achterlijf bevinden zich twee buisvormige organen, waaruit een vloeistof kan worden afgescheiden.</a:t>
            </a:r>
          </a:p>
        </p:txBody>
      </p:sp>
      <p:pic>
        <p:nvPicPr>
          <p:cNvPr id="4" name="Afbeelding 3"/>
          <p:cNvPicPr>
            <a:picLocks noChangeAspect="1"/>
          </p:cNvPicPr>
          <p:nvPr/>
        </p:nvPicPr>
        <p:blipFill>
          <a:blip r:embed="rId2"/>
          <a:stretch>
            <a:fillRect/>
          </a:stretch>
        </p:blipFill>
        <p:spPr>
          <a:xfrm>
            <a:off x="5099631" y="609600"/>
            <a:ext cx="2533650" cy="2533650"/>
          </a:xfrm>
          <a:prstGeom prst="rect">
            <a:avLst/>
          </a:prstGeom>
        </p:spPr>
      </p:pic>
      <p:pic>
        <p:nvPicPr>
          <p:cNvPr id="5" name="Afbeelding 4"/>
          <p:cNvPicPr>
            <a:picLocks noChangeAspect="1"/>
          </p:cNvPicPr>
          <p:nvPr/>
        </p:nvPicPr>
        <p:blipFill>
          <a:blip r:embed="rId3"/>
          <a:stretch>
            <a:fillRect/>
          </a:stretch>
        </p:blipFill>
        <p:spPr>
          <a:xfrm>
            <a:off x="8534399" y="959879"/>
            <a:ext cx="2533650" cy="4629150"/>
          </a:xfrm>
          <a:prstGeom prst="rect">
            <a:avLst/>
          </a:prstGeom>
        </p:spPr>
      </p:pic>
      <p:pic>
        <p:nvPicPr>
          <p:cNvPr id="6" name="Afbeelding 5"/>
          <p:cNvPicPr>
            <a:picLocks noChangeAspect="1"/>
          </p:cNvPicPr>
          <p:nvPr/>
        </p:nvPicPr>
        <p:blipFill>
          <a:blip r:embed="rId4"/>
          <a:stretch>
            <a:fillRect/>
          </a:stretch>
        </p:blipFill>
        <p:spPr>
          <a:xfrm>
            <a:off x="4975668" y="3831599"/>
            <a:ext cx="2466975" cy="1847850"/>
          </a:xfrm>
          <a:prstGeom prst="rect">
            <a:avLst/>
          </a:prstGeom>
        </p:spPr>
      </p:pic>
    </p:spTree>
    <p:extLst>
      <p:ext uri="{BB962C8B-B14F-4D97-AF65-F5344CB8AC3E}">
        <p14:creationId xmlns:p14="http://schemas.microsoft.com/office/powerpoint/2010/main" val="11641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8732</TotalTime>
  <Words>1161</Words>
  <Application>Microsoft Office PowerPoint</Application>
  <PresentationFormat>Breedbeeld</PresentationFormat>
  <Paragraphs>51</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Plagen in de boomteelt</vt:lpstr>
      <vt:lpstr>Emelt (Langpootmug) Tipula paludosa</vt:lpstr>
      <vt:lpstr>Engerling (meikever) Melolontha melolontha</vt:lpstr>
      <vt:lpstr>Mineervlieg Liriomyza</vt:lpstr>
      <vt:lpstr>Slakken Deroceras reticulatum</vt:lpstr>
      <vt:lpstr>Trips Frankliniella/Thrips</vt:lpstr>
      <vt:lpstr>Wortelknobbelaaltjes Meloidogynel</vt:lpstr>
      <vt:lpstr>Aardrups Agrotis</vt:lpstr>
      <vt:lpstr>Bladluizen Aphis, Dysaphis</vt:lpstr>
      <vt:lpstr>Dop en Schildluis Diversen</vt:lpstr>
      <vt:lpstr>Gegroefde lapsnuitkever Otiorhynchus sulcatus</vt:lpstr>
      <vt:lpstr>Rups  Diversen</vt:lpstr>
      <vt:lpstr>Cystenaaltjes Globodera spp, Heterodera spp</vt:lpstr>
      <vt:lpstr>Beukenluis Phyllaphis fagi</vt:lpstr>
      <vt:lpstr>Buxusbladvlo Psylla buxi</vt:lpstr>
      <vt:lpstr>Haantje Agelastica  alni</vt:lpstr>
      <vt:lpstr>Japanse vlieg Stephantis spp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Ziektes en plagen</dc:title>
  <dc:creator>Dick Scholten</dc:creator>
  <cp:lastModifiedBy>Bertus Boer</cp:lastModifiedBy>
  <cp:revision>37</cp:revision>
  <dcterms:created xsi:type="dcterms:W3CDTF">2014-11-27T11:19:21Z</dcterms:created>
  <dcterms:modified xsi:type="dcterms:W3CDTF">2018-10-11T11:12:13Z</dcterms:modified>
</cp:coreProperties>
</file>