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B61BEF0D-F0BB-DE4B-95CE-6DB70DBA9567}" type="datetimeFigureOut">
              <a:rPr lang="en-US" smtClean="0"/>
              <a:pPr/>
              <a:t>10/11/2018</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93551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5C6B4A9-1611-4792-9094-5F34BCA07E0B}" type="datetimeFigureOut">
              <a:rPr lang="en-US" smtClean="0"/>
              <a:t>10/11/2018</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3951566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61BEF0D-F0BB-DE4B-95CE-6DB70DBA9567}" type="datetimeFigureOut">
              <a:rPr lang="en-US" smtClean="0"/>
              <a:pPr/>
              <a:t>10/11/2018</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82691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61BEF0D-F0BB-DE4B-95CE-6DB70DBA9567}" type="datetimeFigureOut">
              <a:rPr lang="en-US" smtClean="0"/>
              <a:pPr/>
              <a:t>10/11/2018</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80190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B61BEF0D-F0BB-DE4B-95CE-6DB70DBA9567}" type="datetimeFigureOut">
              <a:rPr lang="en-US" smtClean="0"/>
              <a:pPr/>
              <a:t>10/11/2018</a:t>
            </a:fld>
            <a:endParaRPr lang="en-US" dirty="0"/>
          </a:p>
        </p:txBody>
      </p:sp>
      <p:sp>
        <p:nvSpPr>
          <p:cNvPr id="5" name="Tijdelijke aanduiding voor voettekst 4"/>
          <p:cNvSpPr>
            <a:spLocks noGrp="1"/>
          </p:cNvSpPr>
          <p:nvPr>
            <p:ph type="ftr" sz="quarter" idx="11"/>
          </p:nvPr>
        </p:nvSpPr>
        <p:spPr/>
        <p:txBody>
          <a:bodyPr/>
          <a:lstStyle/>
          <a:p>
            <a:endParaRPr lang="en-US" dirty="0"/>
          </a:p>
        </p:txBody>
      </p:sp>
      <p:sp>
        <p:nvSpPr>
          <p:cNvPr id="6" name="Tijdelijke aanduiding voor dianumm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82313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B712588-04B1-427B-82EE-E8DB90309F08}" type="datetimeFigureOut">
              <a:rPr lang="en-US" smtClean="0"/>
              <a:t>10/11/2018</a:t>
            </a:fld>
            <a:endParaRPr lang="en-US" dirty="0"/>
          </a:p>
        </p:txBody>
      </p:sp>
      <p:sp>
        <p:nvSpPr>
          <p:cNvPr id="6" name="Tijdelijke aanduiding voor voettekst 5"/>
          <p:cNvSpPr>
            <a:spLocks noGrp="1"/>
          </p:cNvSpPr>
          <p:nvPr>
            <p:ph type="ftr" sz="quarter" idx="11"/>
          </p:nvPr>
        </p:nvSpPr>
        <p:spPr/>
        <p:txBody>
          <a:bodyPr/>
          <a:lstStyle/>
          <a:p>
            <a:endParaRPr lang="en-US" dirty="0"/>
          </a:p>
        </p:txBody>
      </p:sp>
      <p:sp>
        <p:nvSpPr>
          <p:cNvPr id="7" name="Tijdelijke aanduiding voor dianummer 6"/>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65580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61BEF0D-F0BB-DE4B-95CE-6DB70DBA9567}" type="datetimeFigureOut">
              <a:rPr lang="en-US" smtClean="0"/>
              <a:pPr/>
              <a:t>10/11/2018</a:t>
            </a:fld>
            <a:endParaRPr lang="en-US" dirty="0"/>
          </a:p>
        </p:txBody>
      </p:sp>
      <p:sp>
        <p:nvSpPr>
          <p:cNvPr id="8" name="Tijdelijke aanduiding voor voettekst 7"/>
          <p:cNvSpPr>
            <a:spLocks noGrp="1"/>
          </p:cNvSpPr>
          <p:nvPr>
            <p:ph type="ftr" sz="quarter" idx="11"/>
          </p:nvPr>
        </p:nvSpPr>
        <p:spPr/>
        <p:txBody>
          <a:bodyPr/>
          <a:lstStyle/>
          <a:p>
            <a:endParaRPr lang="en-US" dirty="0"/>
          </a:p>
        </p:txBody>
      </p:sp>
      <p:sp>
        <p:nvSpPr>
          <p:cNvPr id="9" name="Tijdelijke aanduiding voor dianumm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55933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61BEF0D-F0BB-DE4B-95CE-6DB70DBA9567}" type="datetimeFigureOut">
              <a:rPr lang="en-US" smtClean="0"/>
              <a:pPr/>
              <a:t>10/11/2018</a:t>
            </a:fld>
            <a:endParaRPr lang="en-US" dirty="0"/>
          </a:p>
        </p:txBody>
      </p:sp>
      <p:sp>
        <p:nvSpPr>
          <p:cNvPr id="4" name="Tijdelijke aanduiding voor voettekst 3"/>
          <p:cNvSpPr>
            <a:spLocks noGrp="1"/>
          </p:cNvSpPr>
          <p:nvPr>
            <p:ph type="ftr" sz="quarter" idx="11"/>
          </p:nvPr>
        </p:nvSpPr>
        <p:spPr/>
        <p:txBody>
          <a:bodyPr/>
          <a:lstStyle/>
          <a:p>
            <a:endParaRPr lang="en-US" dirty="0"/>
          </a:p>
        </p:txBody>
      </p:sp>
      <p:sp>
        <p:nvSpPr>
          <p:cNvPr id="5" name="Tijdelijke aanduiding voor dianumm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6516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61BEF0D-F0BB-DE4B-95CE-6DB70DBA9567}" type="datetimeFigureOut">
              <a:rPr lang="en-US" smtClean="0"/>
              <a:pPr/>
              <a:t>10/11/2018</a:t>
            </a:fld>
            <a:endParaRPr lang="en-US" dirty="0"/>
          </a:p>
        </p:txBody>
      </p:sp>
      <p:sp>
        <p:nvSpPr>
          <p:cNvPr id="3" name="Tijdelijke aanduiding voor voettekst 2"/>
          <p:cNvSpPr>
            <a:spLocks noGrp="1"/>
          </p:cNvSpPr>
          <p:nvPr>
            <p:ph type="ftr" sz="quarter" idx="11"/>
          </p:nvPr>
        </p:nvSpPr>
        <p:spPr/>
        <p:txBody>
          <a:bodyPr/>
          <a:lstStyle/>
          <a:p>
            <a:endParaRPr lang="en-US" dirty="0"/>
          </a:p>
        </p:txBody>
      </p:sp>
      <p:sp>
        <p:nvSpPr>
          <p:cNvPr id="4" name="Tijdelijke aanduiding voor dianummer 3"/>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414951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42A54C80-263E-416B-A8E0-580EDEADCBDC}" type="datetimeFigureOut">
              <a:rPr lang="en-US" smtClean="0"/>
              <a:t>10/11/2018</a:t>
            </a:fld>
            <a:endParaRPr lang="en-US" dirty="0"/>
          </a:p>
        </p:txBody>
      </p:sp>
      <p:sp>
        <p:nvSpPr>
          <p:cNvPr id="6" name="Tijdelijke aanduiding voor voettekst 5"/>
          <p:cNvSpPr>
            <a:spLocks noGrp="1"/>
          </p:cNvSpPr>
          <p:nvPr>
            <p:ph type="ftr" sz="quarter" idx="11"/>
          </p:nvPr>
        </p:nvSpPr>
        <p:spPr/>
        <p:txBody>
          <a:bodyPr/>
          <a:lstStyle/>
          <a:p>
            <a:endParaRPr lang="en-US" dirty="0"/>
          </a:p>
        </p:txBody>
      </p:sp>
      <p:sp>
        <p:nvSpPr>
          <p:cNvPr id="7" name="Tijdelijke aanduiding voor dianummer 6"/>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3683003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B61BEF0D-F0BB-DE4B-95CE-6DB70DBA9567}" type="datetimeFigureOut">
              <a:rPr lang="en-US" smtClean="0"/>
              <a:pPr/>
              <a:t>10/11/2018</a:t>
            </a:fld>
            <a:endParaRPr lang="en-US" dirty="0"/>
          </a:p>
        </p:txBody>
      </p:sp>
      <p:sp>
        <p:nvSpPr>
          <p:cNvPr id="6" name="Tijdelijke aanduiding voor voettekst 5"/>
          <p:cNvSpPr>
            <a:spLocks noGrp="1"/>
          </p:cNvSpPr>
          <p:nvPr>
            <p:ph type="ftr" sz="quarter" idx="11"/>
          </p:nvPr>
        </p:nvSpPr>
        <p:spPr/>
        <p:txBody>
          <a:bodyPr/>
          <a:lstStyle/>
          <a:p>
            <a:endParaRPr lang="en-US" dirty="0"/>
          </a:p>
        </p:txBody>
      </p:sp>
      <p:sp>
        <p:nvSpPr>
          <p:cNvPr id="7" name="Tijdelijke aanduiding voor dianumm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04803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10/11/2018</a:t>
            </a:fld>
            <a:endParaRPr lang="en-US" dirty="0"/>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91347139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764627" y="4111406"/>
            <a:ext cx="6127126" cy="1646302"/>
          </a:xfrm>
        </p:spPr>
        <p:txBody>
          <a:bodyPr>
            <a:normAutofit fontScale="90000"/>
          </a:bodyPr>
          <a:lstStyle/>
          <a:p>
            <a:r>
              <a:rPr lang="nl-NL" dirty="0" smtClean="0"/>
              <a:t>Ziekten in de boomteelt</a:t>
            </a:r>
            <a:endParaRPr lang="nl-NL" dirty="0"/>
          </a:p>
        </p:txBody>
      </p:sp>
      <p:pic>
        <p:nvPicPr>
          <p:cNvPr id="3" name="Afbeelding 2"/>
          <p:cNvPicPr>
            <a:picLocks noChangeAspect="1"/>
          </p:cNvPicPr>
          <p:nvPr/>
        </p:nvPicPr>
        <p:blipFill>
          <a:blip r:embed="rId2"/>
          <a:stretch>
            <a:fillRect/>
          </a:stretch>
        </p:blipFill>
        <p:spPr>
          <a:xfrm>
            <a:off x="1464714" y="1335799"/>
            <a:ext cx="9115425" cy="2000250"/>
          </a:xfrm>
          <a:prstGeom prst="rect">
            <a:avLst/>
          </a:prstGeom>
        </p:spPr>
      </p:pic>
    </p:spTree>
    <p:extLst>
      <p:ext uri="{BB962C8B-B14F-4D97-AF65-F5344CB8AC3E}">
        <p14:creationId xmlns:p14="http://schemas.microsoft.com/office/powerpoint/2010/main" val="17721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Meniezwam (vuur)</a:t>
            </a:r>
            <a:br>
              <a:rPr lang="nl-NL" dirty="0" smtClean="0"/>
            </a:br>
            <a:r>
              <a:rPr lang="nl-NL" dirty="0" err="1" smtClean="0"/>
              <a:t>Nectria</a:t>
            </a:r>
            <a:r>
              <a:rPr lang="nl-NL" dirty="0" smtClean="0"/>
              <a:t> </a:t>
            </a:r>
            <a:r>
              <a:rPr lang="nl-NL" dirty="0" err="1" smtClean="0"/>
              <a:t>cinnabarina</a:t>
            </a:r>
            <a:endParaRPr lang="nl-NL" dirty="0"/>
          </a:p>
        </p:txBody>
      </p:sp>
      <p:sp>
        <p:nvSpPr>
          <p:cNvPr id="3" name="Tijdelijke aanduiding voor inhoud 2"/>
          <p:cNvSpPr>
            <a:spLocks noGrp="1"/>
          </p:cNvSpPr>
          <p:nvPr>
            <p:ph idx="1"/>
          </p:nvPr>
        </p:nvSpPr>
        <p:spPr>
          <a:xfrm>
            <a:off x="677334" y="2160589"/>
            <a:ext cx="3491254" cy="3880773"/>
          </a:xfrm>
        </p:spPr>
        <p:txBody>
          <a:bodyPr>
            <a:normAutofit fontScale="77500" lnSpcReduction="20000"/>
          </a:bodyPr>
          <a:lstStyle/>
          <a:p>
            <a:r>
              <a:rPr lang="nl-NL" dirty="0"/>
              <a:t>De seksuele vorm van het gewoon meniezwammetje is maximaal 1,5 mm breed. Het is een bolletje, vermiljoenrood van kleur, dat aan de bovenkant voorzien is van een klein wratje waardoor de één voor één rijpende sporen worden weggeschoten</a:t>
            </a:r>
            <a:r>
              <a:rPr lang="nl-NL" dirty="0" smtClean="0"/>
              <a:t>.</a:t>
            </a:r>
            <a:endParaRPr lang="nl-NL" dirty="0"/>
          </a:p>
          <a:p>
            <a:r>
              <a:rPr lang="nl-NL" dirty="0"/>
              <a:t>De aseksuele vorm is wat groter, tot 2 mm breed en lichtroze gekleurd.</a:t>
            </a:r>
          </a:p>
        </p:txBody>
      </p:sp>
      <p:pic>
        <p:nvPicPr>
          <p:cNvPr id="4" name="Afbeelding 3"/>
          <p:cNvPicPr>
            <a:picLocks noChangeAspect="1"/>
          </p:cNvPicPr>
          <p:nvPr/>
        </p:nvPicPr>
        <p:blipFill>
          <a:blip r:embed="rId2"/>
          <a:stretch>
            <a:fillRect/>
          </a:stretch>
        </p:blipFill>
        <p:spPr>
          <a:xfrm>
            <a:off x="8268566" y="1559043"/>
            <a:ext cx="3537354" cy="2659665"/>
          </a:xfrm>
          <a:prstGeom prst="rect">
            <a:avLst/>
          </a:prstGeom>
        </p:spPr>
      </p:pic>
      <p:pic>
        <p:nvPicPr>
          <p:cNvPr id="5" name="Afbeelding 4"/>
          <p:cNvPicPr>
            <a:picLocks noChangeAspect="1"/>
          </p:cNvPicPr>
          <p:nvPr/>
        </p:nvPicPr>
        <p:blipFill>
          <a:blip r:embed="rId3"/>
          <a:stretch>
            <a:fillRect/>
          </a:stretch>
        </p:blipFill>
        <p:spPr>
          <a:xfrm>
            <a:off x="5002052" y="3747684"/>
            <a:ext cx="2571750" cy="1771650"/>
          </a:xfrm>
          <a:prstGeom prst="rect">
            <a:avLst/>
          </a:prstGeom>
        </p:spPr>
      </p:pic>
    </p:spTree>
    <p:extLst>
      <p:ext uri="{BB962C8B-B14F-4D97-AF65-F5344CB8AC3E}">
        <p14:creationId xmlns:p14="http://schemas.microsoft.com/office/powerpoint/2010/main" val="28949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Rattenkeutelziekte</a:t>
            </a:r>
            <a:br>
              <a:rPr lang="nl-NL" dirty="0" smtClean="0"/>
            </a:br>
            <a:r>
              <a:rPr lang="nl-NL" dirty="0" err="1" smtClean="0"/>
              <a:t>Sclerotinia</a:t>
            </a:r>
            <a:endParaRPr lang="nl-NL" dirty="0"/>
          </a:p>
        </p:txBody>
      </p:sp>
      <p:sp>
        <p:nvSpPr>
          <p:cNvPr id="3" name="Tijdelijke aanduiding voor inhoud 2"/>
          <p:cNvSpPr>
            <a:spLocks noGrp="1"/>
          </p:cNvSpPr>
          <p:nvPr>
            <p:ph idx="1"/>
          </p:nvPr>
        </p:nvSpPr>
        <p:spPr>
          <a:xfrm>
            <a:off x="677334" y="2160589"/>
            <a:ext cx="4271184" cy="3880773"/>
          </a:xfrm>
        </p:spPr>
        <p:txBody>
          <a:bodyPr>
            <a:normAutofit fontScale="55000" lnSpcReduction="20000"/>
          </a:bodyPr>
          <a:lstStyle/>
          <a:p>
            <a:r>
              <a:rPr lang="nl-NL" dirty="0" err="1"/>
              <a:t>Sclerotinia</a:t>
            </a:r>
            <a:r>
              <a:rPr lang="nl-NL" dirty="0"/>
              <a:t> is een schimmelziekte met een grote </a:t>
            </a:r>
            <a:r>
              <a:rPr lang="nl-NL" dirty="0" err="1"/>
              <a:t>waardplantenreeks.Onder</a:t>
            </a:r>
            <a:r>
              <a:rPr lang="nl-NL" dirty="0"/>
              <a:t> andere erwten en bonen, wortelen, witlof, koolzaad en aardappelen kunnen door deze schimmelziekte aangetast worden</a:t>
            </a:r>
            <a:r>
              <a:rPr lang="nl-NL" dirty="0" smtClean="0"/>
              <a:t>.</a:t>
            </a:r>
            <a:endParaRPr lang="nl-NL" dirty="0"/>
          </a:p>
          <a:p>
            <a:r>
              <a:rPr lang="nl-NL" dirty="0"/>
              <a:t>De ziekte openbaart zich in het veld in een vochtige periode als kleine </a:t>
            </a:r>
            <a:r>
              <a:rPr lang="nl-NL" dirty="0" err="1"/>
              <a:t>lesies</a:t>
            </a:r>
            <a:r>
              <a:rPr lang="nl-NL" dirty="0"/>
              <a:t> (</a:t>
            </a:r>
            <a:r>
              <a:rPr lang="nl-NL" dirty="0" err="1"/>
              <a:t>aagetaste</a:t>
            </a:r>
            <a:r>
              <a:rPr lang="nl-NL" dirty="0"/>
              <a:t> plekjes, waterig en lichter groen) in de bladoksels, die al snel uitgroeien tot grotere plekken, waarin een afwisselend groen en bruine streperige </a:t>
            </a:r>
            <a:r>
              <a:rPr lang="nl-NL" dirty="0" err="1"/>
              <a:t>struktuur</a:t>
            </a:r>
            <a:r>
              <a:rPr lang="nl-NL" dirty="0"/>
              <a:t> ontstaat. Zowel in stengelholtes als aan de buitenzijde van de stengel kan mycelium (schimmelpluis) gevormd worden, waarin uiteindelijk de </a:t>
            </a:r>
            <a:r>
              <a:rPr lang="nl-NL" dirty="0" err="1"/>
              <a:t>sclerotiën</a:t>
            </a:r>
            <a:r>
              <a:rPr lang="nl-NL" dirty="0"/>
              <a:t> (mycelium bolletjes, die sterk op </a:t>
            </a:r>
            <a:r>
              <a:rPr lang="nl-NL" dirty="0" err="1"/>
              <a:t>rattekeutels</a:t>
            </a:r>
            <a:r>
              <a:rPr lang="nl-NL" dirty="0"/>
              <a:t> lijken) ontstaan. Andere verschijnselen van </a:t>
            </a:r>
            <a:r>
              <a:rPr lang="nl-NL" dirty="0" err="1"/>
              <a:t>Sclerotina</a:t>
            </a:r>
            <a:r>
              <a:rPr lang="nl-NL" dirty="0"/>
              <a:t> zijn vergeling van het loof en </a:t>
            </a:r>
            <a:r>
              <a:rPr lang="nl-NL" dirty="0" err="1"/>
              <a:t>omknakken</a:t>
            </a:r>
            <a:r>
              <a:rPr lang="nl-NL" dirty="0"/>
              <a:t> van de stengels op </a:t>
            </a:r>
            <a:r>
              <a:rPr lang="nl-NL" dirty="0" err="1"/>
              <a:t>op</a:t>
            </a:r>
            <a:r>
              <a:rPr lang="nl-NL" dirty="0"/>
              <a:t> de plaats van de </a:t>
            </a:r>
            <a:r>
              <a:rPr lang="nl-NL" dirty="0" err="1"/>
              <a:t>lesies</a:t>
            </a:r>
            <a:r>
              <a:rPr lang="nl-NL" dirty="0" smtClean="0"/>
              <a:t>.</a:t>
            </a:r>
            <a:endParaRPr lang="nl-NL" dirty="0"/>
          </a:p>
          <a:p>
            <a:r>
              <a:rPr lang="nl-NL" dirty="0"/>
              <a:t>Op aangetaste knollen kan schimmelpluis ontstaan, waarin weer </a:t>
            </a:r>
            <a:r>
              <a:rPr lang="nl-NL" dirty="0" err="1"/>
              <a:t>sclerotiën</a:t>
            </a:r>
            <a:r>
              <a:rPr lang="nl-NL" dirty="0"/>
              <a:t> worden gevormd.</a:t>
            </a: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43346" y="874058"/>
            <a:ext cx="2612091" cy="4643718"/>
          </a:xfrm>
          <a:prstGeom prst="rect">
            <a:avLst/>
          </a:prstGeom>
        </p:spPr>
      </p:pic>
    </p:spTree>
    <p:extLst>
      <p:ext uri="{BB962C8B-B14F-4D97-AF65-F5344CB8AC3E}">
        <p14:creationId xmlns:p14="http://schemas.microsoft.com/office/powerpoint/2010/main" val="120224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Roest</a:t>
            </a:r>
            <a:br>
              <a:rPr lang="nl-NL" dirty="0" smtClean="0"/>
            </a:br>
            <a:r>
              <a:rPr lang="nl-NL" dirty="0" smtClean="0"/>
              <a:t>Gele, Bruine, Kroon</a:t>
            </a:r>
            <a:endParaRPr lang="nl-NL" dirty="0"/>
          </a:p>
        </p:txBody>
      </p:sp>
      <p:sp>
        <p:nvSpPr>
          <p:cNvPr id="3" name="Tijdelijke aanduiding voor inhoud 2"/>
          <p:cNvSpPr>
            <a:spLocks noGrp="1"/>
          </p:cNvSpPr>
          <p:nvPr>
            <p:ph idx="1"/>
          </p:nvPr>
        </p:nvSpPr>
        <p:spPr>
          <a:xfrm>
            <a:off x="677334" y="2160589"/>
            <a:ext cx="5091454" cy="3880773"/>
          </a:xfrm>
        </p:spPr>
        <p:txBody>
          <a:bodyPr>
            <a:normAutofit fontScale="77500" lnSpcReduction="20000"/>
          </a:bodyPr>
          <a:lstStyle/>
          <a:p>
            <a:r>
              <a:rPr lang="nl-NL" dirty="0"/>
              <a:t>Vooral tarwe en rogge worden door deze </a:t>
            </a:r>
            <a:r>
              <a:rPr lang="nl-NL" dirty="0" smtClean="0"/>
              <a:t>bruine roest </a:t>
            </a:r>
            <a:r>
              <a:rPr lang="nl-NL" dirty="0"/>
              <a:t>soort aangetast. In tegenstelling tot gele roest is bruine roest een warmte minnende schimmel. Bruine roest treedt dus vaak nog laat in het groeiseizoen op.</a:t>
            </a:r>
          </a:p>
          <a:p>
            <a:endParaRPr lang="nl-NL" dirty="0"/>
          </a:p>
          <a:p>
            <a:r>
              <a:rPr lang="nl-NL" dirty="0"/>
              <a:t>De sporenhoopjes liggen niet in rijen zoals bij gele roest, maar komen meer verspreid op het blad voor. De sporenhoopjes zijn vaak omgeven door een lichter ring, het hofje. Op aangetaste plaatsen worden later zwarte vruchtlichaampjes gevormd, waarin wintersporen worden geproduceerd.</a:t>
            </a: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43599" y="245680"/>
            <a:ext cx="1908362" cy="2913530"/>
          </a:xfrm>
          <a:prstGeom prst="rect">
            <a:avLst/>
          </a:prstGeo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109049" y="3523130"/>
            <a:ext cx="3059324" cy="2291043"/>
          </a:xfrm>
          <a:prstGeom prst="rect">
            <a:avLst/>
          </a:prstGeom>
        </p:spPr>
      </p:pic>
    </p:spTree>
    <p:extLst>
      <p:ext uri="{BB962C8B-B14F-4D97-AF65-F5344CB8AC3E}">
        <p14:creationId xmlns:p14="http://schemas.microsoft.com/office/powerpoint/2010/main" val="57927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Sterroetdauw</a:t>
            </a:r>
            <a:br>
              <a:rPr lang="nl-NL" dirty="0" smtClean="0"/>
            </a:br>
            <a:r>
              <a:rPr lang="nl-NL" dirty="0" err="1" smtClean="0"/>
              <a:t>Diplocarpon</a:t>
            </a:r>
            <a:r>
              <a:rPr lang="nl-NL" dirty="0" smtClean="0"/>
              <a:t> </a:t>
            </a:r>
            <a:r>
              <a:rPr lang="nl-NL" dirty="0" err="1" smtClean="0"/>
              <a:t>rosae</a:t>
            </a:r>
            <a:endParaRPr lang="nl-NL" dirty="0"/>
          </a:p>
        </p:txBody>
      </p:sp>
      <p:sp>
        <p:nvSpPr>
          <p:cNvPr id="3" name="Tijdelijke aanduiding voor inhoud 2"/>
          <p:cNvSpPr>
            <a:spLocks noGrp="1"/>
          </p:cNvSpPr>
          <p:nvPr>
            <p:ph idx="1"/>
          </p:nvPr>
        </p:nvSpPr>
        <p:spPr>
          <a:xfrm>
            <a:off x="677334" y="2160589"/>
            <a:ext cx="3854325" cy="3880773"/>
          </a:xfrm>
        </p:spPr>
        <p:txBody>
          <a:bodyPr>
            <a:normAutofit fontScale="77500" lnSpcReduction="20000"/>
          </a:bodyPr>
          <a:lstStyle/>
          <a:p>
            <a:r>
              <a:rPr lang="nl-NL" dirty="0"/>
              <a:t>Sterroetdauw vormt in de ongeslachtelijke fase de bruinzwarte, uitstralende vlekken. In de vlek zitten fijne schimmeldraden en zwarte puntjes (</a:t>
            </a:r>
            <a:r>
              <a:rPr lang="nl-NL" dirty="0" err="1"/>
              <a:t>acervuli</a:t>
            </a:r>
            <a:r>
              <a:rPr lang="nl-NL" dirty="0"/>
              <a:t>) bestaande uit sporenhoopjes. In de ongeslachtelijke fase bestaan deze sporen uit </a:t>
            </a:r>
            <a:r>
              <a:rPr lang="nl-NL" dirty="0" err="1"/>
              <a:t>tweecellige</a:t>
            </a:r>
            <a:r>
              <a:rPr lang="nl-NL" dirty="0"/>
              <a:t> </a:t>
            </a:r>
            <a:r>
              <a:rPr lang="nl-NL" dirty="0" err="1"/>
              <a:t>conidiën</a:t>
            </a:r>
            <a:r>
              <a:rPr lang="nl-NL" dirty="0"/>
              <a:t>. Aangetaste bladeren vergelen en vallen ten slotte af. Bij een zware aantasting kan ook de stengel aangetast worden.</a:t>
            </a:r>
          </a:p>
        </p:txBody>
      </p:sp>
      <p:pic>
        <p:nvPicPr>
          <p:cNvPr id="4" name="Afbeelding 3"/>
          <p:cNvPicPr>
            <a:picLocks noChangeAspect="1"/>
          </p:cNvPicPr>
          <p:nvPr/>
        </p:nvPicPr>
        <p:blipFill>
          <a:blip r:embed="rId2"/>
          <a:stretch>
            <a:fillRect/>
          </a:stretch>
        </p:blipFill>
        <p:spPr>
          <a:xfrm>
            <a:off x="5635999" y="1492343"/>
            <a:ext cx="2533650" cy="1990725"/>
          </a:xfrm>
          <a:prstGeom prst="rect">
            <a:avLst/>
          </a:prstGeo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2612" y="3884137"/>
            <a:ext cx="3375189" cy="2206530"/>
          </a:xfrm>
          <a:prstGeom prst="rect">
            <a:avLst/>
          </a:prstGeom>
        </p:spPr>
      </p:pic>
    </p:spTree>
    <p:extLst>
      <p:ext uri="{BB962C8B-B14F-4D97-AF65-F5344CB8AC3E}">
        <p14:creationId xmlns:p14="http://schemas.microsoft.com/office/powerpoint/2010/main" val="89639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Valse meeldauw</a:t>
            </a:r>
            <a:br>
              <a:rPr lang="nl-NL" dirty="0" smtClean="0"/>
            </a:br>
            <a:r>
              <a:rPr lang="nl-NL" dirty="0" err="1" smtClean="0"/>
              <a:t>Pseudoperonospora</a:t>
            </a:r>
            <a:r>
              <a:rPr lang="nl-NL" dirty="0" smtClean="0"/>
              <a:t>, </a:t>
            </a:r>
            <a:r>
              <a:rPr lang="nl-NL" dirty="0" err="1" smtClean="0"/>
              <a:t>Bremia</a:t>
            </a:r>
            <a:endParaRPr lang="nl-NL" dirty="0"/>
          </a:p>
        </p:txBody>
      </p:sp>
      <p:sp>
        <p:nvSpPr>
          <p:cNvPr id="3" name="Tijdelijke aanduiding voor inhoud 2"/>
          <p:cNvSpPr>
            <a:spLocks noGrp="1"/>
          </p:cNvSpPr>
          <p:nvPr>
            <p:ph idx="1"/>
          </p:nvPr>
        </p:nvSpPr>
        <p:spPr>
          <a:xfrm>
            <a:off x="677334" y="2160589"/>
            <a:ext cx="2980266" cy="3880773"/>
          </a:xfrm>
        </p:spPr>
        <p:txBody>
          <a:bodyPr>
            <a:normAutofit fontScale="77500" lnSpcReduction="20000"/>
          </a:bodyPr>
          <a:lstStyle/>
          <a:p>
            <a:r>
              <a:rPr lang="nl-NL" dirty="0"/>
              <a:t>De aantasting is te herkennen aan het vuilwitte schimmelpluis dat onder vochtige omstandigheden aan de onderkant van het blad verschijnt. Doorgaans zie je aan de bovenzijde van het blad onregelmatige geelgroene tot purperrode vlekken.</a:t>
            </a:r>
          </a:p>
        </p:txBody>
      </p:sp>
      <p:pic>
        <p:nvPicPr>
          <p:cNvPr id="4" name="Afbeelding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9534" y="3490259"/>
            <a:ext cx="3021105" cy="2265829"/>
          </a:xfrm>
          <a:prstGeom prst="rect">
            <a:avLst/>
          </a:prstGeo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47421" y="1780802"/>
            <a:ext cx="3022855" cy="1859056"/>
          </a:xfrm>
          <a:prstGeom prst="rect">
            <a:avLst/>
          </a:prstGeom>
        </p:spPr>
      </p:pic>
    </p:spTree>
    <p:extLst>
      <p:ext uri="{BB962C8B-B14F-4D97-AF65-F5344CB8AC3E}">
        <p14:creationId xmlns:p14="http://schemas.microsoft.com/office/powerpoint/2010/main" val="893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Verwelkingsziekte</a:t>
            </a:r>
            <a:br>
              <a:rPr lang="nl-NL" dirty="0" smtClean="0"/>
            </a:br>
            <a:r>
              <a:rPr lang="nl-NL" dirty="0" err="1" smtClean="0"/>
              <a:t>Verticillium</a:t>
            </a:r>
            <a:endParaRPr lang="nl-NL" dirty="0"/>
          </a:p>
        </p:txBody>
      </p:sp>
      <p:sp>
        <p:nvSpPr>
          <p:cNvPr id="3" name="Tijdelijke aanduiding voor inhoud 2"/>
          <p:cNvSpPr>
            <a:spLocks noGrp="1"/>
          </p:cNvSpPr>
          <p:nvPr>
            <p:ph idx="1"/>
          </p:nvPr>
        </p:nvSpPr>
        <p:spPr>
          <a:xfrm>
            <a:off x="677334" y="2160589"/>
            <a:ext cx="2953372" cy="3880773"/>
          </a:xfrm>
        </p:spPr>
        <p:txBody>
          <a:bodyPr>
            <a:normAutofit fontScale="77500" lnSpcReduction="20000"/>
          </a:bodyPr>
          <a:lstStyle/>
          <a:p>
            <a:r>
              <a:rPr lang="nl-NL" dirty="0"/>
              <a:t>De schimmel dringt de plant binnen via de wortels of via stolonen. Aangetaste planten blijven achter in groei. De kleur van aangetaste aardbei bladeren varieert van dof </a:t>
            </a:r>
            <a:r>
              <a:rPr lang="nl-NL" dirty="0" err="1"/>
              <a:t>geel-groen</a:t>
            </a:r>
            <a:r>
              <a:rPr lang="nl-NL" dirty="0"/>
              <a:t> tot donkerbruin. De hartblaadjes zijn klein en spichtig van vorm. Op de stengels ontstaan vaak bruine tot zwarte ingezonken vlekken.</a:t>
            </a:r>
          </a:p>
        </p:txBody>
      </p:sp>
      <p:pic>
        <p:nvPicPr>
          <p:cNvPr id="4" name="Afbeelding 3"/>
          <p:cNvPicPr>
            <a:picLocks noChangeAspect="1"/>
          </p:cNvPicPr>
          <p:nvPr/>
        </p:nvPicPr>
        <p:blipFill>
          <a:blip r:embed="rId2"/>
          <a:stretch>
            <a:fillRect/>
          </a:stretch>
        </p:blipFill>
        <p:spPr>
          <a:xfrm>
            <a:off x="7354700" y="435736"/>
            <a:ext cx="4492159" cy="2989328"/>
          </a:xfrm>
          <a:prstGeom prst="rect">
            <a:avLst/>
          </a:prstGeom>
        </p:spPr>
      </p:pic>
      <p:pic>
        <p:nvPicPr>
          <p:cNvPr id="5" name="Afbeelding 4"/>
          <p:cNvPicPr>
            <a:picLocks noChangeAspect="1"/>
          </p:cNvPicPr>
          <p:nvPr/>
        </p:nvPicPr>
        <p:blipFill>
          <a:blip r:embed="rId3"/>
          <a:stretch>
            <a:fillRect/>
          </a:stretch>
        </p:blipFill>
        <p:spPr>
          <a:xfrm>
            <a:off x="4073478" y="2160589"/>
            <a:ext cx="2838450" cy="4343400"/>
          </a:xfrm>
          <a:prstGeom prst="rect">
            <a:avLst/>
          </a:prstGeom>
        </p:spPr>
      </p:pic>
    </p:spTree>
    <p:extLst>
      <p:ext uri="{BB962C8B-B14F-4D97-AF65-F5344CB8AC3E}">
        <p14:creationId xmlns:p14="http://schemas.microsoft.com/office/powerpoint/2010/main" val="287037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5828" y="428509"/>
            <a:ext cx="10515600" cy="1325563"/>
          </a:xfrm>
        </p:spPr>
        <p:txBody>
          <a:bodyPr/>
          <a:lstStyle/>
          <a:p>
            <a:r>
              <a:rPr lang="nl-NL" dirty="0" smtClean="0"/>
              <a:t>Bacterievuur </a:t>
            </a:r>
            <a:br>
              <a:rPr lang="nl-NL" dirty="0" smtClean="0"/>
            </a:br>
            <a:r>
              <a:rPr lang="nl-NL" dirty="0" err="1" smtClean="0"/>
              <a:t>Erwinia</a:t>
            </a:r>
            <a:r>
              <a:rPr lang="nl-NL" dirty="0" smtClean="0"/>
              <a:t> </a:t>
            </a:r>
            <a:r>
              <a:rPr lang="nl-NL" dirty="0" err="1" smtClean="0"/>
              <a:t>amylovora</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4727660" y="3975543"/>
            <a:ext cx="2705100" cy="1695450"/>
          </a:xfrm>
          <a:prstGeom prst="rect">
            <a:avLst/>
          </a:prstGeom>
        </p:spPr>
      </p:pic>
      <p:pic>
        <p:nvPicPr>
          <p:cNvPr id="5" name="Afbeelding 4"/>
          <p:cNvPicPr>
            <a:picLocks noChangeAspect="1"/>
          </p:cNvPicPr>
          <p:nvPr/>
        </p:nvPicPr>
        <p:blipFill>
          <a:blip r:embed="rId3"/>
          <a:stretch>
            <a:fillRect/>
          </a:stretch>
        </p:blipFill>
        <p:spPr>
          <a:xfrm>
            <a:off x="8030556" y="1600111"/>
            <a:ext cx="3238500" cy="2990850"/>
          </a:xfrm>
          <a:prstGeom prst="rect">
            <a:avLst/>
          </a:prstGeom>
        </p:spPr>
      </p:pic>
      <p:sp>
        <p:nvSpPr>
          <p:cNvPr id="7" name="Rechthoek 6"/>
          <p:cNvSpPr/>
          <p:nvPr/>
        </p:nvSpPr>
        <p:spPr>
          <a:xfrm>
            <a:off x="799604" y="1817454"/>
            <a:ext cx="3928056" cy="2031325"/>
          </a:xfrm>
          <a:prstGeom prst="rect">
            <a:avLst/>
          </a:prstGeom>
        </p:spPr>
        <p:txBody>
          <a:bodyPr wrap="square">
            <a:spAutoFit/>
          </a:bodyPr>
          <a:lstStyle/>
          <a:p>
            <a:r>
              <a:rPr lang="nl-NL" dirty="0"/>
              <a:t>Bacterievuur is een plantenziekte, veroorzaakt door de bacterie </a:t>
            </a:r>
            <a:r>
              <a:rPr lang="nl-NL" dirty="0" err="1"/>
              <a:t>Erwinia</a:t>
            </a:r>
            <a:r>
              <a:rPr lang="nl-NL" dirty="0"/>
              <a:t> </a:t>
            </a:r>
            <a:r>
              <a:rPr lang="nl-NL" dirty="0" err="1"/>
              <a:t>amylovora</a:t>
            </a:r>
            <a:r>
              <a:rPr lang="nl-NL" dirty="0"/>
              <a:t>. De kenmerken van de ziekte zijn bruinzwart verkleuren, verdorren en verschrompelen van bloesems, bladeren en twijgen.</a:t>
            </a:r>
          </a:p>
        </p:txBody>
      </p:sp>
    </p:spTree>
    <p:extLst>
      <p:ext uri="{BB962C8B-B14F-4D97-AF65-F5344CB8AC3E}">
        <p14:creationId xmlns:p14="http://schemas.microsoft.com/office/powerpoint/2010/main" val="326192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Bladvlekkenziekte</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9361067" y="752477"/>
            <a:ext cx="2381250" cy="1876425"/>
          </a:xfrm>
          <a:prstGeom prst="rect">
            <a:avLst/>
          </a:prstGeo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6923" y="2521185"/>
            <a:ext cx="3741313" cy="2805985"/>
          </a:xfrm>
          <a:prstGeom prst="rect">
            <a:avLst/>
          </a:prstGeom>
        </p:spPr>
      </p:pic>
      <p:pic>
        <p:nvPicPr>
          <p:cNvPr id="6" name="Afbeelding 5"/>
          <p:cNvPicPr>
            <a:picLocks noChangeAspect="1"/>
          </p:cNvPicPr>
          <p:nvPr/>
        </p:nvPicPr>
        <p:blipFill>
          <a:blip r:embed="rId4"/>
          <a:stretch>
            <a:fillRect/>
          </a:stretch>
        </p:blipFill>
        <p:spPr>
          <a:xfrm>
            <a:off x="838200" y="4760149"/>
            <a:ext cx="2286000" cy="723900"/>
          </a:xfrm>
          <a:prstGeom prst="rect">
            <a:avLst/>
          </a:prstGeom>
        </p:spPr>
      </p:pic>
    </p:spTree>
    <p:extLst>
      <p:ext uri="{BB962C8B-B14F-4D97-AF65-F5344CB8AC3E}">
        <p14:creationId xmlns:p14="http://schemas.microsoft.com/office/powerpoint/2010/main" val="174357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Botrytus</a:t>
            </a:r>
            <a:r>
              <a:rPr lang="nl-NL" dirty="0" smtClean="0"/>
              <a:t/>
            </a:r>
            <a:br>
              <a:rPr lang="nl-NL" dirty="0" smtClean="0"/>
            </a:br>
            <a:r>
              <a:rPr lang="nl-NL" dirty="0" err="1" smtClean="0"/>
              <a:t>Botrytus</a:t>
            </a:r>
            <a:endParaRPr lang="nl-NL" dirty="0"/>
          </a:p>
        </p:txBody>
      </p:sp>
      <p:sp>
        <p:nvSpPr>
          <p:cNvPr id="3" name="Tijdelijke aanduiding voor inhoud 2"/>
          <p:cNvSpPr>
            <a:spLocks noGrp="1"/>
          </p:cNvSpPr>
          <p:nvPr>
            <p:ph idx="1"/>
          </p:nvPr>
        </p:nvSpPr>
        <p:spPr>
          <a:xfrm>
            <a:off x="677334" y="2160589"/>
            <a:ext cx="2310565" cy="3880773"/>
          </a:xfrm>
        </p:spPr>
        <p:txBody>
          <a:bodyPr>
            <a:normAutofit lnSpcReduction="10000"/>
          </a:bodyPr>
          <a:lstStyle/>
          <a:p>
            <a:r>
              <a:rPr lang="nl-NL" dirty="0"/>
              <a:t>De grauwe schimmel of </a:t>
            </a:r>
            <a:r>
              <a:rPr lang="nl-NL" dirty="0" err="1"/>
              <a:t>Botrytis</a:t>
            </a:r>
            <a:r>
              <a:rPr lang="nl-NL" dirty="0"/>
              <a:t>-rot is een parasiet en kan zowel kiemplanten als alle delen van planten aantasten</a:t>
            </a:r>
          </a:p>
        </p:txBody>
      </p:sp>
      <p:pic>
        <p:nvPicPr>
          <p:cNvPr id="4" name="Afbeelding 3"/>
          <p:cNvPicPr>
            <a:picLocks noChangeAspect="1"/>
          </p:cNvPicPr>
          <p:nvPr/>
        </p:nvPicPr>
        <p:blipFill>
          <a:blip r:embed="rId2"/>
          <a:stretch>
            <a:fillRect/>
          </a:stretch>
        </p:blipFill>
        <p:spPr>
          <a:xfrm>
            <a:off x="5801716" y="481336"/>
            <a:ext cx="3634671" cy="2418708"/>
          </a:xfrm>
          <a:prstGeom prst="rect">
            <a:avLst/>
          </a:prstGeom>
        </p:spPr>
      </p:pic>
      <p:pic>
        <p:nvPicPr>
          <p:cNvPr id="5" name="Afbeelding 4"/>
          <p:cNvPicPr>
            <a:picLocks noChangeAspect="1"/>
          </p:cNvPicPr>
          <p:nvPr/>
        </p:nvPicPr>
        <p:blipFill>
          <a:blip r:embed="rId3"/>
          <a:stretch>
            <a:fillRect/>
          </a:stretch>
        </p:blipFill>
        <p:spPr>
          <a:xfrm>
            <a:off x="3714243" y="3204870"/>
            <a:ext cx="3289230" cy="2463748"/>
          </a:xfrm>
          <a:prstGeom prst="rect">
            <a:avLst/>
          </a:prstGeom>
        </p:spPr>
      </p:pic>
      <p:pic>
        <p:nvPicPr>
          <p:cNvPr id="6" name="Afbeelding 5"/>
          <p:cNvPicPr>
            <a:picLocks noChangeAspect="1"/>
          </p:cNvPicPr>
          <p:nvPr/>
        </p:nvPicPr>
        <p:blipFill>
          <a:blip r:embed="rId4"/>
          <a:stretch>
            <a:fillRect/>
          </a:stretch>
        </p:blipFill>
        <p:spPr>
          <a:xfrm>
            <a:off x="7983101" y="3110557"/>
            <a:ext cx="2906572" cy="2200861"/>
          </a:xfrm>
          <a:prstGeom prst="rect">
            <a:avLst/>
          </a:prstGeom>
        </p:spPr>
      </p:pic>
    </p:spTree>
    <p:extLst>
      <p:ext uri="{BB962C8B-B14F-4D97-AF65-F5344CB8AC3E}">
        <p14:creationId xmlns:p14="http://schemas.microsoft.com/office/powerpoint/2010/main" val="74190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13401" y="587146"/>
            <a:ext cx="10515600" cy="1325563"/>
          </a:xfrm>
        </p:spPr>
        <p:txBody>
          <a:bodyPr/>
          <a:lstStyle/>
          <a:p>
            <a:r>
              <a:rPr lang="nl-NL" dirty="0" smtClean="0"/>
              <a:t>Buxusbladsterfte</a:t>
            </a:r>
            <a:br>
              <a:rPr lang="nl-NL" dirty="0" smtClean="0"/>
            </a:br>
            <a:r>
              <a:rPr lang="nl-NL" dirty="0" err="1" smtClean="0"/>
              <a:t>Cylindrocladium</a:t>
            </a:r>
            <a:endParaRPr lang="nl-NL" dirty="0"/>
          </a:p>
        </p:txBody>
      </p:sp>
      <p:sp>
        <p:nvSpPr>
          <p:cNvPr id="3" name="Tijdelijke aanduiding voor inhoud 2"/>
          <p:cNvSpPr>
            <a:spLocks noGrp="1"/>
          </p:cNvSpPr>
          <p:nvPr>
            <p:ph idx="1"/>
          </p:nvPr>
        </p:nvSpPr>
        <p:spPr>
          <a:xfrm>
            <a:off x="677334" y="2160589"/>
            <a:ext cx="2374959" cy="3880773"/>
          </a:xfrm>
        </p:spPr>
        <p:txBody>
          <a:bodyPr>
            <a:normAutofit fontScale="85000" lnSpcReduction="20000"/>
          </a:bodyPr>
          <a:lstStyle/>
          <a:p>
            <a:r>
              <a:rPr lang="nl-NL" dirty="0"/>
              <a:t>De aantasting begint met zwarte vlekken op het blad. Na enkele dagen vallen de aangetaste bladeren massaal af en er ontstaan zwarte strepen op de jonge twijgen.</a:t>
            </a:r>
          </a:p>
        </p:txBody>
      </p:sp>
      <p:pic>
        <p:nvPicPr>
          <p:cNvPr id="4" name="Afbeelding 3"/>
          <p:cNvPicPr>
            <a:picLocks noChangeAspect="1"/>
          </p:cNvPicPr>
          <p:nvPr/>
        </p:nvPicPr>
        <p:blipFill>
          <a:blip r:embed="rId2"/>
          <a:stretch>
            <a:fillRect/>
          </a:stretch>
        </p:blipFill>
        <p:spPr>
          <a:xfrm>
            <a:off x="5375814" y="1690690"/>
            <a:ext cx="2390775" cy="1914525"/>
          </a:xfrm>
          <a:prstGeom prst="rect">
            <a:avLst/>
          </a:prstGeom>
        </p:spPr>
      </p:pic>
      <p:pic>
        <p:nvPicPr>
          <p:cNvPr id="5" name="Afbeelding 4"/>
          <p:cNvPicPr>
            <a:picLocks noChangeAspect="1"/>
          </p:cNvPicPr>
          <p:nvPr/>
        </p:nvPicPr>
        <p:blipFill>
          <a:blip r:embed="rId3"/>
          <a:stretch>
            <a:fillRect/>
          </a:stretch>
        </p:blipFill>
        <p:spPr>
          <a:xfrm>
            <a:off x="8349081" y="1001715"/>
            <a:ext cx="3004720" cy="2250640"/>
          </a:xfrm>
          <a:prstGeom prst="rect">
            <a:avLst/>
          </a:prstGeom>
        </p:spPr>
      </p:pic>
      <p:pic>
        <p:nvPicPr>
          <p:cNvPr id="6" name="Afbeelding 5"/>
          <p:cNvPicPr>
            <a:picLocks noChangeAspect="1"/>
          </p:cNvPicPr>
          <p:nvPr/>
        </p:nvPicPr>
        <p:blipFill>
          <a:blip r:embed="rId4"/>
          <a:stretch>
            <a:fillRect/>
          </a:stretch>
        </p:blipFill>
        <p:spPr>
          <a:xfrm>
            <a:off x="4290267" y="4100975"/>
            <a:ext cx="4773509" cy="1530898"/>
          </a:xfrm>
          <a:prstGeom prst="rect">
            <a:avLst/>
          </a:prstGeom>
        </p:spPr>
      </p:pic>
    </p:spTree>
    <p:extLst>
      <p:ext uri="{BB962C8B-B14F-4D97-AF65-F5344CB8AC3E}">
        <p14:creationId xmlns:p14="http://schemas.microsoft.com/office/powerpoint/2010/main" val="348899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Echte meeldauw</a:t>
            </a:r>
            <a:endParaRPr lang="nl-NL" dirty="0"/>
          </a:p>
        </p:txBody>
      </p:sp>
      <p:sp>
        <p:nvSpPr>
          <p:cNvPr id="3" name="Tijdelijke aanduiding voor inhoud 2"/>
          <p:cNvSpPr>
            <a:spLocks noGrp="1"/>
          </p:cNvSpPr>
          <p:nvPr>
            <p:ph idx="1"/>
          </p:nvPr>
        </p:nvSpPr>
        <p:spPr>
          <a:xfrm>
            <a:off x="677334" y="2160589"/>
            <a:ext cx="3031781" cy="3880773"/>
          </a:xfrm>
        </p:spPr>
        <p:txBody>
          <a:bodyPr>
            <a:normAutofit fontScale="77500" lnSpcReduction="20000"/>
          </a:bodyPr>
          <a:lstStyle/>
          <a:p>
            <a:r>
              <a:rPr lang="nl-NL" dirty="0"/>
              <a:t>Op de aangetaste planten ontstaan eerst witte poederachtige vlekken, die in een later stadium het gehele oppervlak bedekken. Het poeder bestaat uit sporen. Niet alleen de bladeren maar ook de stengels kunnen aangetast worden. Meestal worden de onderste bladeren het eerst aangetast.</a:t>
            </a:r>
          </a:p>
        </p:txBody>
      </p:sp>
      <p:pic>
        <p:nvPicPr>
          <p:cNvPr id="4" name="Afbeelding 3"/>
          <p:cNvPicPr>
            <a:picLocks noChangeAspect="1"/>
          </p:cNvPicPr>
          <p:nvPr/>
        </p:nvPicPr>
        <p:blipFill>
          <a:blip r:embed="rId2"/>
          <a:stretch>
            <a:fillRect/>
          </a:stretch>
        </p:blipFill>
        <p:spPr>
          <a:xfrm>
            <a:off x="4231448" y="1745222"/>
            <a:ext cx="2466975" cy="1847850"/>
          </a:xfrm>
          <a:prstGeom prst="rect">
            <a:avLst/>
          </a:prstGeom>
        </p:spPr>
      </p:pic>
      <p:pic>
        <p:nvPicPr>
          <p:cNvPr id="7" name="Afbeelding 6"/>
          <p:cNvPicPr>
            <a:picLocks noChangeAspect="1"/>
          </p:cNvPicPr>
          <p:nvPr/>
        </p:nvPicPr>
        <p:blipFill>
          <a:blip r:embed="rId3"/>
          <a:stretch>
            <a:fillRect/>
          </a:stretch>
        </p:blipFill>
        <p:spPr>
          <a:xfrm>
            <a:off x="7916738" y="764147"/>
            <a:ext cx="2533650" cy="1905000"/>
          </a:xfrm>
          <a:prstGeom prst="rect">
            <a:avLst/>
          </a:prstGeom>
        </p:spPr>
      </p:pic>
      <p:pic>
        <p:nvPicPr>
          <p:cNvPr id="8" name="Afbeelding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6054" y="3385241"/>
            <a:ext cx="3421755" cy="2281170"/>
          </a:xfrm>
          <a:prstGeom prst="rect">
            <a:avLst/>
          </a:prstGeom>
        </p:spPr>
      </p:pic>
    </p:spTree>
    <p:extLst>
      <p:ext uri="{BB962C8B-B14F-4D97-AF65-F5344CB8AC3E}">
        <p14:creationId xmlns:p14="http://schemas.microsoft.com/office/powerpoint/2010/main" val="157727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Kanker</a:t>
            </a:r>
            <a:br>
              <a:rPr lang="nl-NL" dirty="0" smtClean="0"/>
            </a:br>
            <a:r>
              <a:rPr lang="nl-NL" dirty="0" err="1" smtClean="0"/>
              <a:t>Nectria</a:t>
            </a:r>
            <a:r>
              <a:rPr lang="nl-NL" dirty="0" smtClean="0"/>
              <a:t> </a:t>
            </a:r>
            <a:r>
              <a:rPr lang="nl-NL" dirty="0" err="1" smtClean="0"/>
              <a:t>galligena</a:t>
            </a:r>
            <a:endParaRPr lang="nl-NL" dirty="0"/>
          </a:p>
        </p:txBody>
      </p:sp>
      <p:sp>
        <p:nvSpPr>
          <p:cNvPr id="5" name="Tijdelijke aanduiding voor inhoud 4"/>
          <p:cNvSpPr>
            <a:spLocks noGrp="1"/>
          </p:cNvSpPr>
          <p:nvPr>
            <p:ph idx="1"/>
          </p:nvPr>
        </p:nvSpPr>
        <p:spPr>
          <a:xfrm>
            <a:off x="677334" y="2160589"/>
            <a:ext cx="5521760" cy="3880773"/>
          </a:xfrm>
        </p:spPr>
        <p:txBody>
          <a:bodyPr>
            <a:normAutofit fontScale="70000" lnSpcReduction="20000"/>
          </a:bodyPr>
          <a:lstStyle/>
          <a:p>
            <a:r>
              <a:rPr lang="nl-NL" dirty="0"/>
              <a:t>Vruchtboomkanker is een schimmelziekte waarbij de cellen doodgaan en de sapstromen vanaf die plek tegenhouden. De rest van de tak of boom zal daardoor afsterven. Ook de vruchten kunnen worden aangetast, wat </a:t>
            </a:r>
            <a:r>
              <a:rPr lang="nl-NL" dirty="0" err="1"/>
              <a:t>neusrot</a:t>
            </a:r>
            <a:r>
              <a:rPr lang="nl-NL" dirty="0"/>
              <a:t> wordt genoemd. </a:t>
            </a:r>
            <a:endParaRPr lang="nl-NL" dirty="0" smtClean="0"/>
          </a:p>
          <a:p>
            <a:r>
              <a:rPr lang="nl-NL" dirty="0" smtClean="0"/>
              <a:t>De </a:t>
            </a:r>
            <a:r>
              <a:rPr lang="nl-NL" dirty="0"/>
              <a:t>schimmel wordt onder andere verspreid door de appelbloedluis (</a:t>
            </a:r>
            <a:r>
              <a:rPr lang="nl-NL" dirty="0" err="1"/>
              <a:t>Eriosoma</a:t>
            </a:r>
            <a:r>
              <a:rPr lang="nl-NL" dirty="0"/>
              <a:t> </a:t>
            </a:r>
            <a:r>
              <a:rPr lang="nl-NL" dirty="0" err="1"/>
              <a:t>lanigerum</a:t>
            </a:r>
            <a:r>
              <a:rPr lang="nl-NL" dirty="0"/>
              <a:t>). Deze wordt weer gegeten door de oorworm en geparasiteerd door de sluipwesp (</a:t>
            </a:r>
            <a:r>
              <a:rPr lang="nl-NL" dirty="0" err="1"/>
              <a:t>Aphidius</a:t>
            </a:r>
            <a:r>
              <a:rPr lang="nl-NL" dirty="0"/>
              <a:t> </a:t>
            </a:r>
            <a:r>
              <a:rPr lang="nl-NL" dirty="0" err="1"/>
              <a:t>colemani</a:t>
            </a:r>
            <a:r>
              <a:rPr lang="nl-NL" dirty="0"/>
              <a:t>) en de galmug (</a:t>
            </a:r>
            <a:r>
              <a:rPr lang="nl-NL" dirty="0" err="1"/>
              <a:t>Aphidoletes</a:t>
            </a:r>
            <a:r>
              <a:rPr lang="nl-NL" dirty="0"/>
              <a:t> </a:t>
            </a:r>
            <a:r>
              <a:rPr lang="nl-NL" dirty="0" err="1"/>
              <a:t>aphidimyza</a:t>
            </a:r>
            <a:r>
              <a:rPr lang="nl-NL" dirty="0"/>
              <a:t>). Deze laatste twee insecten (oorwormen eten ook plantendelen) worden ingezet ter bestrijding, maar ook wondbehandeling kan uitkomst bieden.</a:t>
            </a:r>
          </a:p>
        </p:txBody>
      </p:sp>
      <p:pic>
        <p:nvPicPr>
          <p:cNvPr id="6" name="Afbeelding 5"/>
          <p:cNvPicPr>
            <a:picLocks noChangeAspect="1"/>
          </p:cNvPicPr>
          <p:nvPr/>
        </p:nvPicPr>
        <p:blipFill>
          <a:blip r:embed="rId2"/>
          <a:stretch>
            <a:fillRect/>
          </a:stretch>
        </p:blipFill>
        <p:spPr>
          <a:xfrm>
            <a:off x="6644528" y="609600"/>
            <a:ext cx="2533650" cy="1685925"/>
          </a:xfrm>
          <a:prstGeom prst="rect">
            <a:avLst/>
          </a:prstGeom>
        </p:spPr>
      </p:pic>
      <p:pic>
        <p:nvPicPr>
          <p:cNvPr id="7" name="Afbeelding 6"/>
          <p:cNvPicPr>
            <a:picLocks noChangeAspect="1"/>
          </p:cNvPicPr>
          <p:nvPr/>
        </p:nvPicPr>
        <p:blipFill>
          <a:blip r:embed="rId3"/>
          <a:stretch>
            <a:fillRect/>
          </a:stretch>
        </p:blipFill>
        <p:spPr>
          <a:xfrm>
            <a:off x="7047940" y="2658314"/>
            <a:ext cx="2533650" cy="3629025"/>
          </a:xfrm>
          <a:prstGeom prst="rect">
            <a:avLst/>
          </a:prstGeom>
        </p:spPr>
      </p:pic>
    </p:spTree>
    <p:extLst>
      <p:ext uri="{BB962C8B-B14F-4D97-AF65-F5344CB8AC3E}">
        <p14:creationId xmlns:p14="http://schemas.microsoft.com/office/powerpoint/2010/main" val="82069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Kastanjebloedingsziekte</a:t>
            </a:r>
            <a:r>
              <a:rPr lang="nl-NL" dirty="0" smtClean="0"/>
              <a:t/>
            </a:r>
            <a:br>
              <a:rPr lang="nl-NL" dirty="0" smtClean="0"/>
            </a:br>
            <a:r>
              <a:rPr lang="nl-NL" dirty="0" smtClean="0"/>
              <a:t>Pseudomonas </a:t>
            </a:r>
            <a:r>
              <a:rPr lang="nl-NL" dirty="0" err="1" smtClean="0"/>
              <a:t>syringae</a:t>
            </a:r>
            <a:endParaRPr lang="nl-NL" dirty="0"/>
          </a:p>
        </p:txBody>
      </p:sp>
      <p:sp>
        <p:nvSpPr>
          <p:cNvPr id="3" name="Tijdelijke aanduiding voor inhoud 2"/>
          <p:cNvSpPr>
            <a:spLocks noGrp="1"/>
          </p:cNvSpPr>
          <p:nvPr>
            <p:ph idx="1"/>
          </p:nvPr>
        </p:nvSpPr>
        <p:spPr>
          <a:xfrm>
            <a:off x="677334" y="2160589"/>
            <a:ext cx="3060948" cy="3880773"/>
          </a:xfrm>
        </p:spPr>
        <p:txBody>
          <a:bodyPr>
            <a:normAutofit fontScale="77500" lnSpcReduction="20000"/>
          </a:bodyPr>
          <a:lstStyle/>
          <a:p>
            <a:r>
              <a:rPr lang="nl-NL" dirty="0"/>
              <a:t>Bacteriekanker (Pseudomonas </a:t>
            </a:r>
            <a:r>
              <a:rPr lang="nl-NL" dirty="0" err="1"/>
              <a:t>syringae</a:t>
            </a:r>
            <a:r>
              <a:rPr lang="nl-NL" dirty="0"/>
              <a:t>) is een zeer moeilijk te bestrijden bacterieziekte, die vooral optreedt bij steenvruchten zoals kersen, pruimen en perziken. De meeste infecties vinden plaats in de herfst tijdens nat en winderig weer of in het voorjaar bij vochtige omstandigheden.</a:t>
            </a:r>
          </a:p>
        </p:txBody>
      </p:sp>
      <p:pic>
        <p:nvPicPr>
          <p:cNvPr id="4" name="Afbeelding 3"/>
          <p:cNvPicPr>
            <a:picLocks noChangeAspect="1"/>
          </p:cNvPicPr>
          <p:nvPr/>
        </p:nvPicPr>
        <p:blipFill>
          <a:blip r:embed="rId2"/>
          <a:stretch>
            <a:fillRect/>
          </a:stretch>
        </p:blipFill>
        <p:spPr>
          <a:xfrm>
            <a:off x="6012516" y="2160589"/>
            <a:ext cx="2533650" cy="3371850"/>
          </a:xfrm>
          <a:prstGeom prst="rect">
            <a:avLst/>
          </a:prstGeom>
        </p:spPr>
      </p:pic>
    </p:spTree>
    <p:extLst>
      <p:ext uri="{BB962C8B-B14F-4D97-AF65-F5344CB8AC3E}">
        <p14:creationId xmlns:p14="http://schemas.microsoft.com/office/powerpoint/2010/main" val="224861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Kiem en bodemschimmels</a:t>
            </a:r>
            <a:br>
              <a:rPr lang="nl-NL" dirty="0" smtClean="0"/>
            </a:br>
            <a:r>
              <a:rPr lang="nl-NL" dirty="0" err="1" smtClean="0"/>
              <a:t>Pythium</a:t>
            </a:r>
            <a:endParaRPr lang="nl-NL" dirty="0"/>
          </a:p>
        </p:txBody>
      </p:sp>
      <p:sp>
        <p:nvSpPr>
          <p:cNvPr id="3" name="Tijdelijke aanduiding voor inhoud 2"/>
          <p:cNvSpPr>
            <a:spLocks noGrp="1"/>
          </p:cNvSpPr>
          <p:nvPr>
            <p:ph idx="1"/>
          </p:nvPr>
        </p:nvSpPr>
        <p:spPr>
          <a:xfrm>
            <a:off x="677334" y="2160589"/>
            <a:ext cx="3746748" cy="3880773"/>
          </a:xfrm>
        </p:spPr>
        <p:txBody>
          <a:bodyPr>
            <a:normAutofit fontScale="77500" lnSpcReduction="20000"/>
          </a:bodyPr>
          <a:lstStyle/>
          <a:p>
            <a:r>
              <a:rPr lang="nl-NL" dirty="0"/>
              <a:t>De fijne wortels van aangetaste planten verslijmen en er treedt een </a:t>
            </a:r>
            <a:r>
              <a:rPr lang="nl-NL" dirty="0" err="1"/>
              <a:t>natrot</a:t>
            </a:r>
            <a:r>
              <a:rPr lang="nl-NL" dirty="0"/>
              <a:t> op. De schors laat los van de centrale cilinder waardoor deze gemakkelijk kan worden afgestroopt.</a:t>
            </a:r>
          </a:p>
          <a:p>
            <a:r>
              <a:rPr lang="nl-NL" dirty="0" smtClean="0"/>
              <a:t>Bij </a:t>
            </a:r>
            <a:r>
              <a:rPr lang="nl-NL" dirty="0"/>
              <a:t>verdergaande aantasting rot het gehele wortelstelsel en kan een rotte plek aan de stengelvoet ontstaan. De plant blijft achter in groei, verwelkt.</a:t>
            </a:r>
          </a:p>
        </p:txBody>
      </p:sp>
      <p:pic>
        <p:nvPicPr>
          <p:cNvPr id="5" name="Afbeelding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10835" y="2541492"/>
            <a:ext cx="3612777" cy="2709583"/>
          </a:xfrm>
          <a:prstGeom prst="rect">
            <a:avLst/>
          </a:prstGeom>
        </p:spPr>
      </p:pic>
    </p:spTree>
    <p:extLst>
      <p:ext uri="{BB962C8B-B14F-4D97-AF65-F5344CB8AC3E}">
        <p14:creationId xmlns:p14="http://schemas.microsoft.com/office/powerpoint/2010/main" val="196886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14722</TotalTime>
  <Words>778</Words>
  <Application>Microsoft Office PowerPoint</Application>
  <PresentationFormat>Breedbeeld</PresentationFormat>
  <Paragraphs>35</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Ziekten in de boomteelt</vt:lpstr>
      <vt:lpstr>Bacterievuur  Erwinia amylovora</vt:lpstr>
      <vt:lpstr>Bladvlekkenziekte</vt:lpstr>
      <vt:lpstr>Botrytus Botrytus</vt:lpstr>
      <vt:lpstr>Buxusbladsterfte Cylindrocladium</vt:lpstr>
      <vt:lpstr>Echte meeldauw</vt:lpstr>
      <vt:lpstr>Kanker Nectria galligena</vt:lpstr>
      <vt:lpstr>Kastanjebloedingsziekte Pseudomonas syringae</vt:lpstr>
      <vt:lpstr>Kiem en bodemschimmels Pythium</vt:lpstr>
      <vt:lpstr>Meniezwam (vuur) Nectria cinnabarina</vt:lpstr>
      <vt:lpstr>Rattenkeutelziekte Sclerotinia</vt:lpstr>
      <vt:lpstr>Roest Gele, Bruine, Kroon</vt:lpstr>
      <vt:lpstr>Sterroetdauw Diplocarpon rosae</vt:lpstr>
      <vt:lpstr>Valse meeldauw Pseudoperonospora, Bremia</vt:lpstr>
      <vt:lpstr>Verwelkingsziekte Verticillium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Dick Scholten</dc:creator>
  <cp:lastModifiedBy>Bertus Boer</cp:lastModifiedBy>
  <cp:revision>31</cp:revision>
  <dcterms:created xsi:type="dcterms:W3CDTF">2014-12-11T13:21:40Z</dcterms:created>
  <dcterms:modified xsi:type="dcterms:W3CDTF">2018-10-11T11:16:20Z</dcterms:modified>
</cp:coreProperties>
</file>