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27"/>
  </p:notesMasterIdLst>
  <p:sldIdLst>
    <p:sldId id="256" r:id="rId3"/>
    <p:sldId id="257" r:id="rId4"/>
    <p:sldId id="259" r:id="rId5"/>
    <p:sldId id="260" r:id="rId6"/>
    <p:sldId id="261" r:id="rId7"/>
    <p:sldId id="264" r:id="rId8"/>
    <p:sldId id="263" r:id="rId9"/>
    <p:sldId id="265" r:id="rId10"/>
    <p:sldId id="269" r:id="rId11"/>
    <p:sldId id="270" r:id="rId12"/>
    <p:sldId id="272" r:id="rId13"/>
    <p:sldId id="273" r:id="rId14"/>
    <p:sldId id="274" r:id="rId15"/>
    <p:sldId id="275" r:id="rId16"/>
    <p:sldId id="276" r:id="rId17"/>
    <p:sldId id="277" r:id="rId18"/>
    <p:sldId id="278" r:id="rId19"/>
    <p:sldId id="279" r:id="rId20"/>
    <p:sldId id="281" r:id="rId21"/>
    <p:sldId id="283" r:id="rId22"/>
    <p:sldId id="288" r:id="rId23"/>
    <p:sldId id="287" r:id="rId24"/>
    <p:sldId id="289" r:id="rId25"/>
    <p:sldId id="293" r:id="rId2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4"/>
    <p:restoredTop sz="75489" autoAdjust="0"/>
  </p:normalViewPr>
  <p:slideViewPr>
    <p:cSldViewPr snapToGrid="0" snapToObjects="1">
      <p:cViewPr varScale="1">
        <p:scale>
          <a:sx n="55" d="100"/>
          <a:sy n="55" d="100"/>
        </p:scale>
        <p:origin x="1476" y="42"/>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29-10-2018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Noot aan redactie:</a:t>
            </a:r>
            <a:r>
              <a:rPr lang="nl-NL" baseline="0" dirty="0" smtClean="0"/>
              <a:t> in kenniskiemboek staat de formule niet goed. Letters en cijfers zijn verwisseld</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23</a:t>
            </a:fld>
            <a:endParaRPr lang="nl-NL"/>
          </a:p>
        </p:txBody>
      </p:sp>
    </p:spTree>
    <p:extLst>
      <p:ext uri="{BB962C8B-B14F-4D97-AF65-F5344CB8AC3E}">
        <p14:creationId xmlns:p14="http://schemas.microsoft.com/office/powerpoint/2010/main" val="3090049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29-10-2018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29-10-2018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29-10-2018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29-10-2018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29-10-2018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29-10-2018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29-10-2018</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29-10-2018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bQFEYyF948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5uihdyfCxT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sz="4000" dirty="0" smtClean="0">
                <a:solidFill>
                  <a:schemeClr val="tx1"/>
                </a:solidFill>
              </a:rPr>
              <a:t>Module</a:t>
            </a:r>
            <a:r>
              <a:rPr lang="nl-NL" dirty="0" smtClean="0"/>
              <a:t/>
            </a:r>
            <a:br>
              <a:rPr lang="nl-NL" dirty="0" smtClean="0"/>
            </a:br>
            <a:r>
              <a:rPr lang="nl-NL" dirty="0" smtClean="0"/>
              <a:t>Anatomie en fysiologie</a:t>
            </a:r>
            <a:endParaRPr lang="nl-NL" dirty="0"/>
          </a:p>
        </p:txBody>
      </p:sp>
      <p:sp>
        <p:nvSpPr>
          <p:cNvPr id="3" name="Ondertitel 2"/>
          <p:cNvSpPr>
            <a:spLocks noGrp="1"/>
          </p:cNvSpPr>
          <p:nvPr>
            <p:ph type="subTitle" idx="1"/>
          </p:nvPr>
        </p:nvSpPr>
        <p:spPr/>
        <p:txBody>
          <a:bodyPr/>
          <a:lstStyle/>
          <a:p>
            <a:endParaRPr lang="nl-NL" dirty="0" smtClean="0"/>
          </a:p>
          <a:p>
            <a:r>
              <a:rPr lang="nl-NL" dirty="0" smtClean="0"/>
              <a:t>Hoofdstuk 6</a:t>
            </a:r>
            <a:endParaRPr lang="nl-NL" dirty="0"/>
          </a:p>
          <a:p>
            <a:r>
              <a:rPr lang="nl-NL" sz="3600" b="1" dirty="0" smtClean="0"/>
              <a:t>Het spijsverteringsstelsel</a:t>
            </a:r>
            <a:endParaRPr lang="nl-NL" sz="3600" b="1"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6.6 De slokdarm</a:t>
            </a:r>
            <a:endParaRPr lang="nl-NL" dirty="0"/>
          </a:p>
        </p:txBody>
      </p:sp>
      <p:sp>
        <p:nvSpPr>
          <p:cNvPr id="3" name="Tijdelijke aanduiding voor inhoud 2"/>
          <p:cNvSpPr>
            <a:spLocks noGrp="1"/>
          </p:cNvSpPr>
          <p:nvPr>
            <p:ph idx="1"/>
          </p:nvPr>
        </p:nvSpPr>
        <p:spPr/>
        <p:txBody>
          <a:bodyPr/>
          <a:lstStyle/>
          <a:p>
            <a:r>
              <a:rPr lang="nl-NL" dirty="0" smtClean="0"/>
              <a:t>Slappe, dunne buis</a:t>
            </a:r>
          </a:p>
          <a:p>
            <a:r>
              <a:rPr lang="nl-NL" dirty="0" smtClean="0"/>
              <a:t>Ligt tussen maag en keelholte</a:t>
            </a:r>
          </a:p>
          <a:p>
            <a:r>
              <a:rPr lang="nl-NL" dirty="0" smtClean="0"/>
              <a:t>Twee spierlagen</a:t>
            </a:r>
          </a:p>
          <a:p>
            <a:pPr lvl="1" indent="-423863">
              <a:buFont typeface="Wingdings" panose="05000000000000000000" pitchFamily="2" charset="2"/>
              <a:buChar char="Ø"/>
            </a:pPr>
            <a:r>
              <a:rPr lang="nl-NL" dirty="0" smtClean="0"/>
              <a:t>Zorgen </a:t>
            </a:r>
            <a:r>
              <a:rPr lang="nl-NL" dirty="0" smtClean="0"/>
              <a:t>voor peristaltische beweging</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305940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6.6 De slokdarm</a:t>
            </a:r>
            <a:endParaRPr lang="nl-NL" dirty="0"/>
          </a:p>
        </p:txBody>
      </p:sp>
      <p:sp>
        <p:nvSpPr>
          <p:cNvPr id="3" name="Tijdelijke aanduiding voor inhoud 2"/>
          <p:cNvSpPr>
            <a:spLocks noGrp="1"/>
          </p:cNvSpPr>
          <p:nvPr>
            <p:ph idx="1"/>
          </p:nvPr>
        </p:nvSpPr>
        <p:spPr/>
        <p:txBody>
          <a:bodyPr/>
          <a:lstStyle/>
          <a:p>
            <a:r>
              <a:rPr lang="nl-NL" dirty="0" smtClean="0"/>
              <a:t>Bij herkauwers vinden er ook spiertrekkingen plaats vanuit de maag richting de bek</a:t>
            </a:r>
          </a:p>
          <a:p>
            <a:pPr lvl="1" indent="-423863">
              <a:buFont typeface="Wingdings" panose="05000000000000000000" pitchFamily="2" charset="2"/>
              <a:buChar char="Ø"/>
            </a:pPr>
            <a:r>
              <a:rPr lang="nl-NL" dirty="0" smtClean="0"/>
              <a:t>Anti peristaltische bewegingen</a:t>
            </a:r>
          </a:p>
          <a:p>
            <a:pPr lvl="1" indent="-423863">
              <a:buFont typeface="Wingdings" panose="05000000000000000000" pitchFamily="2" charset="2"/>
              <a:buChar char="Ø"/>
            </a:pPr>
            <a:r>
              <a:rPr lang="nl-NL" dirty="0" smtClean="0"/>
              <a:t>Maakt herkauwen mogelijk</a:t>
            </a:r>
          </a:p>
          <a:p>
            <a:pPr lvl="1"/>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4168771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6.7 De maag</a:t>
            </a:r>
            <a:endParaRPr lang="nl-NL" dirty="0"/>
          </a:p>
        </p:txBody>
      </p:sp>
      <p:sp>
        <p:nvSpPr>
          <p:cNvPr id="3" name="Tijdelijke aanduiding voor inhoud 2"/>
          <p:cNvSpPr>
            <a:spLocks noGrp="1"/>
          </p:cNvSpPr>
          <p:nvPr>
            <p:ph idx="1"/>
          </p:nvPr>
        </p:nvSpPr>
        <p:spPr/>
        <p:txBody>
          <a:bodyPr/>
          <a:lstStyle/>
          <a:p>
            <a:r>
              <a:rPr lang="nl-NL" dirty="0" smtClean="0"/>
              <a:t>Ligt in de buikholte, net onder de ribben</a:t>
            </a:r>
          </a:p>
          <a:p>
            <a:r>
              <a:rPr lang="nl-NL" dirty="0" smtClean="0"/>
              <a:t>Inhoud </a:t>
            </a:r>
            <a:r>
              <a:rPr lang="nl-NL" dirty="0" smtClean="0"/>
              <a:t>van de maag hangt af van de grootte van het </a:t>
            </a:r>
            <a:r>
              <a:rPr lang="nl-NL" dirty="0" smtClean="0"/>
              <a:t>dier</a:t>
            </a:r>
            <a:endParaRPr lang="nl-NL" dirty="0" smtClean="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2015705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6.7 De maag</a:t>
            </a:r>
            <a:endParaRPr lang="nl-NL" dirty="0"/>
          </a:p>
        </p:txBody>
      </p:sp>
      <p:sp>
        <p:nvSpPr>
          <p:cNvPr id="3" name="Tijdelijke aanduiding voor inhoud 2"/>
          <p:cNvSpPr>
            <a:spLocks noGrp="1"/>
          </p:cNvSpPr>
          <p:nvPr>
            <p:ph idx="1"/>
          </p:nvPr>
        </p:nvSpPr>
        <p:spPr/>
        <p:txBody>
          <a:bodyPr/>
          <a:lstStyle/>
          <a:p>
            <a:r>
              <a:rPr lang="nl-NL" dirty="0" smtClean="0"/>
              <a:t>Vertering begint door toevoeging van verteringssappen</a:t>
            </a:r>
          </a:p>
          <a:p>
            <a:pPr marL="0" indent="0">
              <a:buNone/>
            </a:pPr>
            <a:endParaRPr lang="nl-NL" dirty="0" smtClean="0"/>
          </a:p>
          <a:p>
            <a:r>
              <a:rPr lang="nl-NL" dirty="0" smtClean="0"/>
              <a:t>Kliercellen maken </a:t>
            </a:r>
            <a:r>
              <a:rPr lang="nl-NL" dirty="0" err="1" smtClean="0"/>
              <a:t>oa</a:t>
            </a:r>
            <a:r>
              <a:rPr lang="nl-NL" dirty="0" smtClean="0"/>
              <a:t> zoutzuur, pepsine en slijm aan. </a:t>
            </a:r>
          </a:p>
          <a:p>
            <a:pPr lvl="1" indent="-423863">
              <a:buFont typeface="Wingdings" panose="05000000000000000000" pitchFamily="2" charset="2"/>
              <a:buChar char="Ø"/>
            </a:pPr>
            <a:r>
              <a:rPr lang="nl-NL" dirty="0" smtClean="0"/>
              <a:t>Zoutzuur: Doden bacteriën en andere indringers </a:t>
            </a:r>
          </a:p>
          <a:p>
            <a:pPr lvl="1" indent="-423863">
              <a:buFont typeface="Wingdings" panose="05000000000000000000" pitchFamily="2" charset="2"/>
              <a:buChar char="Ø"/>
            </a:pPr>
            <a:r>
              <a:rPr lang="nl-NL" dirty="0" smtClean="0"/>
              <a:t>Pepsine: </a:t>
            </a:r>
            <a:r>
              <a:rPr lang="nl-NL" dirty="0" err="1" smtClean="0"/>
              <a:t>Eiwitafbrekend</a:t>
            </a:r>
            <a:r>
              <a:rPr lang="nl-NL" dirty="0" smtClean="0"/>
              <a:t> enzym</a:t>
            </a:r>
          </a:p>
          <a:p>
            <a:pPr lvl="1" indent="-423863">
              <a:buFont typeface="Wingdings" panose="05000000000000000000" pitchFamily="2" charset="2"/>
              <a:buChar char="Ø"/>
            </a:pPr>
            <a:r>
              <a:rPr lang="nl-NL" dirty="0" smtClean="0"/>
              <a:t>Slijm: hecht aan slijmvlies van maagwand en beschermt tegen het zoutzuur </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1769628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6.8 De dunne darm</a:t>
            </a:r>
            <a:endParaRPr lang="nl-NL" dirty="0"/>
          </a:p>
        </p:txBody>
      </p:sp>
      <p:sp>
        <p:nvSpPr>
          <p:cNvPr id="3" name="Tijdelijke aanduiding voor inhoud 2"/>
          <p:cNvSpPr>
            <a:spLocks noGrp="1"/>
          </p:cNvSpPr>
          <p:nvPr>
            <p:ph idx="1"/>
          </p:nvPr>
        </p:nvSpPr>
        <p:spPr/>
        <p:txBody>
          <a:bodyPr/>
          <a:lstStyle/>
          <a:p>
            <a:r>
              <a:rPr lang="nl-NL" dirty="0" smtClean="0"/>
              <a:t>Vult het grootste deel van de buikholte</a:t>
            </a:r>
          </a:p>
          <a:p>
            <a:r>
              <a:rPr lang="nl-NL" dirty="0" smtClean="0"/>
              <a:t>Lengte hangt af van de lichaamsgrootte van het dier en van het soort voedsel dat het eet</a:t>
            </a:r>
          </a:p>
          <a:p>
            <a:pPr lvl="1" indent="-423863">
              <a:buFont typeface="Wingdings" panose="05000000000000000000" pitchFamily="2" charset="2"/>
              <a:buChar char="Ø"/>
            </a:pPr>
            <a:r>
              <a:rPr lang="nl-NL" dirty="0" smtClean="0"/>
              <a:t>Plantaardig materiaal is moeilijker te verteren dan vlees</a:t>
            </a:r>
          </a:p>
          <a:p>
            <a:pPr lvl="1" indent="-423863">
              <a:buFont typeface="Wingdings" panose="05000000000000000000" pitchFamily="2" charset="2"/>
              <a:buChar char="Ø"/>
            </a:pPr>
            <a:r>
              <a:rPr lang="nl-NL" dirty="0" smtClean="0"/>
              <a:t>Darmen van planteneters zijn relatief langer</a:t>
            </a:r>
          </a:p>
          <a:p>
            <a:r>
              <a:rPr lang="nl-NL" dirty="0" smtClean="0"/>
              <a:t>Bestaat uit drie delen</a:t>
            </a:r>
          </a:p>
          <a:p>
            <a:pPr lvl="1" indent="-423863">
              <a:buFont typeface="Wingdings" panose="05000000000000000000" pitchFamily="2" charset="2"/>
              <a:buChar char="Ø"/>
            </a:pPr>
            <a:r>
              <a:rPr lang="nl-NL" dirty="0" smtClean="0"/>
              <a:t>De twaalfvingerige darm </a:t>
            </a:r>
          </a:p>
          <a:p>
            <a:pPr lvl="1" indent="-423863">
              <a:buFont typeface="Wingdings" panose="05000000000000000000" pitchFamily="2" charset="2"/>
              <a:buChar char="Ø"/>
            </a:pPr>
            <a:r>
              <a:rPr lang="nl-NL" dirty="0" smtClean="0"/>
              <a:t>De nuchtere darm </a:t>
            </a:r>
            <a:endParaRPr lang="nl-NL" dirty="0" smtClean="0"/>
          </a:p>
          <a:p>
            <a:pPr lvl="1" indent="-423863">
              <a:buFont typeface="Wingdings" panose="05000000000000000000" pitchFamily="2" charset="2"/>
              <a:buChar char="Ø"/>
            </a:pPr>
            <a:r>
              <a:rPr lang="nl-NL" dirty="0" smtClean="0"/>
              <a:t>De </a:t>
            </a:r>
            <a:r>
              <a:rPr lang="nl-NL" dirty="0" smtClean="0"/>
              <a:t>kronkeldarm </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641370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6.8 De dunne darm</a:t>
            </a:r>
            <a:endParaRPr lang="nl-NL" dirty="0"/>
          </a:p>
        </p:txBody>
      </p:sp>
      <p:sp>
        <p:nvSpPr>
          <p:cNvPr id="3" name="Tijdelijke aanduiding voor inhoud 2"/>
          <p:cNvSpPr>
            <a:spLocks noGrp="1"/>
          </p:cNvSpPr>
          <p:nvPr>
            <p:ph idx="1"/>
          </p:nvPr>
        </p:nvSpPr>
        <p:spPr/>
        <p:txBody>
          <a:bodyPr/>
          <a:lstStyle/>
          <a:p>
            <a:pPr marL="0" indent="0">
              <a:buNone/>
            </a:pPr>
            <a:r>
              <a:rPr lang="nl-NL" b="1" dirty="0" smtClean="0"/>
              <a:t>Twaalfvingerige darm:</a:t>
            </a:r>
          </a:p>
          <a:p>
            <a:pPr marL="0" indent="0">
              <a:buNone/>
            </a:pPr>
            <a:endParaRPr lang="nl-NL" b="1" dirty="0" smtClean="0"/>
          </a:p>
          <a:p>
            <a:r>
              <a:rPr lang="nl-NL" dirty="0" smtClean="0"/>
              <a:t>Verder verkleinen van voedseldeeltjes</a:t>
            </a:r>
          </a:p>
          <a:p>
            <a:pPr lvl="1" indent="-423863">
              <a:buFont typeface="Wingdings" panose="05000000000000000000" pitchFamily="2" charset="2"/>
              <a:buChar char="Ø"/>
            </a:pPr>
            <a:r>
              <a:rPr lang="nl-NL" dirty="0"/>
              <a:t>Gal uit galblaas verkleint vetdeeltjes</a:t>
            </a:r>
          </a:p>
          <a:p>
            <a:r>
              <a:rPr lang="nl-NL" dirty="0" smtClean="0"/>
              <a:t>Afgeven van voedingstoffen aan het bloed</a:t>
            </a:r>
          </a:p>
          <a:p>
            <a:r>
              <a:rPr lang="nl-NL" dirty="0" smtClean="0"/>
              <a:t>Neutraliseren van (zure) voedsel door alvleessappen uit de alvleesklier</a:t>
            </a:r>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3102752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6.8 De dunne darm</a:t>
            </a:r>
            <a:endParaRPr lang="nl-NL" dirty="0"/>
          </a:p>
        </p:txBody>
      </p:sp>
      <p:sp>
        <p:nvSpPr>
          <p:cNvPr id="3" name="Tijdelijke aanduiding voor inhoud 2"/>
          <p:cNvSpPr>
            <a:spLocks noGrp="1"/>
          </p:cNvSpPr>
          <p:nvPr>
            <p:ph idx="1"/>
          </p:nvPr>
        </p:nvSpPr>
        <p:spPr/>
        <p:txBody>
          <a:bodyPr/>
          <a:lstStyle/>
          <a:p>
            <a:r>
              <a:rPr lang="nl-NL" dirty="0" smtClean="0"/>
              <a:t>In de nuchtere darm vindt de laatste verkleining plaats</a:t>
            </a:r>
          </a:p>
          <a:p>
            <a:r>
              <a:rPr lang="nl-NL" dirty="0" smtClean="0"/>
              <a:t>Om oppervlak te vergroten bestaat de darmwand uit: darmvlokken en instulpingen</a:t>
            </a:r>
          </a:p>
          <a:p>
            <a:pPr lvl="1" indent="-423863">
              <a:buFont typeface="Wingdings" panose="05000000000000000000" pitchFamily="2" charset="2"/>
              <a:buChar char="Ø"/>
            </a:pPr>
            <a:r>
              <a:rPr lang="nl-NL" dirty="0" smtClean="0"/>
              <a:t>Sneller en meer voedingsstoffen </a:t>
            </a:r>
            <a:r>
              <a:rPr lang="nl-NL" dirty="0" smtClean="0"/>
              <a:t>opnemen</a:t>
            </a:r>
            <a:endParaRPr lang="nl-NL" dirty="0" smtClean="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1822388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6.9 De dikke darm</a:t>
            </a:r>
            <a:endParaRPr lang="nl-NL" dirty="0"/>
          </a:p>
        </p:txBody>
      </p:sp>
      <p:sp>
        <p:nvSpPr>
          <p:cNvPr id="3" name="Tijdelijke aanduiding voor inhoud 2"/>
          <p:cNvSpPr>
            <a:spLocks noGrp="1"/>
          </p:cNvSpPr>
          <p:nvPr>
            <p:ph idx="1"/>
          </p:nvPr>
        </p:nvSpPr>
        <p:spPr/>
        <p:txBody>
          <a:bodyPr/>
          <a:lstStyle/>
          <a:p>
            <a:r>
              <a:rPr lang="nl-NL" dirty="0" smtClean="0"/>
              <a:t>Meeste voedingsstoffen zijn er uit gehaald</a:t>
            </a:r>
          </a:p>
          <a:p>
            <a:r>
              <a:rPr lang="nl-NL" dirty="0" smtClean="0"/>
              <a:t>Voedselbrij is nog erg waterig</a:t>
            </a:r>
          </a:p>
          <a:p>
            <a:r>
              <a:rPr lang="nl-NL" dirty="0" smtClean="0"/>
              <a:t>Dikke darm bestaat uit drie delen:</a:t>
            </a:r>
          </a:p>
          <a:p>
            <a:pPr lvl="1" indent="-423863">
              <a:buFont typeface="Wingdings" panose="05000000000000000000" pitchFamily="2" charset="2"/>
              <a:buChar char="Ø"/>
            </a:pPr>
            <a:r>
              <a:rPr lang="nl-NL" dirty="0" err="1" smtClean="0"/>
              <a:t>Één</a:t>
            </a:r>
            <a:r>
              <a:rPr lang="nl-NL" dirty="0" smtClean="0"/>
              <a:t> of twee blinde darmen </a:t>
            </a:r>
            <a:r>
              <a:rPr lang="nl-NL" dirty="0" smtClean="0"/>
              <a:t>, </a:t>
            </a:r>
            <a:r>
              <a:rPr lang="nl-NL" dirty="0" smtClean="0"/>
              <a:t>afhankelijk van de diersoort</a:t>
            </a:r>
          </a:p>
          <a:p>
            <a:pPr lvl="1" indent="-423863">
              <a:buFont typeface="Wingdings" panose="05000000000000000000" pitchFamily="2" charset="2"/>
              <a:buChar char="Ø"/>
            </a:pPr>
            <a:r>
              <a:rPr lang="nl-NL" dirty="0" smtClean="0"/>
              <a:t>De karteldarm </a:t>
            </a:r>
          </a:p>
          <a:p>
            <a:pPr lvl="1" indent="-423863">
              <a:buFont typeface="Wingdings" panose="05000000000000000000" pitchFamily="2" charset="2"/>
              <a:buChar char="Ø"/>
            </a:pPr>
            <a:r>
              <a:rPr lang="nl-NL" dirty="0" smtClean="0"/>
              <a:t>De endeldarm </a:t>
            </a:r>
            <a:r>
              <a:rPr lang="nl-NL" dirty="0" smtClean="0"/>
              <a:t>; </a:t>
            </a:r>
            <a:r>
              <a:rPr lang="nl-NL" dirty="0" smtClean="0"/>
              <a:t>eindigt als opening in de huid: de anus</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3571073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6.9 De dikke darm</a:t>
            </a:r>
            <a:endParaRPr lang="nl-NL" dirty="0"/>
          </a:p>
        </p:txBody>
      </p:sp>
      <p:sp>
        <p:nvSpPr>
          <p:cNvPr id="3" name="Tijdelijke aanduiding voor inhoud 2"/>
          <p:cNvSpPr>
            <a:spLocks noGrp="1"/>
          </p:cNvSpPr>
          <p:nvPr>
            <p:ph idx="1"/>
          </p:nvPr>
        </p:nvSpPr>
        <p:spPr>
          <a:xfrm>
            <a:off x="838200" y="1567543"/>
            <a:ext cx="10515600" cy="4609420"/>
          </a:xfrm>
        </p:spPr>
        <p:txBody>
          <a:bodyPr/>
          <a:lstStyle/>
          <a:p>
            <a:r>
              <a:rPr lang="nl-NL" dirty="0" smtClean="0"/>
              <a:t>Belangrijkste functie is indikken van de waterige brij</a:t>
            </a:r>
          </a:p>
          <a:p>
            <a:r>
              <a:rPr lang="nl-NL" dirty="0" smtClean="0"/>
              <a:t>Blinde darm bij vleeseters niet van belang</a:t>
            </a:r>
          </a:p>
          <a:p>
            <a:r>
              <a:rPr lang="nl-NL" dirty="0" smtClean="0"/>
              <a:t>In de karteldarm wordt het grootste deel van het water uit de brij gehaald en aan het bloed afgegeven.</a:t>
            </a:r>
          </a:p>
          <a:p>
            <a:r>
              <a:rPr lang="nl-NL" dirty="0" smtClean="0"/>
              <a:t>Aanwezige verteerbare voedingsstoffen worden afgebroken en opgenomen in het bloed</a:t>
            </a:r>
          </a:p>
          <a:p>
            <a:r>
              <a:rPr lang="nl-NL" dirty="0" smtClean="0"/>
              <a:t>In de endeldarm krijgt de ontlasting vorm en wordt opgeslagen</a:t>
            </a:r>
            <a:endParaRPr lang="nl-NL" dirty="0"/>
          </a:p>
          <a:p>
            <a:pPr lvl="1" indent="-423863">
              <a:buFont typeface="Wingdings" panose="05000000000000000000" pitchFamily="2" charset="2"/>
              <a:buChar char="Ø"/>
            </a:pPr>
            <a:r>
              <a:rPr lang="nl-NL" dirty="0" smtClean="0"/>
              <a:t>Bestaat uit onverteerbare resten van het voedsel, afgestorven darmcellen, overgebleven verteringssappen, bacteriën en hun afvalproducten. </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2668596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39561"/>
          </a:xfrm>
        </p:spPr>
        <p:txBody>
          <a:bodyPr>
            <a:normAutofit/>
          </a:bodyPr>
          <a:lstStyle/>
          <a:p>
            <a:r>
              <a:rPr lang="nl-NL" dirty="0" smtClean="0"/>
              <a:t>6.10 De lever en de galblaas</a:t>
            </a:r>
            <a:endParaRPr lang="nl-NL" dirty="0"/>
          </a:p>
        </p:txBody>
      </p:sp>
      <p:sp>
        <p:nvSpPr>
          <p:cNvPr id="3" name="Tijdelijke aanduiding voor inhoud 2"/>
          <p:cNvSpPr>
            <a:spLocks noGrp="1"/>
          </p:cNvSpPr>
          <p:nvPr>
            <p:ph idx="1"/>
          </p:nvPr>
        </p:nvSpPr>
        <p:spPr>
          <a:xfrm>
            <a:off x="838200" y="1538514"/>
            <a:ext cx="10515600" cy="4638449"/>
          </a:xfrm>
        </p:spPr>
        <p:txBody>
          <a:bodyPr>
            <a:normAutofit/>
          </a:bodyPr>
          <a:lstStyle/>
          <a:p>
            <a:pPr marL="0" indent="0">
              <a:buNone/>
            </a:pPr>
            <a:r>
              <a:rPr lang="nl-NL" dirty="0" smtClean="0">
                <a:hlinkClick r:id="rId2"/>
              </a:rPr>
              <a:t>Lever</a:t>
            </a:r>
            <a:r>
              <a:rPr lang="nl-NL" dirty="0" smtClean="0"/>
              <a:t> is onmisbaar orgaan.</a:t>
            </a:r>
          </a:p>
          <a:p>
            <a:pPr marL="0" indent="0">
              <a:buNone/>
            </a:pPr>
            <a:endParaRPr lang="nl-NL" dirty="0" smtClean="0"/>
          </a:p>
          <a:p>
            <a:pPr marL="0" indent="0">
              <a:buNone/>
            </a:pPr>
            <a:r>
              <a:rPr lang="nl-NL" b="1" dirty="0" smtClean="0"/>
              <a:t>Functies:</a:t>
            </a:r>
          </a:p>
          <a:p>
            <a:r>
              <a:rPr lang="nl-NL" dirty="0" smtClean="0"/>
              <a:t>Onschadelijk maken van ongewenste stoffen, zoals afvalproducten en sommige gifstoffen</a:t>
            </a:r>
          </a:p>
          <a:p>
            <a:r>
              <a:rPr lang="nl-NL" dirty="0" smtClean="0"/>
              <a:t>Opslaan van nuttige stoffen, zoals vetten, suikers en vitamines</a:t>
            </a:r>
          </a:p>
          <a:p>
            <a:r>
              <a:rPr lang="nl-NL" dirty="0" smtClean="0"/>
              <a:t>Aanmaken van nuttige stoffen, zoals vitamines</a:t>
            </a:r>
          </a:p>
          <a:p>
            <a:r>
              <a:rPr lang="nl-NL" dirty="0" smtClean="0"/>
              <a:t>Produceren van gal</a:t>
            </a:r>
          </a:p>
          <a:p>
            <a:r>
              <a:rPr lang="nl-NL" dirty="0" smtClean="0"/>
              <a:t>Aanmaken van overige </a:t>
            </a:r>
            <a:r>
              <a:rPr lang="nl-NL" dirty="0" smtClean="0"/>
              <a:t>stoffen</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754468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6. </a:t>
            </a:r>
            <a:r>
              <a:rPr lang="nl-NL"/>
              <a:t>Het spijsverteringsstelsel</a:t>
            </a:r>
            <a:endParaRPr lang="nl-NL" dirty="0"/>
          </a:p>
        </p:txBody>
      </p:sp>
      <p:sp>
        <p:nvSpPr>
          <p:cNvPr id="3" name="Tijdelijke aanduiding voor inhoud 2"/>
          <p:cNvSpPr>
            <a:spLocks noGrp="1"/>
          </p:cNvSpPr>
          <p:nvPr>
            <p:ph idx="1"/>
          </p:nvPr>
        </p:nvSpPr>
        <p:spPr/>
        <p:txBody>
          <a:bodyPr numCol="2">
            <a:normAutofit/>
          </a:bodyPr>
          <a:lstStyle/>
          <a:p>
            <a:r>
              <a:rPr lang="nl-NL" dirty="0" smtClean="0"/>
              <a:t>Functie en bouw van het spijsverteringsstelsel</a:t>
            </a:r>
          </a:p>
          <a:p>
            <a:r>
              <a:rPr lang="nl-NL" dirty="0" smtClean="0"/>
              <a:t>De mond en de mondholte</a:t>
            </a:r>
          </a:p>
          <a:p>
            <a:r>
              <a:rPr lang="nl-NL" dirty="0" smtClean="0"/>
              <a:t>Het gebit</a:t>
            </a:r>
          </a:p>
          <a:p>
            <a:r>
              <a:rPr lang="nl-NL" dirty="0" smtClean="0"/>
              <a:t>De keelholte</a:t>
            </a:r>
          </a:p>
          <a:p>
            <a:r>
              <a:rPr lang="nl-NL" dirty="0" smtClean="0"/>
              <a:t>De slokdarm</a:t>
            </a:r>
          </a:p>
          <a:p>
            <a:r>
              <a:rPr lang="nl-NL" dirty="0" smtClean="0"/>
              <a:t>De maag</a:t>
            </a:r>
          </a:p>
          <a:p>
            <a:r>
              <a:rPr lang="nl-NL" dirty="0" smtClean="0"/>
              <a:t>De dunne darm</a:t>
            </a:r>
          </a:p>
          <a:p>
            <a:r>
              <a:rPr lang="nl-NL" dirty="0" smtClean="0"/>
              <a:t>De dikke darm</a:t>
            </a:r>
          </a:p>
          <a:p>
            <a:r>
              <a:rPr lang="nl-NL" dirty="0" smtClean="0"/>
              <a:t>De lever en de galblaas</a:t>
            </a:r>
          </a:p>
          <a:p>
            <a:r>
              <a:rPr lang="nl-NL" dirty="0"/>
              <a:t> </a:t>
            </a:r>
            <a:r>
              <a:rPr lang="nl-NL" dirty="0" smtClean="0"/>
              <a:t>de alvleesklier</a:t>
            </a:r>
          </a:p>
          <a:p>
            <a:r>
              <a:rPr lang="nl-NL" dirty="0" smtClean="0"/>
              <a:t>Herkauwers</a:t>
            </a:r>
          </a:p>
          <a:p>
            <a:r>
              <a:rPr lang="nl-NL" dirty="0" smtClean="0"/>
              <a:t>Haasachtigen en knaagdieren</a:t>
            </a:r>
          </a:p>
          <a:p>
            <a:r>
              <a:rPr lang="nl-NL" dirty="0" smtClean="0"/>
              <a:t>Vogels</a:t>
            </a:r>
          </a:p>
          <a:p>
            <a:r>
              <a:rPr lang="nl-NL" dirty="0" smtClean="0"/>
              <a:t>Afwijkingen </a:t>
            </a:r>
          </a:p>
        </p:txBody>
      </p:sp>
      <p:sp>
        <p:nvSpPr>
          <p:cNvPr id="8" name="Tijdelijke aanduiding voor tekst 3"/>
          <p:cNvSpPr>
            <a:spLocks noGrp="1"/>
          </p:cNvSpPr>
          <p:nvPr>
            <p:ph type="body" sz="quarter" idx="13"/>
          </p:nvPr>
        </p:nvSpPr>
        <p:spPr>
          <a:xfrm>
            <a:off x="838200" y="6356350"/>
            <a:ext cx="2743200" cy="365125"/>
          </a:xfrm>
        </p:spPr>
        <p:txBody>
          <a:bodyPr/>
          <a:lstStyle/>
          <a:p>
            <a:r>
              <a:rPr lang="nl-NL" dirty="0"/>
              <a:t>Anatomie en fysiologie</a:t>
            </a:r>
          </a:p>
        </p:txBody>
      </p:sp>
      <p:sp>
        <p:nvSpPr>
          <p:cNvPr id="9" name="Tijdelijke aanduiding voor tekst 4"/>
          <p:cNvSpPr>
            <a:spLocks noGrp="1"/>
          </p:cNvSpPr>
          <p:nvPr>
            <p:ph type="body" sz="quarter" idx="14"/>
          </p:nvPr>
        </p:nvSpPr>
        <p:spPr>
          <a:xfrm>
            <a:off x="8610600" y="6356350"/>
            <a:ext cx="2743200" cy="365125"/>
          </a:xfrm>
        </p:spPr>
        <p:txBody>
          <a:bodyPr/>
          <a:lstStyle/>
          <a:p>
            <a:r>
              <a:rPr lang="nl-NL" dirty="0"/>
              <a:t>Het spijsverteringsstelsel</a:t>
            </a:r>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6.11 De alvleesklier</a:t>
            </a:r>
            <a:endParaRPr lang="nl-NL" dirty="0"/>
          </a:p>
        </p:txBody>
      </p:sp>
      <p:sp>
        <p:nvSpPr>
          <p:cNvPr id="3" name="Tijdelijke aanduiding voor inhoud 2"/>
          <p:cNvSpPr>
            <a:spLocks noGrp="1"/>
          </p:cNvSpPr>
          <p:nvPr>
            <p:ph idx="1"/>
          </p:nvPr>
        </p:nvSpPr>
        <p:spPr/>
        <p:txBody>
          <a:bodyPr/>
          <a:lstStyle/>
          <a:p>
            <a:r>
              <a:rPr lang="nl-NL" dirty="0" smtClean="0"/>
              <a:t>Bleekroze orgaan</a:t>
            </a:r>
          </a:p>
          <a:p>
            <a:r>
              <a:rPr lang="nl-NL" dirty="0" smtClean="0"/>
              <a:t>Ligt tussen maag en de twaalfvingerige darm</a:t>
            </a:r>
          </a:p>
          <a:p>
            <a:r>
              <a:rPr lang="nl-NL" dirty="0" smtClean="0"/>
              <a:t>Bestaat uit twee delen:</a:t>
            </a:r>
          </a:p>
          <a:p>
            <a:pPr lvl="1" indent="-423863">
              <a:buFont typeface="Wingdings" panose="05000000000000000000" pitchFamily="2" charset="2"/>
              <a:buChar char="Ø"/>
            </a:pPr>
            <a:r>
              <a:rPr lang="nl-NL" dirty="0" smtClean="0"/>
              <a:t>Exocrien deel: geeft verteringsenzymen af aan de darm</a:t>
            </a:r>
          </a:p>
          <a:p>
            <a:pPr lvl="2" indent="-431800">
              <a:buFont typeface="Wingdings" panose="05000000000000000000" pitchFamily="2" charset="2"/>
              <a:buChar char="ü"/>
            </a:pPr>
            <a:r>
              <a:rPr lang="nl-NL" dirty="0" smtClean="0"/>
              <a:t>Trypsine: vertering van eiwitten</a:t>
            </a:r>
          </a:p>
          <a:p>
            <a:pPr lvl="2" indent="-431800">
              <a:buFont typeface="Wingdings" panose="05000000000000000000" pitchFamily="2" charset="2"/>
              <a:buChar char="ü"/>
            </a:pPr>
            <a:r>
              <a:rPr lang="nl-NL" dirty="0" smtClean="0"/>
              <a:t>Amylase: vertering van koolhydraten</a:t>
            </a:r>
          </a:p>
          <a:p>
            <a:pPr lvl="2" indent="-431800">
              <a:buFont typeface="Wingdings" panose="05000000000000000000" pitchFamily="2" charset="2"/>
              <a:buChar char="ü"/>
            </a:pPr>
            <a:r>
              <a:rPr lang="nl-NL" dirty="0" smtClean="0"/>
              <a:t>Lipase: vertering van vetten</a:t>
            </a:r>
          </a:p>
          <a:p>
            <a:pPr lvl="1" indent="-423863">
              <a:buFont typeface="Wingdings" panose="05000000000000000000" pitchFamily="2" charset="2"/>
              <a:buChar char="Ø"/>
            </a:pPr>
            <a:r>
              <a:rPr lang="nl-NL" dirty="0" smtClean="0"/>
              <a:t>Endocrien deel: geeft hormonen af aan het bloed</a:t>
            </a:r>
          </a:p>
          <a:p>
            <a:r>
              <a:rPr lang="nl-NL" dirty="0" smtClean="0"/>
              <a:t>Maakt ook natriumbicarbonaat voor het neutraal maken van de zure vloeistof die uit de maag in de dunne darm komt. </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658149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6.13 Haasachtigen en knaagdieren</a:t>
            </a:r>
            <a:endParaRPr lang="nl-NL" dirty="0"/>
          </a:p>
        </p:txBody>
      </p:sp>
      <p:sp>
        <p:nvSpPr>
          <p:cNvPr id="3" name="Tijdelijke aanduiding voor inhoud 2"/>
          <p:cNvSpPr>
            <a:spLocks noGrp="1"/>
          </p:cNvSpPr>
          <p:nvPr>
            <p:ph idx="1"/>
          </p:nvPr>
        </p:nvSpPr>
        <p:spPr/>
        <p:txBody>
          <a:bodyPr/>
          <a:lstStyle/>
          <a:p>
            <a:r>
              <a:rPr lang="nl-NL" dirty="0" smtClean="0"/>
              <a:t>Planteneters</a:t>
            </a:r>
          </a:p>
          <a:p>
            <a:r>
              <a:rPr lang="nl-NL" dirty="0" smtClean="0"/>
              <a:t>Een groot deel van de vertering vindt plaats in de blinde darm en de karteldarm.</a:t>
            </a:r>
          </a:p>
          <a:p>
            <a:r>
              <a:rPr lang="nl-NL" dirty="0" smtClean="0"/>
              <a:t>Plantenmateriaal wordt pas afgebroken door bacteriën in de dikke darm</a:t>
            </a:r>
          </a:p>
          <a:p>
            <a:pPr lvl="1" indent="-423863">
              <a:buFont typeface="Wingdings" panose="05000000000000000000" pitchFamily="2" charset="2"/>
              <a:buChar char="Ø"/>
            </a:pPr>
            <a:r>
              <a:rPr lang="nl-NL" dirty="0" smtClean="0"/>
              <a:t>Veel voedingsstoffen komen pas in het laatste deel vrij</a:t>
            </a:r>
          </a:p>
          <a:p>
            <a:pPr lvl="1" indent="-423863">
              <a:buFont typeface="Wingdings" panose="05000000000000000000" pitchFamily="2" charset="2"/>
              <a:buChar char="Ø"/>
            </a:pPr>
            <a:r>
              <a:rPr lang="nl-NL" dirty="0" smtClean="0"/>
              <a:t>Worden niet allemaal opgenomen in het lichaam</a:t>
            </a:r>
          </a:p>
          <a:p>
            <a:r>
              <a:rPr lang="nl-NL" dirty="0" smtClean="0"/>
              <a:t>Konijn poept voedingsstoffen uit (nachtkeutels) en eet deze direct weer op. Dit heet </a:t>
            </a:r>
            <a:r>
              <a:rPr lang="nl-NL" dirty="0" err="1" smtClean="0"/>
              <a:t>caecotrofie</a:t>
            </a:r>
            <a:r>
              <a:rPr lang="nl-NL" dirty="0" smtClean="0"/>
              <a:t>. </a:t>
            </a:r>
          </a:p>
          <a:p>
            <a:pPr lvl="1" indent="-423863">
              <a:buFont typeface="Wingdings" panose="05000000000000000000" pitchFamily="2" charset="2"/>
              <a:buChar char="Ø"/>
            </a:pPr>
            <a:r>
              <a:rPr lang="nl-NL" dirty="0" smtClean="0"/>
              <a:t>Tweede vertering</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1138562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6.13 Haasachtigen en knaagdieren</a:t>
            </a:r>
            <a:endParaRPr lang="nl-NL" dirty="0"/>
          </a:p>
        </p:txBody>
      </p:sp>
      <p:sp>
        <p:nvSpPr>
          <p:cNvPr id="3" name="Tijdelijke aanduiding voor inhoud 2"/>
          <p:cNvSpPr>
            <a:spLocks noGrp="1"/>
          </p:cNvSpPr>
          <p:nvPr>
            <p:ph idx="1"/>
          </p:nvPr>
        </p:nvSpPr>
        <p:spPr>
          <a:xfrm>
            <a:off x="838200" y="1825625"/>
            <a:ext cx="6247348" cy="4351338"/>
          </a:xfrm>
        </p:spPr>
        <p:txBody>
          <a:bodyPr>
            <a:normAutofit lnSpcReduction="10000"/>
          </a:bodyPr>
          <a:lstStyle/>
          <a:p>
            <a:pPr marL="0" indent="0">
              <a:buNone/>
            </a:pPr>
            <a:r>
              <a:rPr lang="nl-NL" dirty="0" smtClean="0"/>
              <a:t>Gebit van </a:t>
            </a:r>
            <a:r>
              <a:rPr lang="nl-NL" b="1" dirty="0" smtClean="0"/>
              <a:t>haasachtigen</a:t>
            </a:r>
          </a:p>
          <a:p>
            <a:r>
              <a:rPr lang="nl-NL" dirty="0" smtClean="0"/>
              <a:t>Tanden en kiezen groeien het gehele leven door</a:t>
            </a:r>
          </a:p>
          <a:p>
            <a:r>
              <a:rPr lang="nl-NL" dirty="0" smtClean="0"/>
              <a:t>Snijtanden groeien 2 – 2,4 mm per week</a:t>
            </a:r>
          </a:p>
          <a:p>
            <a:r>
              <a:rPr lang="nl-NL" dirty="0" smtClean="0"/>
              <a:t>Bij normale stand slijten de snijtanden netjes af</a:t>
            </a:r>
          </a:p>
          <a:p>
            <a:r>
              <a:rPr lang="nl-NL" dirty="0" smtClean="0"/>
              <a:t>Kiezen slijten tijdens het kauwen</a:t>
            </a:r>
          </a:p>
          <a:p>
            <a:r>
              <a:rPr lang="nl-NL" dirty="0" smtClean="0"/>
              <a:t>Gebitsformule:	2I 0C 3P 3M</a:t>
            </a:r>
            <a:endParaRPr lang="nl-NL" dirty="0"/>
          </a:p>
          <a:p>
            <a:pPr marL="0" indent="0">
              <a:buNone/>
            </a:pPr>
            <a:r>
              <a:rPr lang="nl-NL" dirty="0"/>
              <a:t>	</a:t>
            </a:r>
            <a:r>
              <a:rPr lang="nl-NL" dirty="0" smtClean="0"/>
              <a:t>		1I 0C 2P 3M</a:t>
            </a:r>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pic>
        <p:nvPicPr>
          <p:cNvPr id="6" name="Afbeelding 5"/>
          <p:cNvPicPr>
            <a:picLocks noChangeAspect="1"/>
          </p:cNvPicPr>
          <p:nvPr/>
        </p:nvPicPr>
        <p:blipFill>
          <a:blip r:embed="rId2"/>
          <a:stretch>
            <a:fillRect/>
          </a:stretch>
        </p:blipFill>
        <p:spPr>
          <a:xfrm>
            <a:off x="6836966" y="1825625"/>
            <a:ext cx="4919606" cy="3689804"/>
          </a:xfrm>
          <a:prstGeom prst="rect">
            <a:avLst/>
          </a:prstGeom>
        </p:spPr>
      </p:pic>
    </p:spTree>
    <p:extLst>
      <p:ext uri="{BB962C8B-B14F-4D97-AF65-F5344CB8AC3E}">
        <p14:creationId xmlns:p14="http://schemas.microsoft.com/office/powerpoint/2010/main" val="1614224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6.13 Haasachtigen en knaagdieren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Gebit van </a:t>
            </a:r>
            <a:r>
              <a:rPr lang="nl-NL" b="1" dirty="0" smtClean="0"/>
              <a:t>knaagdieren</a:t>
            </a:r>
          </a:p>
          <a:p>
            <a:pPr marL="0" indent="0">
              <a:buNone/>
            </a:pPr>
            <a:endParaRPr lang="nl-NL" b="1" dirty="0" smtClean="0"/>
          </a:p>
          <a:p>
            <a:r>
              <a:rPr lang="nl-NL" dirty="0" smtClean="0"/>
              <a:t>Hebben geen stifttandjes</a:t>
            </a:r>
          </a:p>
          <a:p>
            <a:r>
              <a:rPr lang="nl-NL" dirty="0" smtClean="0"/>
              <a:t>Groeien hele leven dor</a:t>
            </a:r>
          </a:p>
          <a:p>
            <a:r>
              <a:rPr lang="nl-NL" dirty="0" smtClean="0"/>
              <a:t>Gebitsformule:	1I 0C 1P 3M</a:t>
            </a:r>
            <a:endParaRPr lang="nl-NL" dirty="0"/>
          </a:p>
          <a:p>
            <a:pPr marL="0" indent="0">
              <a:buNone/>
            </a:pPr>
            <a:r>
              <a:rPr lang="nl-NL" dirty="0"/>
              <a:t>	</a:t>
            </a:r>
            <a:r>
              <a:rPr lang="nl-NL" dirty="0" smtClean="0"/>
              <a:t>		1I 0C 1P 3M</a:t>
            </a:r>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1748271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6.15 Afwijkingen</a:t>
            </a:r>
            <a:endParaRPr lang="nl-NL" dirty="0"/>
          </a:p>
        </p:txBody>
      </p:sp>
      <p:sp>
        <p:nvSpPr>
          <p:cNvPr id="3" name="Tijdelijke aanduiding voor inhoud 2"/>
          <p:cNvSpPr>
            <a:spLocks noGrp="1"/>
          </p:cNvSpPr>
          <p:nvPr>
            <p:ph idx="1"/>
          </p:nvPr>
        </p:nvSpPr>
        <p:spPr>
          <a:xfrm>
            <a:off x="838200" y="1825625"/>
            <a:ext cx="10515600" cy="4351338"/>
          </a:xfrm>
        </p:spPr>
        <p:txBody>
          <a:bodyPr>
            <a:normAutofit lnSpcReduction="10000"/>
          </a:bodyPr>
          <a:lstStyle/>
          <a:p>
            <a:r>
              <a:rPr lang="nl-NL" dirty="0" smtClean="0"/>
              <a:t>Braken: oorzaak bepaalt of het zorgelijk is of niet</a:t>
            </a:r>
          </a:p>
          <a:p>
            <a:r>
              <a:rPr lang="nl-NL" dirty="0" smtClean="0"/>
              <a:t>Diarree: afwijkingen in dunne darm of dikke darm</a:t>
            </a:r>
          </a:p>
          <a:p>
            <a:pPr lvl="1" indent="-423863">
              <a:buFont typeface="Wingdings" panose="05000000000000000000" pitchFamily="2" charset="2"/>
              <a:buChar char="Ø"/>
            </a:pPr>
            <a:r>
              <a:rPr lang="nl-NL" dirty="0" smtClean="0"/>
              <a:t>Veranderingen van voedsel, voedselallergie, bacteriële infecties, virusinfecties, poliepen, tumoren</a:t>
            </a:r>
          </a:p>
          <a:p>
            <a:r>
              <a:rPr lang="nl-NL" dirty="0" smtClean="0"/>
              <a:t>Obstipatie</a:t>
            </a:r>
          </a:p>
          <a:p>
            <a:pPr lvl="1" indent="-423863">
              <a:buFont typeface="Wingdings" panose="05000000000000000000" pitchFamily="2" charset="2"/>
              <a:buChar char="Ø"/>
            </a:pPr>
            <a:r>
              <a:rPr lang="nl-NL" dirty="0" smtClean="0"/>
              <a:t>Te weinig vochtopname, te weinig vezelrijk voer, te weinig lichaamsbeweging, vreemd voorwerp, tumoren</a:t>
            </a:r>
          </a:p>
          <a:p>
            <a:r>
              <a:rPr lang="nl-NL" dirty="0" smtClean="0"/>
              <a:t>Niet opeten van nachtkeutels</a:t>
            </a:r>
          </a:p>
          <a:p>
            <a:r>
              <a:rPr lang="nl-NL" dirty="0" smtClean="0"/>
              <a:t>Koliek bij </a:t>
            </a:r>
            <a:r>
              <a:rPr lang="nl-NL" dirty="0" smtClean="0">
                <a:hlinkClick r:id="rId2"/>
              </a:rPr>
              <a:t>paarden</a:t>
            </a:r>
            <a:r>
              <a:rPr lang="nl-NL" dirty="0" smtClean="0"/>
              <a:t> of bij honden en katten</a:t>
            </a:r>
          </a:p>
          <a:p>
            <a:r>
              <a:rPr lang="nl-NL" dirty="0" smtClean="0"/>
              <a:t>Geelzucht</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1888327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6</a:t>
            </a:r>
            <a:r>
              <a:rPr lang="nl-NL" dirty="0" smtClean="0"/>
              <a:t>.1 Oriëntatie</a:t>
            </a:r>
            <a:endParaRPr lang="nl-NL" dirty="0"/>
          </a:p>
        </p:txBody>
      </p:sp>
      <p:sp>
        <p:nvSpPr>
          <p:cNvPr id="3" name="Tijdelijke aanduiding voor inhoud 2"/>
          <p:cNvSpPr>
            <a:spLocks noGrp="1"/>
          </p:cNvSpPr>
          <p:nvPr>
            <p:ph idx="1"/>
          </p:nvPr>
        </p:nvSpPr>
        <p:spPr/>
        <p:txBody>
          <a:bodyPr/>
          <a:lstStyle/>
          <a:p>
            <a:r>
              <a:rPr lang="nl-NL" dirty="0" smtClean="0"/>
              <a:t>Hoe halen dieren energie uit hun voedsel?</a:t>
            </a:r>
          </a:p>
          <a:p>
            <a:r>
              <a:rPr lang="nl-NL" dirty="0" smtClean="0"/>
              <a:t>En hoe wordt voedsel ontlasting?</a:t>
            </a:r>
          </a:p>
          <a:p>
            <a:endParaRPr lang="nl-NL" dirty="0" smtClean="0"/>
          </a:p>
          <a:p>
            <a:pPr marL="0" indent="0">
              <a:buNone/>
            </a:pPr>
            <a:r>
              <a:rPr lang="nl-NL" dirty="0" smtClean="0"/>
              <a:t>Hoe het spijsverteringsstelsel eruit ziet en wat het doet, hangt af van wat het dier eet. Het stelsel van vleeseters is anders dan dat van alleseters. Elke diersoort heeft zijn eigen specifieke aanpassing aan het voedsel dat hij eet. </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29338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99218"/>
          </a:xfrm>
        </p:spPr>
        <p:txBody>
          <a:bodyPr>
            <a:normAutofit/>
          </a:bodyPr>
          <a:lstStyle/>
          <a:p>
            <a:r>
              <a:rPr lang="nl-NL" sz="3600" dirty="0"/>
              <a:t>6.2 Functie en bouw van het </a:t>
            </a:r>
            <a:r>
              <a:rPr lang="nl-NL" sz="3600" dirty="0" smtClean="0"/>
              <a:t>spijsverteringsstelsel</a:t>
            </a:r>
            <a:endParaRPr lang="nl-NL" sz="3600" dirty="0"/>
          </a:p>
        </p:txBody>
      </p:sp>
      <p:sp>
        <p:nvSpPr>
          <p:cNvPr id="3" name="Tijdelijke aanduiding voor inhoud 2"/>
          <p:cNvSpPr>
            <a:spLocks noGrp="1"/>
          </p:cNvSpPr>
          <p:nvPr>
            <p:ph idx="1"/>
          </p:nvPr>
        </p:nvSpPr>
        <p:spPr/>
        <p:txBody>
          <a:bodyPr/>
          <a:lstStyle/>
          <a:p>
            <a:pPr marL="0" indent="0">
              <a:buNone/>
            </a:pPr>
            <a:r>
              <a:rPr lang="nl-NL" b="1" dirty="0" smtClean="0"/>
              <a:t>Functie:</a:t>
            </a:r>
          </a:p>
          <a:p>
            <a:pPr marL="0" indent="0">
              <a:buNone/>
            </a:pPr>
            <a:endParaRPr lang="nl-NL" b="1" dirty="0" smtClean="0"/>
          </a:p>
          <a:p>
            <a:r>
              <a:rPr lang="nl-NL" dirty="0" smtClean="0"/>
              <a:t>Omzetten van voedsel in kleinere, opneembare deeltjes</a:t>
            </a:r>
          </a:p>
          <a:p>
            <a:r>
              <a:rPr lang="nl-NL" dirty="0" smtClean="0"/>
              <a:t>Voedsel afbreken</a:t>
            </a:r>
          </a:p>
          <a:p>
            <a:r>
              <a:rPr lang="nl-NL" dirty="0" smtClean="0"/>
              <a:t>Voedsel transporteren</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3556362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41161"/>
          </a:xfrm>
        </p:spPr>
        <p:txBody>
          <a:bodyPr>
            <a:normAutofit/>
          </a:bodyPr>
          <a:lstStyle/>
          <a:p>
            <a:r>
              <a:rPr lang="nl-NL" sz="3600" dirty="0"/>
              <a:t>6.2 Functie en bouw van het </a:t>
            </a:r>
            <a:r>
              <a:rPr lang="nl-NL" sz="3600" dirty="0" smtClean="0"/>
              <a:t>spijsverteringsstelsel</a:t>
            </a:r>
            <a:endParaRPr lang="nl-NL" sz="3600" dirty="0"/>
          </a:p>
        </p:txBody>
      </p:sp>
      <p:sp>
        <p:nvSpPr>
          <p:cNvPr id="3" name="Tijdelijke aanduiding voor inhoud 2"/>
          <p:cNvSpPr>
            <a:spLocks noGrp="1"/>
          </p:cNvSpPr>
          <p:nvPr>
            <p:ph idx="1"/>
          </p:nvPr>
        </p:nvSpPr>
        <p:spPr>
          <a:xfrm>
            <a:off x="838200" y="1317625"/>
            <a:ext cx="10515600" cy="4850946"/>
          </a:xfrm>
        </p:spPr>
        <p:txBody>
          <a:bodyPr>
            <a:normAutofit fontScale="92500" lnSpcReduction="10000"/>
          </a:bodyPr>
          <a:lstStyle/>
          <a:p>
            <a:pPr marL="0" indent="0">
              <a:buNone/>
            </a:pPr>
            <a:r>
              <a:rPr lang="nl-NL" dirty="0" smtClean="0"/>
              <a:t>Het spijsverteringsstelsel bestaat uit de volgende onderdelen:</a:t>
            </a:r>
          </a:p>
          <a:p>
            <a:pPr marL="0" indent="0">
              <a:buNone/>
            </a:pPr>
            <a:endParaRPr lang="nl-NL" dirty="0" smtClean="0"/>
          </a:p>
          <a:p>
            <a:r>
              <a:rPr lang="nl-NL" dirty="0" smtClean="0"/>
              <a:t>Mondholte</a:t>
            </a:r>
          </a:p>
          <a:p>
            <a:r>
              <a:rPr lang="nl-NL" dirty="0" smtClean="0"/>
              <a:t>Keelholte </a:t>
            </a:r>
            <a:endParaRPr lang="nl-NL" dirty="0"/>
          </a:p>
          <a:p>
            <a:r>
              <a:rPr lang="nl-NL" dirty="0" smtClean="0"/>
              <a:t>Slokdarm </a:t>
            </a:r>
          </a:p>
          <a:p>
            <a:r>
              <a:rPr lang="nl-NL" dirty="0" smtClean="0"/>
              <a:t>Maag </a:t>
            </a:r>
          </a:p>
          <a:p>
            <a:r>
              <a:rPr lang="nl-NL" dirty="0" smtClean="0"/>
              <a:t>Lever </a:t>
            </a:r>
          </a:p>
          <a:p>
            <a:r>
              <a:rPr lang="nl-NL" dirty="0" smtClean="0"/>
              <a:t>Alvleesklier </a:t>
            </a:r>
          </a:p>
          <a:p>
            <a:r>
              <a:rPr lang="nl-NL" dirty="0" smtClean="0"/>
              <a:t>Dunne darm </a:t>
            </a:r>
          </a:p>
          <a:p>
            <a:r>
              <a:rPr lang="nl-NL" dirty="0" smtClean="0"/>
              <a:t>Dikke darm </a:t>
            </a:r>
          </a:p>
          <a:p>
            <a:r>
              <a:rPr lang="nl-NL" dirty="0" smtClean="0"/>
              <a:t>Anus </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1929184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6.3 </a:t>
            </a:r>
            <a:r>
              <a:rPr lang="nl-NL" dirty="0"/>
              <a:t>De mond en de </a:t>
            </a:r>
            <a:r>
              <a:rPr lang="nl-NL" dirty="0" smtClean="0"/>
              <a:t>mondholte</a:t>
            </a:r>
            <a:endParaRPr lang="nl-NL" dirty="0"/>
          </a:p>
        </p:txBody>
      </p:sp>
      <p:sp>
        <p:nvSpPr>
          <p:cNvPr id="3" name="Tijdelijke aanduiding voor inhoud 2"/>
          <p:cNvSpPr>
            <a:spLocks noGrp="1"/>
          </p:cNvSpPr>
          <p:nvPr>
            <p:ph idx="1"/>
          </p:nvPr>
        </p:nvSpPr>
        <p:spPr>
          <a:xfrm>
            <a:off x="838200" y="1690688"/>
            <a:ext cx="10515600" cy="4351338"/>
          </a:xfrm>
        </p:spPr>
        <p:txBody>
          <a:bodyPr>
            <a:normAutofit lnSpcReduction="10000"/>
          </a:bodyPr>
          <a:lstStyle/>
          <a:p>
            <a:r>
              <a:rPr lang="nl-NL" dirty="0" smtClean="0"/>
              <a:t>De mond begint bij de </a:t>
            </a:r>
            <a:r>
              <a:rPr lang="nl-NL" dirty="0" smtClean="0"/>
              <a:t>lippen</a:t>
            </a:r>
          </a:p>
          <a:p>
            <a:r>
              <a:rPr lang="nl-NL" dirty="0" smtClean="0"/>
              <a:t>Mondholte bovenzijde</a:t>
            </a:r>
          </a:p>
          <a:p>
            <a:pPr lvl="1" indent="-423863">
              <a:buFont typeface="Wingdings" panose="05000000000000000000" pitchFamily="2" charset="2"/>
              <a:buChar char="Ø"/>
            </a:pPr>
            <a:r>
              <a:rPr lang="nl-NL" dirty="0" smtClean="0"/>
              <a:t>gehemelte </a:t>
            </a:r>
          </a:p>
          <a:p>
            <a:pPr lvl="1" indent="-423863">
              <a:buFont typeface="Wingdings" panose="05000000000000000000" pitchFamily="2" charset="2"/>
              <a:buChar char="Ø"/>
            </a:pPr>
            <a:r>
              <a:rPr lang="nl-NL" dirty="0" smtClean="0"/>
              <a:t>Bovenkaak </a:t>
            </a:r>
            <a:endParaRPr lang="nl-NL" dirty="0" smtClean="0"/>
          </a:p>
          <a:p>
            <a:r>
              <a:rPr lang="nl-NL" dirty="0" smtClean="0"/>
              <a:t>Mondholte </a:t>
            </a:r>
            <a:r>
              <a:rPr lang="nl-NL" dirty="0" smtClean="0"/>
              <a:t>zijkanten</a:t>
            </a:r>
          </a:p>
          <a:p>
            <a:pPr lvl="1" indent="-423863">
              <a:buFont typeface="Wingdings" panose="05000000000000000000" pitchFamily="2" charset="2"/>
              <a:buChar char="Ø"/>
            </a:pPr>
            <a:r>
              <a:rPr lang="nl-NL" dirty="0"/>
              <a:t>W</a:t>
            </a:r>
            <a:r>
              <a:rPr lang="nl-NL" dirty="0" smtClean="0"/>
              <a:t>angen</a:t>
            </a:r>
          </a:p>
          <a:p>
            <a:r>
              <a:rPr lang="nl-NL" dirty="0" smtClean="0"/>
              <a:t>Mondholte onderzijde</a:t>
            </a:r>
          </a:p>
          <a:p>
            <a:pPr lvl="1" indent="-423863">
              <a:buFont typeface="Wingdings" panose="05000000000000000000" pitchFamily="2" charset="2"/>
              <a:buChar char="Ø"/>
            </a:pPr>
            <a:r>
              <a:rPr lang="nl-NL" dirty="0" smtClean="0"/>
              <a:t>Onderkaak</a:t>
            </a:r>
          </a:p>
          <a:p>
            <a:pPr lvl="1" indent="-423863">
              <a:buFont typeface="Wingdings" panose="05000000000000000000" pitchFamily="2" charset="2"/>
              <a:buChar char="Ø"/>
            </a:pPr>
            <a:r>
              <a:rPr lang="nl-NL" dirty="0" smtClean="0"/>
              <a:t>Kaakspieren </a:t>
            </a:r>
            <a:endParaRPr lang="nl-NL" dirty="0"/>
          </a:p>
          <a:p>
            <a:r>
              <a:rPr lang="nl-NL" dirty="0"/>
              <a:t>In de mondholte liggen tong en </a:t>
            </a:r>
            <a:r>
              <a:rPr lang="nl-NL" dirty="0" smtClean="0"/>
              <a:t>speekselklieren</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4137250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99218"/>
          </a:xfrm>
        </p:spPr>
        <p:txBody>
          <a:bodyPr>
            <a:normAutofit/>
          </a:bodyPr>
          <a:lstStyle/>
          <a:p>
            <a:r>
              <a:rPr lang="nl-NL" dirty="0" smtClean="0"/>
              <a:t>6.3 </a:t>
            </a:r>
            <a:r>
              <a:rPr lang="nl-NL" dirty="0"/>
              <a:t>De mond en de </a:t>
            </a:r>
            <a:r>
              <a:rPr lang="nl-NL" dirty="0" smtClean="0"/>
              <a:t>mondholte</a:t>
            </a:r>
            <a:endParaRPr lang="nl-NL" dirty="0"/>
          </a:p>
        </p:txBody>
      </p:sp>
      <p:sp>
        <p:nvSpPr>
          <p:cNvPr id="3" name="Tijdelijke aanduiding voor inhoud 2"/>
          <p:cNvSpPr>
            <a:spLocks noGrp="1"/>
          </p:cNvSpPr>
          <p:nvPr>
            <p:ph idx="1"/>
          </p:nvPr>
        </p:nvSpPr>
        <p:spPr>
          <a:xfrm>
            <a:off x="838201" y="1506251"/>
            <a:ext cx="6389914" cy="4662319"/>
          </a:xfrm>
        </p:spPr>
        <p:txBody>
          <a:bodyPr/>
          <a:lstStyle/>
          <a:p>
            <a:r>
              <a:rPr lang="nl-NL" dirty="0" smtClean="0"/>
              <a:t>Speekselklieren worden actief als de geur van het eten bevalt</a:t>
            </a:r>
          </a:p>
          <a:p>
            <a:r>
              <a:rPr lang="nl-NL" dirty="0" smtClean="0"/>
              <a:t>Helpt om het voedsel glad en vochtig te maken</a:t>
            </a:r>
          </a:p>
          <a:p>
            <a:pPr lvl="1" indent="-423863">
              <a:buFont typeface="Wingdings" panose="05000000000000000000" pitchFamily="2" charset="2"/>
              <a:buChar char="Ø"/>
            </a:pPr>
            <a:r>
              <a:rPr lang="nl-NL" dirty="0" smtClean="0"/>
              <a:t>Makkelijker inslikken</a:t>
            </a:r>
          </a:p>
          <a:p>
            <a:r>
              <a:rPr lang="nl-NL" dirty="0" smtClean="0"/>
              <a:t>Bevat enzymen die zetmeel afbreken</a:t>
            </a:r>
          </a:p>
          <a:p>
            <a:pPr lvl="1" indent="-423863">
              <a:buFont typeface="Wingdings" panose="05000000000000000000" pitchFamily="2" charset="2"/>
              <a:buChar char="Ø"/>
            </a:pPr>
            <a:r>
              <a:rPr lang="nl-NL" dirty="0" smtClean="0"/>
              <a:t>Enzymen helpen bij het knippen van voedseldelen in kleinere </a:t>
            </a:r>
            <a:r>
              <a:rPr lang="nl-NL" dirty="0" smtClean="0"/>
              <a:t>stukjes</a:t>
            </a:r>
            <a:endParaRPr lang="nl-NL" dirty="0" smtClean="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pic>
        <p:nvPicPr>
          <p:cNvPr id="6" name="Afbeelding 5"/>
          <p:cNvPicPr>
            <a:picLocks noChangeAspect="1"/>
          </p:cNvPicPr>
          <p:nvPr/>
        </p:nvPicPr>
        <p:blipFill>
          <a:blip r:embed="rId2"/>
          <a:stretch>
            <a:fillRect/>
          </a:stretch>
        </p:blipFill>
        <p:spPr>
          <a:xfrm>
            <a:off x="7278393" y="1609692"/>
            <a:ext cx="4685008" cy="3513851"/>
          </a:xfrm>
          <a:prstGeom prst="rect">
            <a:avLst/>
          </a:prstGeom>
        </p:spPr>
      </p:pic>
    </p:spTree>
    <p:extLst>
      <p:ext uri="{BB962C8B-B14F-4D97-AF65-F5344CB8AC3E}">
        <p14:creationId xmlns:p14="http://schemas.microsoft.com/office/powerpoint/2010/main" val="348684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6.4 </a:t>
            </a:r>
            <a:r>
              <a:rPr lang="nl-NL" dirty="0"/>
              <a:t>H</a:t>
            </a:r>
            <a:r>
              <a:rPr lang="nl-NL" dirty="0" smtClean="0"/>
              <a:t>et gebit</a:t>
            </a:r>
            <a:endParaRPr lang="nl-NL" dirty="0"/>
          </a:p>
        </p:txBody>
      </p:sp>
      <p:sp>
        <p:nvSpPr>
          <p:cNvPr id="3" name="Tijdelijke aanduiding voor inhoud 2"/>
          <p:cNvSpPr>
            <a:spLocks noGrp="1"/>
          </p:cNvSpPr>
          <p:nvPr>
            <p:ph idx="1"/>
          </p:nvPr>
        </p:nvSpPr>
        <p:spPr>
          <a:xfrm>
            <a:off x="838200" y="1578882"/>
            <a:ext cx="10515600" cy="4351338"/>
          </a:xfrm>
        </p:spPr>
        <p:txBody>
          <a:bodyPr/>
          <a:lstStyle/>
          <a:p>
            <a:pPr marL="0" indent="0">
              <a:buNone/>
            </a:pPr>
            <a:r>
              <a:rPr lang="nl-NL" dirty="0" smtClean="0"/>
              <a:t>Verschillende soorten gebitselementen:</a:t>
            </a:r>
          </a:p>
          <a:p>
            <a:pPr marL="0" indent="0">
              <a:buNone/>
            </a:pPr>
            <a:endParaRPr lang="nl-NL" dirty="0" smtClean="0"/>
          </a:p>
          <a:p>
            <a:r>
              <a:rPr lang="nl-NL" dirty="0" smtClean="0"/>
              <a:t>Snijtanden </a:t>
            </a:r>
            <a:r>
              <a:rPr lang="nl-NL" dirty="0" smtClean="0"/>
              <a:t>worden </a:t>
            </a:r>
            <a:r>
              <a:rPr lang="nl-NL" dirty="0" smtClean="0"/>
              <a:t>gebruikt om kleine dingen vast te pakken</a:t>
            </a:r>
          </a:p>
          <a:p>
            <a:r>
              <a:rPr lang="nl-NL" dirty="0" smtClean="0"/>
              <a:t>Hoektanden </a:t>
            </a:r>
            <a:r>
              <a:rPr lang="nl-NL" dirty="0" smtClean="0"/>
              <a:t>bij </a:t>
            </a:r>
            <a:r>
              <a:rPr lang="nl-NL" dirty="0" smtClean="0"/>
              <a:t>roofdieren sterk ontwikkeld</a:t>
            </a:r>
          </a:p>
          <a:p>
            <a:r>
              <a:rPr lang="nl-NL" dirty="0" smtClean="0"/>
              <a:t>Valse kiezen </a:t>
            </a:r>
            <a:r>
              <a:rPr lang="nl-NL" dirty="0" smtClean="0"/>
              <a:t>geschikt </a:t>
            </a:r>
            <a:r>
              <a:rPr lang="nl-NL" dirty="0" smtClean="0"/>
              <a:t>om voedsel vast te houden. Bij planteneters om voedsel te vermalen.</a:t>
            </a:r>
          </a:p>
          <a:p>
            <a:r>
              <a:rPr lang="nl-NL" dirty="0" smtClean="0"/>
              <a:t>Ware kiezen </a:t>
            </a:r>
            <a:r>
              <a:rPr lang="nl-NL" dirty="0" smtClean="0"/>
              <a:t>kleinere </a:t>
            </a:r>
            <a:r>
              <a:rPr lang="nl-NL" dirty="0" smtClean="0"/>
              <a:t>stukken knippen van voedsel. Bij planteneters gelijk aan valse kiezen</a:t>
            </a:r>
            <a:endParaRPr lang="nl-NL" dirty="0"/>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1205376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94002"/>
          </a:xfrm>
        </p:spPr>
        <p:txBody>
          <a:bodyPr>
            <a:normAutofit/>
          </a:bodyPr>
          <a:lstStyle/>
          <a:p>
            <a:r>
              <a:rPr lang="nl-NL" dirty="0" smtClean="0"/>
              <a:t>6.5 De keelholte</a:t>
            </a:r>
            <a:endParaRPr lang="nl-NL" dirty="0"/>
          </a:p>
        </p:txBody>
      </p:sp>
      <p:sp>
        <p:nvSpPr>
          <p:cNvPr id="3" name="Tijdelijke aanduiding voor inhoud 2"/>
          <p:cNvSpPr>
            <a:spLocks noGrp="1"/>
          </p:cNvSpPr>
          <p:nvPr>
            <p:ph idx="1"/>
          </p:nvPr>
        </p:nvSpPr>
        <p:spPr>
          <a:xfrm>
            <a:off x="838200" y="1538514"/>
            <a:ext cx="10515600" cy="4638449"/>
          </a:xfrm>
        </p:spPr>
        <p:txBody>
          <a:bodyPr>
            <a:normAutofit/>
          </a:bodyPr>
          <a:lstStyle/>
          <a:p>
            <a:pPr marL="0" indent="0">
              <a:buNone/>
            </a:pPr>
            <a:r>
              <a:rPr lang="nl-NL" b="1" dirty="0" smtClean="0"/>
              <a:t>Functie:</a:t>
            </a:r>
          </a:p>
          <a:p>
            <a:r>
              <a:rPr lang="nl-NL" dirty="0" smtClean="0"/>
              <a:t>Zorgt ervoor dat voedsel en vocht naar de slokdarm gaan</a:t>
            </a:r>
            <a:endParaRPr lang="nl-NL" dirty="0"/>
          </a:p>
          <a:p>
            <a:r>
              <a:rPr lang="nl-NL" dirty="0" smtClean="0"/>
              <a:t>Zorgt ervoor dat lucht naar de luchtpijp gaat</a:t>
            </a:r>
          </a:p>
          <a:p>
            <a:endParaRPr lang="nl-NL" dirty="0" smtClean="0"/>
          </a:p>
          <a:p>
            <a:r>
              <a:rPr lang="nl-NL" dirty="0" smtClean="0"/>
              <a:t>De </a:t>
            </a:r>
            <a:r>
              <a:rPr lang="nl-NL" dirty="0" smtClean="0"/>
              <a:t>slikreflex wordt opgewekt als de tong voedsel of vloeistof tegen het zachte gehemelte achter in de mondholte drukt</a:t>
            </a:r>
          </a:p>
        </p:txBody>
      </p:sp>
      <p:sp>
        <p:nvSpPr>
          <p:cNvPr id="4" name="Tijdelijke aanduiding voor tekst 3"/>
          <p:cNvSpPr>
            <a:spLocks noGrp="1"/>
          </p:cNvSpPr>
          <p:nvPr>
            <p:ph type="body" sz="quarter" idx="13"/>
          </p:nvPr>
        </p:nvSpPr>
        <p:spPr/>
        <p:txBody>
          <a:bodyPr/>
          <a:lstStyle/>
          <a:p>
            <a:r>
              <a:rPr lang="nl-NL" dirty="0"/>
              <a:t>Anatomie en fysiologie</a:t>
            </a:r>
          </a:p>
        </p:txBody>
      </p:sp>
      <p:sp>
        <p:nvSpPr>
          <p:cNvPr id="5" name="Tijdelijke aanduiding voor tekst 4"/>
          <p:cNvSpPr>
            <a:spLocks noGrp="1"/>
          </p:cNvSpPr>
          <p:nvPr>
            <p:ph type="body" sz="quarter" idx="14"/>
          </p:nvPr>
        </p:nvSpPr>
        <p:spPr/>
        <p:txBody>
          <a:bodyPr/>
          <a:lstStyle/>
          <a:p>
            <a:r>
              <a:rPr lang="nl-NL" dirty="0"/>
              <a:t>Het spijsverteringsstelsel</a:t>
            </a:r>
          </a:p>
        </p:txBody>
      </p:sp>
    </p:spTree>
    <p:extLst>
      <p:ext uri="{BB962C8B-B14F-4D97-AF65-F5344CB8AC3E}">
        <p14:creationId xmlns:p14="http://schemas.microsoft.com/office/powerpoint/2010/main" val="1395035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33</TotalTime>
  <Words>1108</Words>
  <Application>Microsoft Office PowerPoint</Application>
  <PresentationFormat>Breedbeeld</PresentationFormat>
  <Paragraphs>226</Paragraphs>
  <Slides>24</Slides>
  <Notes>3</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24</vt:i4>
      </vt:variant>
    </vt:vector>
  </HeadingPairs>
  <TitlesOfParts>
    <vt:vector size="32" baseType="lpstr">
      <vt:lpstr>Arial</vt:lpstr>
      <vt:lpstr>Avenir Book</vt:lpstr>
      <vt:lpstr>Calibri</vt:lpstr>
      <vt:lpstr>Calibri Light</vt:lpstr>
      <vt:lpstr>DIN Condensed</vt:lpstr>
      <vt:lpstr>Wingdings</vt:lpstr>
      <vt:lpstr>Office-thema</vt:lpstr>
      <vt:lpstr>Aangepast ontwerp</vt:lpstr>
      <vt:lpstr>Module Anatomie en fysiologie</vt:lpstr>
      <vt:lpstr>6. Het spijsverteringsstelsel</vt:lpstr>
      <vt:lpstr>6.1 Oriëntatie</vt:lpstr>
      <vt:lpstr>6.2 Functie en bouw van het spijsverteringsstelsel</vt:lpstr>
      <vt:lpstr>6.2 Functie en bouw van het spijsverteringsstelsel</vt:lpstr>
      <vt:lpstr>6.3 De mond en de mondholte</vt:lpstr>
      <vt:lpstr>6.3 De mond en de mondholte</vt:lpstr>
      <vt:lpstr>6.4 Het gebit</vt:lpstr>
      <vt:lpstr>6.5 De keelholte</vt:lpstr>
      <vt:lpstr>6.6 De slokdarm</vt:lpstr>
      <vt:lpstr>6.6 De slokdarm</vt:lpstr>
      <vt:lpstr>6.7 De maag</vt:lpstr>
      <vt:lpstr>6.7 De maag</vt:lpstr>
      <vt:lpstr>6.8 De dunne darm</vt:lpstr>
      <vt:lpstr>6.8 De dunne darm</vt:lpstr>
      <vt:lpstr>6.8 De dunne darm</vt:lpstr>
      <vt:lpstr>6.9 De dikke darm</vt:lpstr>
      <vt:lpstr>6.9 De dikke darm</vt:lpstr>
      <vt:lpstr>6.10 De lever en de galblaas</vt:lpstr>
      <vt:lpstr>6.11 De alvleesklier</vt:lpstr>
      <vt:lpstr>6.13 Haasachtigen en knaagdieren</vt:lpstr>
      <vt:lpstr>6.13 Haasachtigen en knaagdieren</vt:lpstr>
      <vt:lpstr>6.13 Haasachtigen en knaagdieren</vt:lpstr>
      <vt:lpstr>6.15 Afwijkingen</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Nikki Pots</cp:lastModifiedBy>
  <cp:revision>46</cp:revision>
  <dcterms:created xsi:type="dcterms:W3CDTF">2018-01-29T13:04:35Z</dcterms:created>
  <dcterms:modified xsi:type="dcterms:W3CDTF">2018-10-29T09:22:41Z</dcterms:modified>
</cp:coreProperties>
</file>