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131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0485-66A9-FE4D-B93F-1F3C152017E1}" type="datetimeFigureOut">
              <a:rPr lang="nl-NL" smtClean="0"/>
              <a:t>29-10-2018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A64B-2A0C-804C-9AB2-B2A2A0EFE4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008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0485-66A9-FE4D-B93F-1F3C152017E1}" type="datetimeFigureOut">
              <a:rPr lang="nl-NL" smtClean="0"/>
              <a:t>29-10-2018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A64B-2A0C-804C-9AB2-B2A2A0EFE4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5445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0485-66A9-FE4D-B93F-1F3C152017E1}" type="datetimeFigureOut">
              <a:rPr lang="nl-NL" smtClean="0"/>
              <a:t>29-10-2018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A64B-2A0C-804C-9AB2-B2A2A0EFE4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738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0485-66A9-FE4D-B93F-1F3C152017E1}" type="datetimeFigureOut">
              <a:rPr lang="nl-NL" smtClean="0"/>
              <a:t>29-10-2018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A64B-2A0C-804C-9AB2-B2A2A0EFE4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621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0485-66A9-FE4D-B93F-1F3C152017E1}" type="datetimeFigureOut">
              <a:rPr lang="nl-NL" smtClean="0"/>
              <a:t>29-10-2018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A64B-2A0C-804C-9AB2-B2A2A0EFE4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859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0485-66A9-FE4D-B93F-1F3C152017E1}" type="datetimeFigureOut">
              <a:rPr lang="nl-NL" smtClean="0"/>
              <a:t>29-10-2018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A64B-2A0C-804C-9AB2-B2A2A0EFE4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252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0485-66A9-FE4D-B93F-1F3C152017E1}" type="datetimeFigureOut">
              <a:rPr lang="nl-NL" smtClean="0"/>
              <a:t>29-10-2018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A64B-2A0C-804C-9AB2-B2A2A0EFE4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257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0485-66A9-FE4D-B93F-1F3C152017E1}" type="datetimeFigureOut">
              <a:rPr lang="nl-NL" smtClean="0"/>
              <a:t>29-10-2018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A64B-2A0C-804C-9AB2-B2A2A0EFE4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373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0485-66A9-FE4D-B93F-1F3C152017E1}" type="datetimeFigureOut">
              <a:rPr lang="nl-NL" smtClean="0"/>
              <a:t>29-10-2018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A64B-2A0C-804C-9AB2-B2A2A0EFE4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255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0485-66A9-FE4D-B93F-1F3C152017E1}" type="datetimeFigureOut">
              <a:rPr lang="nl-NL" smtClean="0"/>
              <a:t>29-10-2018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A64B-2A0C-804C-9AB2-B2A2A0EFE4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685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0485-66A9-FE4D-B93F-1F3C152017E1}" type="datetimeFigureOut">
              <a:rPr lang="nl-NL" smtClean="0"/>
              <a:t>29-10-2018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A64B-2A0C-804C-9AB2-B2A2A0EFE4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940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60485-66A9-FE4D-B93F-1F3C152017E1}" type="datetimeFigureOut">
              <a:rPr lang="nl-NL" smtClean="0"/>
              <a:t>29-10-2018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3A64B-2A0C-804C-9AB2-B2A2A0EFE4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828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21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15606"/>
            <a:ext cx="8229600" cy="4268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Extra pagina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534896" y="603663"/>
            <a:ext cx="8229600" cy="621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l-NL" dirty="0">
                <a:solidFill>
                  <a:schemeClr val="bg1"/>
                </a:solidFill>
                <a:latin typeface="Almaq Rough"/>
                <a:cs typeface="Almaq Rough"/>
              </a:rPr>
              <a:t>Titel van pagina</a:t>
            </a:r>
          </a:p>
        </p:txBody>
      </p:sp>
    </p:spTree>
    <p:extLst>
      <p:ext uri="{BB962C8B-B14F-4D97-AF65-F5344CB8AC3E}">
        <p14:creationId xmlns:p14="http://schemas.microsoft.com/office/powerpoint/2010/main" val="3748503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15606"/>
            <a:ext cx="8229600" cy="3828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Hier kan je kort je verhaal vertellen. Omdat je het zelf hebt, of iemand die je kent heeft het. </a:t>
            </a:r>
            <a:br>
              <a:rPr lang="nl-NL" sz="2400" dirty="0"/>
            </a:br>
            <a:r>
              <a:rPr lang="nl-NL" sz="2400" dirty="0"/>
              <a:t>Of misschien wel iets anders. Dit deel dus zelf invullen. Dit is jouw persoonlijke verhaal.</a:t>
            </a:r>
          </a:p>
        </p:txBody>
      </p:sp>
    </p:spTree>
    <p:extLst>
      <p:ext uri="{BB962C8B-B14F-4D97-AF65-F5344CB8AC3E}">
        <p14:creationId xmlns:p14="http://schemas.microsoft.com/office/powerpoint/2010/main" val="3323176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15606"/>
            <a:ext cx="8229600" cy="4118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Om dat te kunnen uitleggen vertellen we ook wat meer over</a:t>
            </a:r>
          </a:p>
          <a:p>
            <a:pPr marL="0" indent="0">
              <a:buNone/>
            </a:pPr>
            <a:r>
              <a:rPr lang="nl-NL" sz="2400" dirty="0"/>
              <a:t>de bloedsomloop</a:t>
            </a:r>
          </a:p>
          <a:p>
            <a:r>
              <a:rPr lang="nl-NL" sz="2400" dirty="0"/>
              <a:t>Het bloed zorgt voor aanvoer van voeding en zuurstof.</a:t>
            </a:r>
          </a:p>
          <a:p>
            <a:r>
              <a:rPr lang="nl-NL" sz="2400" dirty="0"/>
              <a:t>Hier komen afvalstoffen vrij.</a:t>
            </a:r>
          </a:p>
          <a:p>
            <a:r>
              <a:rPr lang="nl-NL" sz="2400" dirty="0"/>
              <a:t>Die afvalstoffen worden afgevoerd via het lymfestelsel.</a:t>
            </a:r>
          </a:p>
          <a:p>
            <a:r>
              <a:rPr lang="nl-NL" sz="2400" dirty="0"/>
              <a:t>Het lymfestelsel zit net als de bloedbaan door je hele lichaam</a:t>
            </a:r>
          </a:p>
          <a:p>
            <a:r>
              <a:rPr lang="nl-NL" sz="2400" dirty="0"/>
              <a:t>Als het lymfestelsel niet goed werkt, krijg je lymfoedeem.</a:t>
            </a:r>
          </a:p>
          <a:p>
            <a:r>
              <a:rPr lang="nl-NL" sz="2400" dirty="0"/>
              <a:t>Je krijgt dan zwellingen in bijvoorbeeld je armen en je benen.</a:t>
            </a:r>
          </a:p>
        </p:txBody>
      </p:sp>
    </p:spTree>
    <p:extLst>
      <p:ext uri="{BB962C8B-B14F-4D97-AF65-F5344CB8AC3E}">
        <p14:creationId xmlns:p14="http://schemas.microsoft.com/office/powerpoint/2010/main" val="304612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15606"/>
            <a:ext cx="3917145" cy="467471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l-NL" sz="2400" dirty="0"/>
              <a:t>Het lymfestelsel is een transportsysteem. Het vervoert lymfe door ons lichaam. Lymfe is een kleurloze vloeistof. Het lymfestelsel beschermt ons tegen virussen en bacteriën die ons ziek kunnen maken.</a:t>
            </a:r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r>
              <a:rPr lang="nl-NL" sz="2400" b="1" dirty="0"/>
              <a:t>lymfevaten</a:t>
            </a:r>
          </a:p>
          <a:p>
            <a:pPr marL="0" indent="0">
              <a:buNone/>
            </a:pPr>
            <a:r>
              <a:rPr lang="nl-NL" sz="2400" dirty="0"/>
              <a:t>Lymfevaten zijn de kanalen van het lymfestelsel. De lymfe komt uiteindelijk</a:t>
            </a:r>
          </a:p>
          <a:p>
            <a:pPr marL="0" indent="0">
              <a:buNone/>
            </a:pPr>
            <a:r>
              <a:rPr lang="nl-NL" sz="2400" dirty="0"/>
              <a:t>in het bloed terecht.</a:t>
            </a:r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r>
              <a:rPr lang="nl-NL" sz="2400" b="1" dirty="0"/>
              <a:t>lymfeklieren</a:t>
            </a:r>
          </a:p>
          <a:p>
            <a:pPr marL="0" indent="0">
              <a:buNone/>
            </a:pPr>
            <a:r>
              <a:rPr lang="nl-NL" sz="2400" dirty="0"/>
              <a:t>De lymfeklieren maken bacteriën en virussen onschadelijk. In ons lichaam</a:t>
            </a:r>
          </a:p>
          <a:p>
            <a:pPr marL="0" indent="0">
              <a:buNone/>
            </a:pPr>
            <a:r>
              <a:rPr lang="nl-NL" sz="2400" dirty="0"/>
              <a:t>zitten op meerdere plaatsen groepen lymfeklieren:</a:t>
            </a:r>
          </a:p>
          <a:p>
            <a:pPr marL="0" indent="0">
              <a:buNone/>
            </a:pPr>
            <a:r>
              <a:rPr lang="nl-NL" sz="2400" dirty="0"/>
              <a:t>➊ </a:t>
            </a:r>
            <a:r>
              <a:rPr lang="nl-NL" sz="2400" i="1" dirty="0"/>
              <a:t>in de hals</a:t>
            </a:r>
          </a:p>
          <a:p>
            <a:pPr marL="0" indent="0">
              <a:buNone/>
            </a:pPr>
            <a:r>
              <a:rPr lang="nl-NL" sz="2400" dirty="0"/>
              <a:t>➋ </a:t>
            </a:r>
            <a:r>
              <a:rPr lang="nl-NL" sz="2400" i="1" dirty="0"/>
              <a:t>langs de luchtpijp</a:t>
            </a:r>
          </a:p>
          <a:p>
            <a:pPr marL="0" indent="0">
              <a:buNone/>
            </a:pPr>
            <a:r>
              <a:rPr lang="nl-NL" sz="2400" dirty="0"/>
              <a:t>➌ </a:t>
            </a:r>
            <a:r>
              <a:rPr lang="nl-NL" sz="2400" i="1" dirty="0"/>
              <a:t>in de oksels</a:t>
            </a:r>
          </a:p>
          <a:p>
            <a:pPr marL="0" indent="0">
              <a:buNone/>
            </a:pPr>
            <a:r>
              <a:rPr lang="nl-NL" sz="2400" dirty="0"/>
              <a:t>➍ </a:t>
            </a:r>
            <a:r>
              <a:rPr lang="nl-NL" sz="2400" i="1" dirty="0"/>
              <a:t>bij de longen</a:t>
            </a:r>
          </a:p>
          <a:p>
            <a:pPr marL="0" indent="0">
              <a:buNone/>
            </a:pPr>
            <a:r>
              <a:rPr lang="nl-NL" sz="2400" dirty="0"/>
              <a:t>➎ </a:t>
            </a:r>
            <a:r>
              <a:rPr lang="nl-NL" sz="2400" i="1" dirty="0"/>
              <a:t>in de buikholte</a:t>
            </a:r>
          </a:p>
          <a:p>
            <a:pPr marL="0" indent="0">
              <a:buNone/>
            </a:pPr>
            <a:r>
              <a:rPr lang="nl-NL" sz="2400" dirty="0"/>
              <a:t>➏ </a:t>
            </a:r>
            <a:r>
              <a:rPr lang="nl-NL" sz="2400" i="1" dirty="0"/>
              <a:t>bij de bekkenstreek</a:t>
            </a:r>
          </a:p>
          <a:p>
            <a:pPr marL="0" indent="0">
              <a:buNone/>
            </a:pPr>
            <a:r>
              <a:rPr lang="nl-NL" sz="2400" dirty="0"/>
              <a:t>➐ </a:t>
            </a:r>
            <a:r>
              <a:rPr lang="nl-NL" sz="2400" i="1" dirty="0"/>
              <a:t>in de liezen</a:t>
            </a:r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r>
              <a:rPr lang="nl-NL" sz="2400" b="1" dirty="0"/>
              <a:t>lymfeklierweefsel</a:t>
            </a:r>
          </a:p>
          <a:p>
            <a:pPr marL="0" indent="0">
              <a:buNone/>
            </a:pPr>
            <a:r>
              <a:rPr lang="nl-NL" sz="2400" dirty="0"/>
              <a:t>Lymfeklierweefsel zit ook in andere organen, zoals:</a:t>
            </a:r>
          </a:p>
          <a:p>
            <a:pPr marL="0" indent="0">
              <a:buNone/>
            </a:pPr>
            <a:r>
              <a:rPr lang="nl-NL" sz="2400" dirty="0"/>
              <a:t>A </a:t>
            </a:r>
            <a:r>
              <a:rPr lang="nl-NL" sz="2400" i="1" dirty="0"/>
              <a:t>de keelholte</a:t>
            </a:r>
          </a:p>
          <a:p>
            <a:pPr marL="0" indent="0">
              <a:buNone/>
            </a:pPr>
            <a:r>
              <a:rPr lang="nl-NL" sz="2400" dirty="0"/>
              <a:t>B </a:t>
            </a:r>
            <a:r>
              <a:rPr lang="nl-NL" sz="2400" i="1" dirty="0"/>
              <a:t>de milt</a:t>
            </a:r>
          </a:p>
          <a:p>
            <a:pPr marL="0" indent="0">
              <a:buNone/>
            </a:pPr>
            <a:r>
              <a:rPr lang="nl-NL" sz="2400" dirty="0"/>
              <a:t>C </a:t>
            </a:r>
            <a:r>
              <a:rPr lang="nl-NL" sz="2400" i="1" dirty="0"/>
              <a:t>de darmwand</a:t>
            </a:r>
          </a:p>
          <a:p>
            <a:pPr marL="0" indent="0">
              <a:buNone/>
            </a:pPr>
            <a:r>
              <a:rPr lang="nl-NL" sz="2400" dirty="0"/>
              <a:t>D </a:t>
            </a:r>
            <a:r>
              <a:rPr lang="nl-NL" sz="2400" i="1" dirty="0"/>
              <a:t>het beenmerg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983109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15606"/>
            <a:ext cx="8229600" cy="3828099"/>
          </a:xfrm>
        </p:spPr>
        <p:txBody>
          <a:bodyPr>
            <a:normAutofit/>
          </a:bodyPr>
          <a:lstStyle/>
          <a:p>
            <a:r>
              <a:rPr lang="nl-NL" sz="2400" dirty="0"/>
              <a:t>Lymfoedeem bestaat uit de woorden </a:t>
            </a:r>
            <a:r>
              <a:rPr lang="nl-NL" sz="2400" i="1" dirty="0"/>
              <a:t>lymf</a:t>
            </a:r>
            <a:r>
              <a:rPr lang="nl-NL" sz="2400" dirty="0"/>
              <a:t> en </a:t>
            </a:r>
            <a:r>
              <a:rPr lang="nl-NL" sz="2400" i="1" dirty="0"/>
              <a:t>oedeem</a:t>
            </a:r>
          </a:p>
          <a:p>
            <a:r>
              <a:rPr lang="nl-NL" sz="2400" dirty="0"/>
              <a:t>Oedeem betekent zoiets als zwelling of verdikking door vocht</a:t>
            </a:r>
          </a:p>
          <a:p>
            <a:r>
              <a:rPr lang="nl-NL" sz="2400" dirty="0"/>
              <a:t>Lymf komt van lymfestelsel of lymfeklier</a:t>
            </a:r>
          </a:p>
          <a:p>
            <a:r>
              <a:rPr lang="nl-NL" sz="2400" dirty="0"/>
              <a:t>Als je lymfestelsel niet goed werkt, krijg je dus last van zwellingen.</a:t>
            </a:r>
          </a:p>
          <a:p>
            <a:r>
              <a:rPr lang="nl-NL" sz="2400" dirty="0"/>
              <a:t>Lymfoedeem is dus een zwelling (verdikking) door een foutje</a:t>
            </a:r>
          </a:p>
        </p:txBody>
      </p:sp>
    </p:spTree>
    <p:extLst>
      <p:ext uri="{BB962C8B-B14F-4D97-AF65-F5344CB8AC3E}">
        <p14:creationId xmlns:p14="http://schemas.microsoft.com/office/powerpoint/2010/main" val="649136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15606"/>
            <a:ext cx="8229600" cy="3828099"/>
          </a:xfrm>
        </p:spPr>
        <p:txBody>
          <a:bodyPr>
            <a:normAutofit/>
          </a:bodyPr>
          <a:lstStyle/>
          <a:p>
            <a:r>
              <a:rPr lang="nl-NL" sz="2400" dirty="0"/>
              <a:t>Een klein aantal kinderen krijgt het direct vanaf de geboorte. Soms komt het vaker in een familie voor. Dan is het erfelijk.</a:t>
            </a:r>
          </a:p>
          <a:p>
            <a:r>
              <a:rPr lang="nl-NL" sz="2400" dirty="0"/>
              <a:t>Je kunt het ook krijgen na bijvoorbeeld blessure of het breken van een arm of been.</a:t>
            </a:r>
          </a:p>
          <a:p>
            <a:r>
              <a:rPr lang="nl-NL" sz="2400" dirty="0"/>
              <a:t>Vaak krijgen mensen het als het lymfestelsel is beschadigd na</a:t>
            </a:r>
          </a:p>
          <a:p>
            <a:r>
              <a:rPr lang="nl-NL" sz="2400" dirty="0"/>
              <a:t>een operatie of bij bestraling bij een ernstige ziekte zoals kanker.</a:t>
            </a:r>
          </a:p>
        </p:txBody>
      </p:sp>
    </p:spTree>
    <p:extLst>
      <p:ext uri="{BB962C8B-B14F-4D97-AF65-F5344CB8AC3E}">
        <p14:creationId xmlns:p14="http://schemas.microsoft.com/office/powerpoint/2010/main" val="2935523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15606"/>
            <a:ext cx="8229600" cy="3828099"/>
          </a:xfrm>
        </p:spPr>
        <p:txBody>
          <a:bodyPr>
            <a:normAutofit/>
          </a:bodyPr>
          <a:lstStyle/>
          <a:p>
            <a:r>
              <a:rPr lang="nl-NL" sz="2400" dirty="0"/>
              <a:t>Nee, het is niet te genezen.</a:t>
            </a:r>
          </a:p>
          <a:p>
            <a:r>
              <a:rPr lang="nl-NL" sz="2400" dirty="0"/>
              <a:t>Veel mensen met lymfoedeem, gaan naar een fysio- of huidtherapeut</a:t>
            </a:r>
          </a:p>
          <a:p>
            <a:r>
              <a:rPr lang="nl-NL" sz="2400" dirty="0"/>
              <a:t>Is het heel erg, dan kan er in het ziekenhuis worden geopereerd.</a:t>
            </a:r>
          </a:p>
          <a:p>
            <a:r>
              <a:rPr lang="nl-NL" sz="2400" dirty="0"/>
              <a:t>Mensen met lymfoedeem dragen zogenaamde drukkousen die helpen bij de afvoer van het vocht.</a:t>
            </a:r>
          </a:p>
        </p:txBody>
      </p:sp>
    </p:spTree>
    <p:extLst>
      <p:ext uri="{BB962C8B-B14F-4D97-AF65-F5344CB8AC3E}">
        <p14:creationId xmlns:p14="http://schemas.microsoft.com/office/powerpoint/2010/main" val="3368965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15606"/>
            <a:ext cx="8229600" cy="4268007"/>
          </a:xfrm>
        </p:spPr>
        <p:txBody>
          <a:bodyPr>
            <a:normAutofit/>
          </a:bodyPr>
          <a:lstStyle/>
          <a:p>
            <a:r>
              <a:rPr lang="nl-NL" sz="2400" dirty="0"/>
              <a:t>Je wordt snel voor dik uitgemaakt .</a:t>
            </a:r>
          </a:p>
          <a:p>
            <a:r>
              <a:rPr lang="nl-NL" sz="2400" dirty="0"/>
              <a:t>Het kan (veel) pijn doen.</a:t>
            </a:r>
          </a:p>
          <a:p>
            <a:r>
              <a:rPr lang="nl-NL" sz="2400" dirty="0"/>
              <a:t>Je moet altijd kousen dragen. Vooral in de zomer, bij warme dagen, is dat vervelend.</a:t>
            </a:r>
          </a:p>
          <a:p>
            <a:r>
              <a:rPr lang="nl-NL" sz="2400" dirty="0"/>
              <a:t>Door de kousen kan de huid pijn gaan doen.</a:t>
            </a:r>
          </a:p>
          <a:p>
            <a:r>
              <a:rPr lang="nl-NL" sz="2400" dirty="0"/>
              <a:t>Regelmatig moet je naar een dokter een fysio- of huidtherapeut.</a:t>
            </a:r>
          </a:p>
          <a:p>
            <a:r>
              <a:rPr lang="nl-NL" sz="2400" dirty="0"/>
              <a:t>Je kunt niet altijd meer alles doen wat je wilt. Misschien kan je niet meer sporten.</a:t>
            </a:r>
          </a:p>
          <a:p>
            <a:r>
              <a:rPr lang="nl-NL" sz="2400" dirty="0"/>
              <a:t>Vaak kijken mensen naar jou of je kousen.</a:t>
            </a:r>
          </a:p>
        </p:txBody>
      </p:sp>
    </p:spTree>
    <p:extLst>
      <p:ext uri="{BB962C8B-B14F-4D97-AF65-F5344CB8AC3E}">
        <p14:creationId xmlns:p14="http://schemas.microsoft.com/office/powerpoint/2010/main" val="4235917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15606"/>
            <a:ext cx="8229600" cy="4268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Heeft iemand nog vragen over mijn spreekbeurt?</a:t>
            </a:r>
          </a:p>
          <a:p>
            <a:pPr marL="0" indent="0">
              <a:buNone/>
            </a:pPr>
            <a:r>
              <a:rPr lang="nl-NL" sz="2400" dirty="0"/>
              <a:t>Veel informatie over lymfoedeem vinden jullie op</a:t>
            </a:r>
          </a:p>
          <a:p>
            <a:pPr marL="0" indent="0">
              <a:buNone/>
            </a:pPr>
            <a:r>
              <a:rPr lang="nl-NL" sz="2400" b="1" dirty="0"/>
              <a:t>http://</a:t>
            </a:r>
            <a:r>
              <a:rPr lang="nl-NL" sz="2400" b="1" dirty="0" err="1"/>
              <a:t>www.lymfoedeem.nl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545891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481</Words>
  <Application>Microsoft Office PowerPoint</Application>
  <PresentationFormat>Diavoorstelling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Almaq Rough</vt:lpstr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Menno Verheij</dc:creator>
  <cp:lastModifiedBy>Bouke Cuperus</cp:lastModifiedBy>
  <cp:revision>3</cp:revision>
  <dcterms:created xsi:type="dcterms:W3CDTF">2015-11-03T11:09:43Z</dcterms:created>
  <dcterms:modified xsi:type="dcterms:W3CDTF">2018-10-29T07:51:19Z</dcterms:modified>
</cp:coreProperties>
</file>