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8"/>
  </p:notesMasterIdLst>
  <p:sldIdLst>
    <p:sldId id="256" r:id="rId3"/>
    <p:sldId id="257" r:id="rId4"/>
    <p:sldId id="259" r:id="rId5"/>
    <p:sldId id="267" r:id="rId6"/>
    <p:sldId id="260" r:id="rId7"/>
    <p:sldId id="268" r:id="rId8"/>
    <p:sldId id="261" r:id="rId9"/>
    <p:sldId id="269" r:id="rId10"/>
    <p:sldId id="262" r:id="rId11"/>
    <p:sldId id="270" r:id="rId12"/>
    <p:sldId id="263" r:id="rId13"/>
    <p:sldId id="264" r:id="rId14"/>
    <p:sldId id="271" r:id="rId15"/>
    <p:sldId id="265" r:id="rId16"/>
    <p:sldId id="266"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4"/>
    <p:restoredTop sz="75489" autoAdjust="0"/>
  </p:normalViewPr>
  <p:slideViewPr>
    <p:cSldViewPr snapToGrid="0" snapToObjects="1">
      <p:cViewPr varScale="1">
        <p:scale>
          <a:sx n="55" d="100"/>
          <a:sy n="55" d="100"/>
        </p:scale>
        <p:origin x="1476" y="72"/>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17-10-2018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solidFill>
                  <a:srgbClr val="FF0000"/>
                </a:solidFill>
              </a:rPr>
              <a:t>1. </a:t>
            </a:r>
            <a:r>
              <a:rPr lang="nl-NL" dirty="0" smtClean="0"/>
              <a:t>Nee, als een dier niet of moeizaam ademt, ga dan snel op zoek naar de oorzaak van de belemmerde ademhaling en hef die op. Komt de ademhaling niet goed op gang of is de oorzaak niet weg te halen, beadem het dier dan tot de dierenarts er is.</a:t>
            </a:r>
          </a:p>
          <a:p>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2. Als een dier een elektrische schok heeft gekregen, schakel dan eerst de stroom uit. Raak het dier pas aan als de stroom is uitgeschakeld. Als de stroom is uitgeschakeld, handel je volgens het ABCDE-protocol.</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3. Coma is de ernstigste verlaging van het bewustzijnsniveau. Als een dier in coma is, heeft het heel snel hulp nodig.</a:t>
            </a:r>
          </a:p>
          <a:p>
            <a:endParaRPr lang="nl-NL" dirty="0" smtClean="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15</a:t>
            </a:fld>
            <a:endParaRPr lang="nl-NL"/>
          </a:p>
        </p:txBody>
      </p:sp>
    </p:spTree>
    <p:extLst>
      <p:ext uri="{BB962C8B-B14F-4D97-AF65-F5344CB8AC3E}">
        <p14:creationId xmlns:p14="http://schemas.microsoft.com/office/powerpoint/2010/main" val="3207791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17-10-2018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17-10-2018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17-10-2018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17-10-2018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17-10-2018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17-10-2018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17-10-2018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17-10-2018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17-10-2018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17-10-2018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17-10-2018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17-10-2018</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17-10-2018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1883844"/>
          </a:xfrm>
        </p:spPr>
        <p:txBody>
          <a:bodyPr>
            <a:normAutofit/>
          </a:bodyPr>
          <a:lstStyle/>
          <a:p>
            <a:r>
              <a:rPr lang="en-US" sz="3600" dirty="0" smtClean="0">
                <a:solidFill>
                  <a:schemeClr val="tx1"/>
                </a:solidFill>
              </a:rPr>
              <a:t>Module</a:t>
            </a:r>
            <a:r>
              <a:rPr lang="en-US" sz="4800" dirty="0" smtClean="0"/>
              <a:t/>
            </a:r>
            <a:br>
              <a:rPr lang="en-US" sz="4800" dirty="0" smtClean="0"/>
            </a:br>
            <a:r>
              <a:rPr lang="en-US" sz="4800" dirty="0" smtClean="0"/>
              <a:t>EHBO </a:t>
            </a:r>
            <a:r>
              <a:rPr lang="en-US" sz="4800" dirty="0" err="1" smtClean="0"/>
              <a:t>bij</a:t>
            </a:r>
            <a:r>
              <a:rPr lang="en-US" sz="4800" dirty="0" smtClean="0"/>
              <a:t> </a:t>
            </a:r>
            <a:r>
              <a:rPr lang="en-US" sz="4800" dirty="0" err="1" smtClean="0"/>
              <a:t>dieren</a:t>
            </a:r>
            <a:endParaRPr lang="nl-NL" sz="4800" dirty="0"/>
          </a:p>
        </p:txBody>
      </p:sp>
      <p:sp>
        <p:nvSpPr>
          <p:cNvPr id="3" name="Ondertitel 2"/>
          <p:cNvSpPr>
            <a:spLocks noGrp="1"/>
          </p:cNvSpPr>
          <p:nvPr>
            <p:ph type="subTitle" idx="1"/>
          </p:nvPr>
        </p:nvSpPr>
        <p:spPr>
          <a:xfrm>
            <a:off x="1524000" y="3146192"/>
            <a:ext cx="9144000" cy="1655762"/>
          </a:xfrm>
        </p:spPr>
        <p:txBody>
          <a:bodyPr/>
          <a:lstStyle/>
          <a:p>
            <a:r>
              <a:rPr lang="en-US" dirty="0" err="1" smtClean="0"/>
              <a:t>Hoofdstuk</a:t>
            </a:r>
            <a:r>
              <a:rPr lang="en-US" dirty="0" smtClean="0"/>
              <a:t> 2. </a:t>
            </a:r>
          </a:p>
          <a:p>
            <a:r>
              <a:rPr lang="en-US" sz="3600" b="1" dirty="0" smtClean="0"/>
              <a:t>ABCDE</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60755"/>
          </a:xfrm>
        </p:spPr>
        <p:txBody>
          <a:bodyPr>
            <a:normAutofit/>
          </a:bodyPr>
          <a:lstStyle/>
          <a:p>
            <a:r>
              <a:rPr lang="en-US" sz="4000" dirty="0" smtClean="0"/>
              <a:t>2.5 Disabilities</a:t>
            </a:r>
            <a:endParaRPr lang="nl-NL" sz="4000" dirty="0"/>
          </a:p>
        </p:txBody>
      </p:sp>
      <p:sp>
        <p:nvSpPr>
          <p:cNvPr id="3" name="Tijdelijke aanduiding voor inhoud 2"/>
          <p:cNvSpPr>
            <a:spLocks noGrp="1"/>
          </p:cNvSpPr>
          <p:nvPr>
            <p:ph idx="1"/>
          </p:nvPr>
        </p:nvSpPr>
        <p:spPr/>
        <p:txBody>
          <a:bodyPr/>
          <a:lstStyle/>
          <a:p>
            <a:r>
              <a:rPr lang="nl-NL" dirty="0" smtClean="0"/>
              <a:t>Behandeling: afhankelijk van A, B en C</a:t>
            </a:r>
          </a:p>
          <a:p>
            <a:r>
              <a:rPr lang="nl-NL" dirty="0" smtClean="0"/>
              <a:t>Dood:</a:t>
            </a:r>
          </a:p>
          <a:p>
            <a:pPr lvl="1" indent="-422275">
              <a:buFont typeface="Wingdings" panose="05000000000000000000" pitchFamily="2" charset="2"/>
              <a:buChar char="Ø"/>
            </a:pPr>
            <a:r>
              <a:rPr lang="nl-NL" dirty="0" smtClean="0"/>
              <a:t>Geen hartslag</a:t>
            </a:r>
          </a:p>
          <a:p>
            <a:pPr lvl="1" indent="-422275">
              <a:buFont typeface="Wingdings" panose="05000000000000000000" pitchFamily="2" charset="2"/>
              <a:buChar char="Ø"/>
            </a:pPr>
            <a:r>
              <a:rPr lang="nl-NL" dirty="0" smtClean="0"/>
              <a:t>Geen pols</a:t>
            </a:r>
          </a:p>
          <a:p>
            <a:pPr lvl="1" indent="-422275">
              <a:buFont typeface="Wingdings" panose="05000000000000000000" pitchFamily="2" charset="2"/>
              <a:buChar char="Ø"/>
            </a:pPr>
            <a:r>
              <a:rPr lang="nl-NL" dirty="0" smtClean="0"/>
              <a:t>Geen ademhaling</a:t>
            </a:r>
          </a:p>
          <a:p>
            <a:pPr lvl="1" indent="-422275">
              <a:buFont typeface="Wingdings" panose="05000000000000000000" pitchFamily="2" charset="2"/>
              <a:buChar char="Ø"/>
            </a:pPr>
            <a:r>
              <a:rPr lang="nl-NL" dirty="0" smtClean="0"/>
              <a:t>Geen reflexen</a:t>
            </a:r>
          </a:p>
          <a:p>
            <a:pPr lvl="1" indent="-422275">
              <a:buFont typeface="Wingdings" panose="05000000000000000000" pitchFamily="2" charset="2"/>
              <a:buChar char="Ø"/>
            </a:pPr>
            <a:r>
              <a:rPr lang="nl-NL" dirty="0" smtClean="0"/>
              <a:t>Lichaamstemperatuur = omgevingstemperatuur</a:t>
            </a:r>
          </a:p>
          <a:p>
            <a:pPr lvl="1" indent="-422275">
              <a:buFont typeface="Wingdings" panose="05000000000000000000" pitchFamily="2" charset="2"/>
              <a:buChar char="Ø"/>
            </a:pPr>
            <a:r>
              <a:rPr lang="nl-NL" dirty="0" smtClean="0"/>
              <a:t>Verstijving</a:t>
            </a:r>
          </a:p>
          <a:p>
            <a:r>
              <a:rPr lang="nl-NL" dirty="0" smtClean="0"/>
              <a:t>Dood testen met oogbolreflex</a:t>
            </a:r>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3224041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063625"/>
          </a:xfrm>
        </p:spPr>
        <p:txBody>
          <a:bodyPr>
            <a:normAutofit/>
          </a:bodyPr>
          <a:lstStyle/>
          <a:p>
            <a:r>
              <a:rPr lang="en-US" sz="4000" dirty="0" smtClean="0"/>
              <a:t>2.6 Exposure - Environment</a:t>
            </a:r>
            <a:endParaRPr lang="nl-NL" sz="4000" dirty="0"/>
          </a:p>
        </p:txBody>
      </p:sp>
      <p:sp>
        <p:nvSpPr>
          <p:cNvPr id="3" name="Tijdelijke aanduiding voor inhoud 2"/>
          <p:cNvSpPr>
            <a:spLocks noGrp="1"/>
          </p:cNvSpPr>
          <p:nvPr>
            <p:ph idx="1"/>
          </p:nvPr>
        </p:nvSpPr>
        <p:spPr/>
        <p:txBody>
          <a:bodyPr/>
          <a:lstStyle/>
          <a:p>
            <a:r>
              <a:rPr lang="nl-NL" dirty="0" smtClean="0"/>
              <a:t>Exposure/environment = omgeving: buitenkant en lichaamstemperatuur</a:t>
            </a:r>
          </a:p>
          <a:p>
            <a:r>
              <a:rPr lang="nl-NL" dirty="0" smtClean="0"/>
              <a:t>Warmbloedig: lichaamstemperatuur altijd hetzelfde</a:t>
            </a:r>
          </a:p>
          <a:p>
            <a:r>
              <a:rPr lang="nl-NL" dirty="0" smtClean="0"/>
              <a:t>Koudbloedig: lichaamstemperatuur wisselt met omgeving </a:t>
            </a:r>
            <a:endParaRPr lang="nl-NL" dirty="0"/>
          </a:p>
          <a:p>
            <a:r>
              <a:rPr lang="nl-NL" dirty="0" smtClean="0"/>
              <a:t>Onderkoeling: koud, slap en bewusteloos</a:t>
            </a:r>
          </a:p>
          <a:p>
            <a:r>
              <a:rPr lang="nl-NL" dirty="0" smtClean="0"/>
              <a:t>Behandeling: langzaam opwarmen en suiker geven</a:t>
            </a:r>
          </a:p>
          <a:p>
            <a:r>
              <a:rPr lang="nl-NL" dirty="0" smtClean="0"/>
              <a:t>Oververhitting: versnelde polsslag en benauwd</a:t>
            </a:r>
          </a:p>
          <a:p>
            <a:r>
              <a:rPr lang="nl-NL" dirty="0" smtClean="0"/>
              <a:t>Behandeling: direct koelen</a:t>
            </a:r>
          </a:p>
          <a:p>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1910751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029335"/>
          </a:xfrm>
        </p:spPr>
        <p:txBody>
          <a:bodyPr>
            <a:normAutofit/>
          </a:bodyPr>
          <a:lstStyle/>
          <a:p>
            <a:r>
              <a:rPr lang="en-US" sz="4000" dirty="0">
                <a:solidFill>
                  <a:schemeClr val="accent2"/>
                </a:solidFill>
              </a:rPr>
              <a:t>+ 2.7 </a:t>
            </a:r>
            <a:r>
              <a:rPr lang="en-US" sz="4000" dirty="0" err="1" smtClean="0"/>
              <a:t>Reanimeren</a:t>
            </a:r>
            <a:endParaRPr lang="nl-NL" sz="4000" dirty="0"/>
          </a:p>
        </p:txBody>
      </p:sp>
      <p:sp>
        <p:nvSpPr>
          <p:cNvPr id="3" name="Tijdelijke aanduiding voor inhoud 2"/>
          <p:cNvSpPr>
            <a:spLocks noGrp="1"/>
          </p:cNvSpPr>
          <p:nvPr>
            <p:ph idx="1"/>
          </p:nvPr>
        </p:nvSpPr>
        <p:spPr/>
        <p:txBody>
          <a:bodyPr/>
          <a:lstStyle/>
          <a:p>
            <a:r>
              <a:rPr lang="nl-NL" dirty="0" smtClean="0"/>
              <a:t>Reanimeren: hartmassages en kunstmatige beademing</a:t>
            </a:r>
          </a:p>
          <a:p>
            <a:r>
              <a:rPr lang="nl-NL" dirty="0" smtClean="0"/>
              <a:t>Alleen in noodgevallen</a:t>
            </a:r>
          </a:p>
          <a:p>
            <a:r>
              <a:rPr lang="nl-NL" dirty="0" smtClean="0"/>
              <a:t>Neem de tijd op</a:t>
            </a:r>
          </a:p>
          <a:p>
            <a:r>
              <a:rPr lang="nl-NL" dirty="0" smtClean="0"/>
              <a:t>Hartmassages: 100 tot 120 per minuut</a:t>
            </a:r>
          </a:p>
          <a:p>
            <a:r>
              <a:rPr lang="nl-NL" dirty="0" smtClean="0"/>
              <a:t>Beademing: mond-op-neusbeademing</a:t>
            </a:r>
          </a:p>
          <a:p>
            <a:r>
              <a:rPr lang="nl-NL" dirty="0" smtClean="0"/>
              <a:t>1 seconde blazen – 5 seconden rust – 1 seconde blazen - …</a:t>
            </a:r>
          </a:p>
          <a:p>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2811190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60755"/>
          </a:xfrm>
        </p:spPr>
        <p:txBody>
          <a:bodyPr>
            <a:normAutofit/>
          </a:bodyPr>
          <a:lstStyle/>
          <a:p>
            <a:r>
              <a:rPr lang="en-US" sz="4000" dirty="0" smtClean="0">
                <a:solidFill>
                  <a:schemeClr val="accent2"/>
                </a:solidFill>
              </a:rPr>
              <a:t>+ 2.7 </a:t>
            </a:r>
            <a:r>
              <a:rPr lang="en-US" sz="4000" dirty="0" err="1" smtClean="0"/>
              <a:t>Reanimeren</a:t>
            </a:r>
            <a:endParaRPr lang="nl-NL" sz="4000" dirty="0"/>
          </a:p>
        </p:txBody>
      </p:sp>
      <p:sp>
        <p:nvSpPr>
          <p:cNvPr id="3" name="Tijdelijke aanduiding voor inhoud 2"/>
          <p:cNvSpPr>
            <a:spLocks noGrp="1"/>
          </p:cNvSpPr>
          <p:nvPr>
            <p:ph idx="1"/>
          </p:nvPr>
        </p:nvSpPr>
        <p:spPr/>
        <p:txBody>
          <a:bodyPr/>
          <a:lstStyle/>
          <a:p>
            <a:r>
              <a:rPr lang="nl-NL" dirty="0" smtClean="0"/>
              <a:t>Samen reanimeren: afwisselen in beademen en hartmassages</a:t>
            </a:r>
          </a:p>
          <a:p>
            <a:r>
              <a:rPr lang="nl-NL" dirty="0" smtClean="0"/>
              <a:t>Na elke 2 minuten; controleer de pols</a:t>
            </a:r>
          </a:p>
          <a:p>
            <a:r>
              <a:rPr lang="nl-NL" dirty="0" smtClean="0"/>
              <a:t>Na 10 minuten stoppen met reanimeren (behalve bij onderkoeling)</a:t>
            </a:r>
          </a:p>
          <a:p>
            <a:r>
              <a:rPr lang="nl-NL" dirty="0" smtClean="0"/>
              <a:t>Reanimatie bij landbouwhuisdieren: nauwelijks mogelijk</a:t>
            </a:r>
          </a:p>
          <a:p>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4021655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075055"/>
          </a:xfrm>
        </p:spPr>
        <p:txBody>
          <a:bodyPr>
            <a:normAutofit fontScale="90000"/>
          </a:bodyPr>
          <a:lstStyle/>
          <a:p>
            <a:r>
              <a:rPr lang="en-US" sz="4400" dirty="0">
                <a:solidFill>
                  <a:schemeClr val="accent2"/>
                </a:solidFill>
              </a:rPr>
              <a:t>+ </a:t>
            </a:r>
            <a:r>
              <a:rPr lang="en-US" sz="4400" dirty="0" smtClean="0">
                <a:solidFill>
                  <a:schemeClr val="accent2"/>
                </a:solidFill>
              </a:rPr>
              <a:t>2.8 </a:t>
            </a:r>
            <a:r>
              <a:rPr lang="en-US" sz="4400" dirty="0" err="1" smtClean="0"/>
              <a:t>Spoedeisende</a:t>
            </a:r>
            <a:r>
              <a:rPr lang="en-US" sz="4400" dirty="0" smtClean="0"/>
              <a:t> </a:t>
            </a:r>
            <a:r>
              <a:rPr lang="en-US" sz="4400" dirty="0" err="1" smtClean="0"/>
              <a:t>situaties</a:t>
            </a:r>
            <a:r>
              <a:rPr lang="en-US" sz="4400" dirty="0" smtClean="0"/>
              <a:t> in de </a:t>
            </a:r>
            <a:r>
              <a:rPr lang="en-US" sz="4400" dirty="0" err="1" smtClean="0"/>
              <a:t>pra</a:t>
            </a:r>
            <a:r>
              <a:rPr lang="en-US" dirty="0" err="1" smtClean="0"/>
              <a:t>ktijk</a:t>
            </a:r>
            <a:endParaRPr lang="nl-NL" dirty="0"/>
          </a:p>
        </p:txBody>
      </p:sp>
      <p:sp>
        <p:nvSpPr>
          <p:cNvPr id="3" name="Tijdelijke aanduiding voor inhoud 2"/>
          <p:cNvSpPr>
            <a:spLocks noGrp="1"/>
          </p:cNvSpPr>
          <p:nvPr>
            <p:ph idx="1"/>
          </p:nvPr>
        </p:nvSpPr>
        <p:spPr/>
        <p:txBody>
          <a:bodyPr/>
          <a:lstStyle/>
          <a:p>
            <a:r>
              <a:rPr lang="nl-NL" dirty="0" smtClean="0"/>
              <a:t>Bij benauwdheid of shock: extra zuurstof</a:t>
            </a:r>
          </a:p>
          <a:p>
            <a:r>
              <a:rPr lang="nl-NL" dirty="0" smtClean="0"/>
              <a:t>Reanimeren en intuberen</a:t>
            </a:r>
          </a:p>
          <a:p>
            <a:r>
              <a:rPr lang="nl-NL" dirty="0" smtClean="0"/>
              <a:t>Bij shock: infuusvloeistof toedienen</a:t>
            </a:r>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792556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83615"/>
          </a:xfrm>
        </p:spPr>
        <p:txBody>
          <a:bodyPr>
            <a:normAutofit/>
          </a:bodyPr>
          <a:lstStyle/>
          <a:p>
            <a:r>
              <a:rPr lang="en-US" sz="4000" dirty="0" err="1" smtClean="0"/>
              <a:t>Verwerkingsvragen</a:t>
            </a:r>
            <a:endParaRPr lang="nl-NL" sz="4000" dirty="0"/>
          </a:p>
        </p:txBody>
      </p:sp>
      <p:sp>
        <p:nvSpPr>
          <p:cNvPr id="3" name="Tijdelijke aanduiding voor inhoud 2"/>
          <p:cNvSpPr>
            <a:spLocks noGrp="1"/>
          </p:cNvSpPr>
          <p:nvPr>
            <p:ph idx="1"/>
          </p:nvPr>
        </p:nvSpPr>
        <p:spPr/>
        <p:txBody>
          <a:bodyPr>
            <a:normAutofit/>
          </a:bodyPr>
          <a:lstStyle/>
          <a:p>
            <a:pPr marL="514350" indent="-514350">
              <a:buFont typeface="+mj-lt"/>
              <a:buAutoNum type="arabicPeriod"/>
            </a:pPr>
            <a:r>
              <a:rPr lang="nl-NL" dirty="0" smtClean="0"/>
              <a:t>Als </a:t>
            </a:r>
            <a:r>
              <a:rPr lang="nl-NL" dirty="0"/>
              <a:t>een dier niet ademt, start je dan direct met beademen</a:t>
            </a:r>
            <a:r>
              <a:rPr lang="nl-NL" dirty="0" smtClean="0"/>
              <a:t>?</a:t>
            </a:r>
            <a:endParaRPr lang="nl-NL" dirty="0"/>
          </a:p>
          <a:p>
            <a:pPr marL="514350" indent="-514350">
              <a:buFont typeface="+mj-lt"/>
              <a:buAutoNum type="arabicPeriod"/>
            </a:pPr>
            <a:endParaRPr lang="nl-NL" dirty="0" smtClean="0"/>
          </a:p>
          <a:p>
            <a:pPr marL="514350" indent="-514350">
              <a:buFont typeface="+mj-lt"/>
              <a:buAutoNum type="arabicPeriod"/>
            </a:pPr>
            <a:r>
              <a:rPr lang="nl-NL" dirty="0" smtClean="0"/>
              <a:t>Wanneer start </a:t>
            </a:r>
            <a:r>
              <a:rPr lang="nl-NL" dirty="0"/>
              <a:t>je niet als eerste met het ABCDE-protocol</a:t>
            </a:r>
            <a:r>
              <a:rPr lang="nl-NL" dirty="0" smtClean="0"/>
              <a:t>?</a:t>
            </a:r>
            <a:endParaRPr lang="nl-NL" dirty="0"/>
          </a:p>
          <a:p>
            <a:pPr marL="514350" indent="-514350">
              <a:buFont typeface="+mj-lt"/>
              <a:buAutoNum type="arabicPeriod"/>
            </a:pPr>
            <a:endParaRPr lang="nl-NL" dirty="0" smtClean="0"/>
          </a:p>
          <a:p>
            <a:pPr marL="514350" indent="-514350">
              <a:buFont typeface="+mj-lt"/>
              <a:buAutoNum type="arabicPeriod"/>
            </a:pPr>
            <a:r>
              <a:rPr lang="nl-NL" dirty="0" smtClean="0"/>
              <a:t>Welk bewustzijnsniveau is </a:t>
            </a:r>
            <a:r>
              <a:rPr lang="nl-NL" dirty="0"/>
              <a:t>het meest spoedeisend</a:t>
            </a:r>
            <a:r>
              <a:rPr lang="nl-NL" dirty="0" smtClean="0"/>
              <a:t>?</a:t>
            </a:r>
          </a:p>
          <a:p>
            <a:endParaRPr lang="nl-NL" dirty="0"/>
          </a:p>
          <a:p>
            <a:endParaRPr lang="nl-NL" dirty="0"/>
          </a:p>
          <a:p>
            <a:endParaRPr lang="nl-NL" dirty="0" smtClean="0"/>
          </a:p>
          <a:p>
            <a:endParaRPr lang="nl-NL" dirty="0"/>
          </a:p>
          <a:p>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676944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83615"/>
          </a:xfrm>
        </p:spPr>
        <p:txBody>
          <a:bodyPr>
            <a:normAutofit/>
          </a:bodyPr>
          <a:lstStyle/>
          <a:p>
            <a:r>
              <a:rPr lang="en-US" sz="4000" dirty="0" smtClean="0"/>
              <a:t>2. ABCDE</a:t>
            </a:r>
            <a:endParaRPr lang="nl-NL" sz="4000" dirty="0"/>
          </a:p>
        </p:txBody>
      </p:sp>
      <p:sp>
        <p:nvSpPr>
          <p:cNvPr id="3" name="Tijdelijke aanduiding voor inhoud 2"/>
          <p:cNvSpPr>
            <a:spLocks noGrp="1"/>
          </p:cNvSpPr>
          <p:nvPr>
            <p:ph idx="1"/>
          </p:nvPr>
        </p:nvSpPr>
        <p:spPr/>
        <p:txBody>
          <a:bodyPr/>
          <a:lstStyle/>
          <a:p>
            <a:r>
              <a:rPr lang="en-US" dirty="0" smtClean="0"/>
              <a:t>Airway</a:t>
            </a:r>
          </a:p>
          <a:p>
            <a:r>
              <a:rPr lang="en-US" dirty="0" smtClean="0"/>
              <a:t>Breathing</a:t>
            </a:r>
          </a:p>
          <a:p>
            <a:r>
              <a:rPr lang="en-US" dirty="0" smtClean="0"/>
              <a:t>Circulation</a:t>
            </a:r>
          </a:p>
          <a:p>
            <a:r>
              <a:rPr lang="en-US" dirty="0" smtClean="0"/>
              <a:t>Disabilities</a:t>
            </a:r>
          </a:p>
          <a:p>
            <a:r>
              <a:rPr lang="en-US" dirty="0" smtClean="0"/>
              <a:t>Exposure – Environment</a:t>
            </a:r>
          </a:p>
          <a:p>
            <a:r>
              <a:rPr lang="en-US" dirty="0" err="1" smtClean="0"/>
              <a:t>Reanimeren</a:t>
            </a:r>
            <a:endParaRPr lang="en-US" dirty="0" smtClean="0"/>
          </a:p>
          <a:p>
            <a:r>
              <a:rPr lang="en-US" dirty="0" err="1" smtClean="0"/>
              <a:t>Spoedeisende</a:t>
            </a:r>
            <a:r>
              <a:rPr lang="en-US" dirty="0" smtClean="0"/>
              <a:t> </a:t>
            </a:r>
            <a:r>
              <a:rPr lang="en-US" dirty="0" err="1" smtClean="0"/>
              <a:t>situaties</a:t>
            </a:r>
            <a:r>
              <a:rPr lang="en-US" dirty="0" smtClean="0"/>
              <a:t> in de </a:t>
            </a:r>
            <a:r>
              <a:rPr lang="en-US" dirty="0" err="1" smtClean="0"/>
              <a:t>praktijk</a:t>
            </a:r>
            <a:endParaRPr lang="en-US"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en-US" dirty="0" smtClean="0"/>
              <a:t>2. ABCDE</a:t>
            </a:r>
            <a:endParaRPr lang="nl-NL"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1943" y="1825625"/>
            <a:ext cx="5921828" cy="1728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040765"/>
          </a:xfrm>
        </p:spPr>
        <p:txBody>
          <a:bodyPr>
            <a:normAutofit/>
          </a:bodyPr>
          <a:lstStyle/>
          <a:p>
            <a:r>
              <a:rPr lang="en-US" sz="4000" dirty="0" smtClean="0"/>
              <a:t>2.2 Airway</a:t>
            </a:r>
            <a:endParaRPr lang="nl-NL" sz="4000" dirty="0"/>
          </a:p>
        </p:txBody>
      </p:sp>
      <p:sp>
        <p:nvSpPr>
          <p:cNvPr id="3" name="Tijdelijke aanduiding voor inhoud 2"/>
          <p:cNvSpPr>
            <a:spLocks noGrp="1"/>
          </p:cNvSpPr>
          <p:nvPr>
            <p:ph idx="1"/>
          </p:nvPr>
        </p:nvSpPr>
        <p:spPr>
          <a:xfrm>
            <a:off x="838200" y="1503839"/>
            <a:ext cx="10515600" cy="4351338"/>
          </a:xfrm>
        </p:spPr>
        <p:txBody>
          <a:bodyPr/>
          <a:lstStyle/>
          <a:p>
            <a:r>
              <a:rPr lang="nl-NL" dirty="0" err="1" smtClean="0"/>
              <a:t>Airway</a:t>
            </a:r>
            <a:r>
              <a:rPr lang="nl-NL" dirty="0" smtClean="0"/>
              <a:t> = luchtwegen of ademhalingsstelsel: </a:t>
            </a:r>
            <a:r>
              <a:rPr lang="nl-NL" dirty="0" err="1" smtClean="0"/>
              <a:t>ademweg</a:t>
            </a:r>
            <a:r>
              <a:rPr lang="nl-NL" dirty="0" smtClean="0"/>
              <a:t> vrij</a:t>
            </a:r>
          </a:p>
          <a:p>
            <a:r>
              <a:rPr lang="nl-NL" dirty="0" smtClean="0"/>
              <a:t>Ademhalingsproblemen: dier is benauwd</a:t>
            </a:r>
          </a:p>
          <a:p>
            <a:r>
              <a:rPr lang="nl-NL" dirty="0" smtClean="0"/>
              <a:t>Oorzaken: o.a. verslikking</a:t>
            </a:r>
          </a:p>
          <a:p>
            <a:r>
              <a:rPr lang="nl-NL" dirty="0" smtClean="0"/>
              <a:t>Behandeling: voorwerpen die hals of borstkas afknellen verwijderen</a:t>
            </a:r>
          </a:p>
          <a:p>
            <a:pPr lvl="1" indent="-422275">
              <a:buFont typeface="Wingdings" panose="05000000000000000000" pitchFamily="2" charset="2"/>
              <a:buChar char="Ø"/>
            </a:pPr>
            <a:r>
              <a:rPr lang="nl-NL" dirty="0" smtClean="0"/>
              <a:t>Dier in borst-buikligging</a:t>
            </a:r>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1629" y="3850027"/>
            <a:ext cx="3222171" cy="2416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38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dirty="0" smtClean="0"/>
              <a:t>2.2 Airway</a:t>
            </a:r>
            <a:endParaRPr lang="nl-NL" sz="4000" dirty="0"/>
          </a:p>
        </p:txBody>
      </p:sp>
      <p:sp>
        <p:nvSpPr>
          <p:cNvPr id="3" name="Tijdelijke aanduiding voor inhoud 2"/>
          <p:cNvSpPr>
            <a:spLocks noGrp="1"/>
          </p:cNvSpPr>
          <p:nvPr>
            <p:ph idx="1"/>
          </p:nvPr>
        </p:nvSpPr>
        <p:spPr/>
        <p:txBody>
          <a:bodyPr/>
          <a:lstStyle/>
          <a:p>
            <a:r>
              <a:rPr lang="nl-NL" dirty="0" smtClean="0"/>
              <a:t>Behandeling als dier buiten bewustzijn is:</a:t>
            </a:r>
          </a:p>
          <a:p>
            <a:pPr lvl="1" indent="-422275">
              <a:buFont typeface="Wingdings" panose="05000000000000000000" pitchFamily="2" charset="2"/>
              <a:buChar char="Ø"/>
            </a:pPr>
            <a:r>
              <a:rPr lang="nl-NL" dirty="0" smtClean="0"/>
              <a:t>Open de bek</a:t>
            </a:r>
          </a:p>
          <a:p>
            <a:pPr lvl="1" indent="-422275">
              <a:buFont typeface="Wingdings" panose="05000000000000000000" pitchFamily="2" charset="2"/>
              <a:buChar char="Ø"/>
            </a:pPr>
            <a:r>
              <a:rPr lang="nl-NL" dirty="0" smtClean="0"/>
              <a:t>Trek de tong eruit</a:t>
            </a:r>
          </a:p>
          <a:p>
            <a:pPr lvl="1" indent="-422275">
              <a:buFont typeface="Wingdings" panose="05000000000000000000" pitchFamily="2" charset="2"/>
              <a:buChar char="Ø"/>
            </a:pPr>
            <a:r>
              <a:rPr lang="nl-NL" dirty="0" smtClean="0"/>
              <a:t>Lepel het voorwerp er met je vingers uit</a:t>
            </a:r>
          </a:p>
          <a:p>
            <a:endParaRPr lang="nl-NL" dirty="0" smtClean="0"/>
          </a:p>
          <a:p>
            <a:r>
              <a:rPr lang="nl-NL" dirty="0" smtClean="0"/>
              <a:t>Als het niet lukt het voorwerp te verwijderen: </a:t>
            </a:r>
            <a:r>
              <a:rPr lang="nl-NL" dirty="0" err="1" smtClean="0"/>
              <a:t>Heimlich</a:t>
            </a:r>
            <a:r>
              <a:rPr lang="nl-NL" dirty="0" smtClean="0"/>
              <a:t> methode</a:t>
            </a:r>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880587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72185"/>
          </a:xfrm>
        </p:spPr>
        <p:txBody>
          <a:bodyPr>
            <a:normAutofit/>
          </a:bodyPr>
          <a:lstStyle/>
          <a:p>
            <a:r>
              <a:rPr lang="en-US" sz="4000" dirty="0" smtClean="0"/>
              <a:t>2.3 Breathing</a:t>
            </a:r>
            <a:endParaRPr lang="nl-NL" sz="4000" dirty="0"/>
          </a:p>
        </p:txBody>
      </p:sp>
      <p:sp>
        <p:nvSpPr>
          <p:cNvPr id="3" name="Tijdelijke aanduiding voor inhoud 2"/>
          <p:cNvSpPr>
            <a:spLocks noGrp="1"/>
          </p:cNvSpPr>
          <p:nvPr>
            <p:ph idx="1"/>
          </p:nvPr>
        </p:nvSpPr>
        <p:spPr/>
        <p:txBody>
          <a:bodyPr/>
          <a:lstStyle/>
          <a:p>
            <a:r>
              <a:rPr lang="nl-NL" dirty="0" err="1" smtClean="0"/>
              <a:t>Breathing</a:t>
            </a:r>
            <a:r>
              <a:rPr lang="nl-NL" dirty="0" smtClean="0"/>
              <a:t> = ademhaling: regelmatige ademhaling</a:t>
            </a:r>
          </a:p>
          <a:p>
            <a:r>
              <a:rPr lang="nl-NL" dirty="0" smtClean="0"/>
              <a:t>Krijgt een dier voldoende zuurstof binnen?</a:t>
            </a:r>
          </a:p>
          <a:p>
            <a:pPr lvl="1" indent="-422275">
              <a:buFont typeface="Wingdings" panose="05000000000000000000" pitchFamily="2" charset="2"/>
              <a:buChar char="Ø"/>
            </a:pPr>
            <a:r>
              <a:rPr lang="nl-NL" dirty="0" smtClean="0"/>
              <a:t>Ademhalingsfrequentie</a:t>
            </a:r>
          </a:p>
          <a:p>
            <a:pPr lvl="1" indent="-422275">
              <a:buFont typeface="Wingdings" panose="05000000000000000000" pitchFamily="2" charset="2"/>
              <a:buChar char="Ø"/>
            </a:pPr>
            <a:r>
              <a:rPr lang="nl-NL" dirty="0" smtClean="0"/>
              <a:t>Kleur van de slijmvliezen</a:t>
            </a:r>
          </a:p>
          <a:p>
            <a:r>
              <a:rPr lang="nl-NL" dirty="0" smtClean="0"/>
              <a:t>Ademhalingsproblemen: dier heeft te duidelijke buikademhaling </a:t>
            </a:r>
          </a:p>
          <a:p>
            <a:r>
              <a:rPr lang="nl-NL" dirty="0" smtClean="0"/>
              <a:t>Oorzaken: bijv. verdrinking, borstwond, storingen bloedsomloop</a:t>
            </a:r>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2829711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040765"/>
          </a:xfrm>
        </p:spPr>
        <p:txBody>
          <a:bodyPr>
            <a:normAutofit/>
          </a:bodyPr>
          <a:lstStyle/>
          <a:p>
            <a:r>
              <a:rPr lang="en-US" sz="4000" dirty="0" smtClean="0"/>
              <a:t>2.3 Breathing</a:t>
            </a:r>
            <a:endParaRPr lang="nl-NL" sz="4000" dirty="0"/>
          </a:p>
        </p:txBody>
      </p:sp>
      <p:sp>
        <p:nvSpPr>
          <p:cNvPr id="3" name="Tijdelijke aanduiding voor inhoud 2"/>
          <p:cNvSpPr>
            <a:spLocks noGrp="1"/>
          </p:cNvSpPr>
          <p:nvPr>
            <p:ph idx="1"/>
          </p:nvPr>
        </p:nvSpPr>
        <p:spPr/>
        <p:txBody>
          <a:bodyPr>
            <a:normAutofit/>
          </a:bodyPr>
          <a:lstStyle/>
          <a:p>
            <a:r>
              <a:rPr lang="nl-NL" dirty="0" smtClean="0"/>
              <a:t>Verdrinking: water in de luchtwegen</a:t>
            </a:r>
          </a:p>
          <a:p>
            <a:pPr lvl="1" indent="-422275">
              <a:buFont typeface="Wingdings" panose="05000000000000000000" pitchFamily="2" charset="2"/>
              <a:buChar char="Ø"/>
            </a:pPr>
            <a:r>
              <a:rPr lang="nl-NL" dirty="0" smtClean="0"/>
              <a:t>Kunstmatig beademen</a:t>
            </a:r>
          </a:p>
          <a:p>
            <a:pPr lvl="1" indent="-422275">
              <a:buFont typeface="Wingdings" panose="05000000000000000000" pitchFamily="2" charset="2"/>
              <a:buChar char="Ø"/>
            </a:pPr>
            <a:r>
              <a:rPr lang="nl-NL" dirty="0"/>
              <a:t>R</a:t>
            </a:r>
            <a:r>
              <a:rPr lang="nl-NL" dirty="0" smtClean="0"/>
              <a:t>eanimeren als je geen polsslag voelt</a:t>
            </a:r>
          </a:p>
          <a:p>
            <a:r>
              <a:rPr lang="nl-NL" dirty="0" smtClean="0"/>
              <a:t>Klaplong door borstwond: long(en) doorboord</a:t>
            </a:r>
          </a:p>
          <a:p>
            <a:pPr lvl="1" indent="-422275">
              <a:buFont typeface="Wingdings" panose="05000000000000000000" pitchFamily="2" charset="2"/>
              <a:buChar char="Ø"/>
            </a:pPr>
            <a:r>
              <a:rPr lang="nl-NL" dirty="0" smtClean="0"/>
              <a:t>Wond afdekken</a:t>
            </a:r>
          </a:p>
          <a:p>
            <a:pPr lvl="1" indent="-422275">
              <a:buFont typeface="Wingdings" panose="05000000000000000000" pitchFamily="2" charset="2"/>
              <a:buChar char="Ø"/>
            </a:pPr>
            <a:r>
              <a:rPr lang="nl-NL" dirty="0" smtClean="0"/>
              <a:t>Voorwerp laten zitten</a:t>
            </a:r>
          </a:p>
          <a:p>
            <a:pPr lvl="1" indent="-422275">
              <a:buFont typeface="Wingdings" panose="05000000000000000000" pitchFamily="2" charset="2"/>
              <a:buChar char="Ø"/>
            </a:pPr>
            <a:r>
              <a:rPr lang="nl-NL" dirty="0" smtClean="0"/>
              <a:t>Dierenarts raadplegen </a:t>
            </a:r>
          </a:p>
          <a:p>
            <a:r>
              <a:rPr lang="nl-NL" dirty="0" smtClean="0"/>
              <a:t>Ademstilstand: geen ademhaling</a:t>
            </a:r>
          </a:p>
          <a:p>
            <a:pPr lvl="1" indent="-422275">
              <a:buFont typeface="Wingdings" panose="05000000000000000000" pitchFamily="2" charset="2"/>
              <a:buChar char="Ø"/>
            </a:pPr>
            <a:r>
              <a:rPr lang="nl-NL" dirty="0" smtClean="0"/>
              <a:t>Beademen</a:t>
            </a:r>
          </a:p>
          <a:p>
            <a:pPr lvl="1" indent="-422275">
              <a:buFont typeface="Wingdings" panose="05000000000000000000" pitchFamily="2" charset="2"/>
              <a:buChar char="Ø"/>
            </a:pPr>
            <a:r>
              <a:rPr lang="nl-NL" dirty="0" smtClean="0"/>
              <a:t>Reanimeren bij krampen en bewusteloosheid</a:t>
            </a:r>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4120801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dirty="0" smtClean="0"/>
              <a:t>2.4 Circulation</a:t>
            </a:r>
            <a:endParaRPr lang="nl-NL" sz="4000" dirty="0"/>
          </a:p>
        </p:txBody>
      </p:sp>
      <p:sp>
        <p:nvSpPr>
          <p:cNvPr id="3" name="Tijdelijke aanduiding voor inhoud 2"/>
          <p:cNvSpPr>
            <a:spLocks noGrp="1"/>
          </p:cNvSpPr>
          <p:nvPr>
            <p:ph idx="1"/>
          </p:nvPr>
        </p:nvSpPr>
        <p:spPr/>
        <p:txBody>
          <a:bodyPr>
            <a:normAutofit/>
          </a:bodyPr>
          <a:lstStyle/>
          <a:p>
            <a:r>
              <a:rPr lang="nl-NL" dirty="0" err="1" smtClean="0"/>
              <a:t>Circulation</a:t>
            </a:r>
            <a:r>
              <a:rPr lang="nl-NL" dirty="0" smtClean="0"/>
              <a:t> = bloedsomloop: regelmatige hartslag</a:t>
            </a:r>
          </a:p>
          <a:p>
            <a:r>
              <a:rPr lang="nl-NL" dirty="0" smtClean="0"/>
              <a:t>Problemen: slechte doorbloeding </a:t>
            </a:r>
          </a:p>
          <a:p>
            <a:pPr lvl="1" indent="-422275">
              <a:buFont typeface="Wingdings" panose="05000000000000000000" pitchFamily="2" charset="2"/>
              <a:buChar char="Ø"/>
            </a:pPr>
            <a:r>
              <a:rPr lang="nl-NL" dirty="0" smtClean="0"/>
              <a:t>Te herkennen aan CRT = </a:t>
            </a:r>
            <a:r>
              <a:rPr lang="nl-NL" dirty="0" err="1" smtClean="0"/>
              <a:t>Capllary</a:t>
            </a:r>
            <a:r>
              <a:rPr lang="nl-NL" dirty="0" smtClean="0"/>
              <a:t> </a:t>
            </a:r>
            <a:r>
              <a:rPr lang="nl-NL" dirty="0" err="1" smtClean="0"/>
              <a:t>Refill</a:t>
            </a:r>
            <a:r>
              <a:rPr lang="nl-NL" dirty="0" smtClean="0"/>
              <a:t> Time</a:t>
            </a:r>
          </a:p>
          <a:p>
            <a:r>
              <a:rPr lang="nl-NL" dirty="0" smtClean="0"/>
              <a:t>Shock: te weinig bloed naar organen en weefsels</a:t>
            </a:r>
          </a:p>
          <a:p>
            <a:r>
              <a:rPr lang="nl-NL" dirty="0" smtClean="0"/>
              <a:t>Oorzaken shock o.a.:</a:t>
            </a:r>
          </a:p>
          <a:p>
            <a:pPr lvl="1" indent="-422275">
              <a:buFont typeface="Wingdings" panose="05000000000000000000" pitchFamily="2" charset="2"/>
              <a:buChar char="Ø"/>
            </a:pPr>
            <a:r>
              <a:rPr lang="nl-NL" dirty="0" smtClean="0"/>
              <a:t>Verminderde werking hart, vermindering hoeveelheid bloed</a:t>
            </a:r>
          </a:p>
          <a:p>
            <a:pPr lvl="1" indent="-422275">
              <a:buFont typeface="Wingdings" panose="05000000000000000000" pitchFamily="2" charset="2"/>
              <a:buChar char="Ø"/>
            </a:pPr>
            <a:r>
              <a:rPr lang="nl-NL" dirty="0" smtClean="0"/>
              <a:t>Oververhitting, allergische reactie, pijn of schrik</a:t>
            </a:r>
          </a:p>
          <a:p>
            <a:r>
              <a:rPr lang="nl-NL" dirty="0" smtClean="0"/>
              <a:t>Behandeling shock: </a:t>
            </a:r>
          </a:p>
          <a:p>
            <a:pPr lvl="1" indent="-422275">
              <a:buFont typeface="Wingdings" panose="05000000000000000000" pitchFamily="2" charset="2"/>
              <a:buChar char="Ø"/>
            </a:pPr>
            <a:r>
              <a:rPr lang="nl-NL" dirty="0" smtClean="0"/>
              <a:t>Geruststellen, in borst-buikligging leggen, (niet) laten afkoelen</a:t>
            </a:r>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4232757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95045"/>
          </a:xfrm>
        </p:spPr>
        <p:txBody>
          <a:bodyPr>
            <a:normAutofit/>
          </a:bodyPr>
          <a:lstStyle/>
          <a:p>
            <a:r>
              <a:rPr lang="en-US" sz="4000" dirty="0" smtClean="0"/>
              <a:t>2.4 Circulation</a:t>
            </a:r>
            <a:endParaRPr lang="nl-NL" sz="4000" dirty="0"/>
          </a:p>
        </p:txBody>
      </p:sp>
      <p:sp>
        <p:nvSpPr>
          <p:cNvPr id="3" name="Tijdelijke aanduiding voor inhoud 2"/>
          <p:cNvSpPr>
            <a:spLocks noGrp="1"/>
          </p:cNvSpPr>
          <p:nvPr>
            <p:ph idx="1"/>
          </p:nvPr>
        </p:nvSpPr>
        <p:spPr/>
        <p:txBody>
          <a:bodyPr>
            <a:normAutofit/>
          </a:bodyPr>
          <a:lstStyle/>
          <a:p>
            <a:r>
              <a:rPr lang="nl-NL" dirty="0" smtClean="0"/>
              <a:t>Hartstilstand: bloedsomloop stopt en tekort aan zuurstof</a:t>
            </a:r>
          </a:p>
          <a:p>
            <a:r>
              <a:rPr lang="nl-NL" dirty="0" smtClean="0"/>
              <a:t>Oorzaken o.a.:</a:t>
            </a:r>
          </a:p>
          <a:p>
            <a:pPr lvl="1" indent="-422275">
              <a:buFont typeface="Wingdings" panose="05000000000000000000" pitchFamily="2" charset="2"/>
              <a:buChar char="Ø"/>
            </a:pPr>
            <a:r>
              <a:rPr lang="nl-NL" dirty="0" smtClean="0"/>
              <a:t>Hart zelf</a:t>
            </a:r>
          </a:p>
          <a:p>
            <a:pPr lvl="1" indent="-422275">
              <a:buFont typeface="Wingdings" panose="05000000000000000000" pitchFamily="2" charset="2"/>
              <a:buChar char="Ø"/>
            </a:pPr>
            <a:r>
              <a:rPr lang="nl-NL" dirty="0" smtClean="0"/>
              <a:t>Ademhalingsproblemen</a:t>
            </a:r>
          </a:p>
          <a:p>
            <a:pPr lvl="1" indent="-422275">
              <a:buFont typeface="Wingdings" panose="05000000000000000000" pitchFamily="2" charset="2"/>
              <a:buChar char="Ø"/>
            </a:pPr>
            <a:r>
              <a:rPr lang="nl-NL" dirty="0" smtClean="0"/>
              <a:t>Ernstig bloedverlies</a:t>
            </a:r>
          </a:p>
          <a:p>
            <a:r>
              <a:rPr lang="nl-NL" dirty="0" smtClean="0"/>
              <a:t>Behandeling:</a:t>
            </a:r>
          </a:p>
          <a:p>
            <a:pPr lvl="1" indent="-422275">
              <a:buFont typeface="Wingdings" panose="05000000000000000000" pitchFamily="2" charset="2"/>
              <a:buChar char="Ø"/>
            </a:pPr>
            <a:r>
              <a:rPr lang="nl-NL" dirty="0" smtClean="0"/>
              <a:t>Beademen</a:t>
            </a:r>
          </a:p>
          <a:p>
            <a:pPr lvl="1" indent="-422275">
              <a:buFont typeface="Wingdings" panose="05000000000000000000" pitchFamily="2" charset="2"/>
              <a:buChar char="Ø"/>
            </a:pPr>
            <a:r>
              <a:rPr lang="nl-NL" dirty="0" smtClean="0"/>
              <a:t>Reanimeren</a:t>
            </a:r>
            <a:endParaRPr lang="nl-NL" dirty="0"/>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2934036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dirty="0" smtClean="0"/>
              <a:t>2.5 Disabilities</a:t>
            </a:r>
            <a:endParaRPr lang="nl-NL" sz="4000" dirty="0"/>
          </a:p>
        </p:txBody>
      </p:sp>
      <p:sp>
        <p:nvSpPr>
          <p:cNvPr id="3" name="Tijdelijke aanduiding voor inhoud 2"/>
          <p:cNvSpPr>
            <a:spLocks noGrp="1"/>
          </p:cNvSpPr>
          <p:nvPr>
            <p:ph idx="1"/>
          </p:nvPr>
        </p:nvSpPr>
        <p:spPr/>
        <p:txBody>
          <a:bodyPr>
            <a:normAutofit lnSpcReduction="10000"/>
          </a:bodyPr>
          <a:lstStyle/>
          <a:p>
            <a:r>
              <a:rPr lang="nl-NL" dirty="0" err="1" smtClean="0"/>
              <a:t>Disabilities</a:t>
            </a:r>
            <a:r>
              <a:rPr lang="nl-NL" dirty="0" smtClean="0"/>
              <a:t> = bewustzijn: werking van de zenuwen</a:t>
            </a:r>
          </a:p>
          <a:p>
            <a:r>
              <a:rPr lang="nl-NL" dirty="0" smtClean="0"/>
              <a:t>Problemen: verlaagde bewustzijnsniveaus:</a:t>
            </a:r>
          </a:p>
          <a:p>
            <a:pPr lvl="1" indent="-422275">
              <a:buFont typeface="Wingdings" panose="05000000000000000000" pitchFamily="2" charset="2"/>
              <a:buChar char="Ø"/>
            </a:pPr>
            <a:r>
              <a:rPr lang="nl-NL" dirty="0" smtClean="0"/>
              <a:t>Verminderd bewustzijn (</a:t>
            </a:r>
            <a:r>
              <a:rPr lang="nl-NL" dirty="0" err="1" smtClean="0"/>
              <a:t>sopor</a:t>
            </a:r>
            <a:r>
              <a:rPr lang="nl-NL" dirty="0" smtClean="0"/>
              <a:t>)</a:t>
            </a:r>
          </a:p>
          <a:p>
            <a:pPr lvl="1" indent="-422275">
              <a:buFont typeface="Wingdings" panose="05000000000000000000" pitchFamily="2" charset="2"/>
              <a:buChar char="Ø"/>
            </a:pPr>
            <a:r>
              <a:rPr lang="nl-NL" dirty="0" smtClean="0"/>
              <a:t>Bewusteloos (stupor)</a:t>
            </a:r>
          </a:p>
          <a:p>
            <a:pPr lvl="1" indent="-422275">
              <a:buFont typeface="Wingdings" panose="05000000000000000000" pitchFamily="2" charset="2"/>
              <a:buChar char="Ø"/>
            </a:pPr>
            <a:r>
              <a:rPr lang="nl-NL" dirty="0" smtClean="0"/>
              <a:t>Diep bewusteloos (coma)</a:t>
            </a:r>
          </a:p>
          <a:p>
            <a:r>
              <a:rPr lang="nl-NL" dirty="0" smtClean="0"/>
              <a:t>Bewustzijn controleren met reflexen:</a:t>
            </a:r>
          </a:p>
          <a:p>
            <a:pPr lvl="1" indent="-422275">
              <a:buFont typeface="Wingdings" panose="05000000000000000000" pitchFamily="2" charset="2"/>
              <a:buChar char="Ø"/>
            </a:pPr>
            <a:r>
              <a:rPr lang="nl-NL" dirty="0" smtClean="0"/>
              <a:t>Ooglidreflex</a:t>
            </a:r>
          </a:p>
          <a:p>
            <a:pPr lvl="1" indent="-422275">
              <a:buFont typeface="Wingdings" panose="05000000000000000000" pitchFamily="2" charset="2"/>
              <a:buChar char="Ø"/>
            </a:pPr>
            <a:r>
              <a:rPr lang="nl-NL" dirty="0" smtClean="0"/>
              <a:t>Pupilreflex</a:t>
            </a:r>
          </a:p>
          <a:p>
            <a:pPr lvl="1" indent="-422275">
              <a:buFont typeface="Wingdings" panose="05000000000000000000" pitchFamily="2" charset="2"/>
              <a:buChar char="Ø"/>
            </a:pPr>
            <a:r>
              <a:rPr lang="nl-NL" dirty="0" smtClean="0"/>
              <a:t>Terugtrekreflex</a:t>
            </a:r>
          </a:p>
          <a:p>
            <a:pPr lvl="1" indent="-422275">
              <a:buFont typeface="Wingdings" panose="05000000000000000000" pitchFamily="2" charset="2"/>
              <a:buChar char="Ø"/>
            </a:pPr>
            <a:r>
              <a:rPr lang="nl-NL" dirty="0" smtClean="0"/>
              <a:t>Pijnperceptie</a:t>
            </a:r>
          </a:p>
          <a:p>
            <a:pPr lvl="1" indent="-422275">
              <a:buFont typeface="Wingdings" panose="05000000000000000000" pitchFamily="2" charset="2"/>
              <a:buChar char="Ø"/>
            </a:pPr>
            <a:r>
              <a:rPr lang="nl-NL" dirty="0" smtClean="0"/>
              <a:t>Anusreflex</a:t>
            </a:r>
          </a:p>
        </p:txBody>
      </p:sp>
      <p:sp>
        <p:nvSpPr>
          <p:cNvPr id="4" name="Tijdelijke aanduiding voor tekst 3"/>
          <p:cNvSpPr>
            <a:spLocks noGrp="1"/>
          </p:cNvSpPr>
          <p:nvPr>
            <p:ph type="body" sz="quarter" idx="13"/>
          </p:nvPr>
        </p:nvSpPr>
        <p:spPr/>
        <p:txBody>
          <a:bodyPr/>
          <a:lstStyle/>
          <a:p>
            <a:r>
              <a:rPr lang="en-US" dirty="0" smtClean="0"/>
              <a:t>EHBO </a:t>
            </a:r>
            <a:r>
              <a:rPr lang="en-US" dirty="0" err="1" smtClean="0"/>
              <a:t>bij</a:t>
            </a:r>
            <a:r>
              <a:rPr lang="en-US" dirty="0" smtClean="0"/>
              <a:t> </a:t>
            </a:r>
            <a:r>
              <a:rPr lang="en-US" dirty="0" err="1" smtClean="0"/>
              <a:t>dieren</a:t>
            </a:r>
            <a:endParaRPr lang="nl-NL" dirty="0"/>
          </a:p>
        </p:txBody>
      </p:sp>
      <p:sp>
        <p:nvSpPr>
          <p:cNvPr id="5" name="Tijdelijke aanduiding voor tekst 4"/>
          <p:cNvSpPr>
            <a:spLocks noGrp="1"/>
          </p:cNvSpPr>
          <p:nvPr>
            <p:ph type="body" sz="quarter" idx="14"/>
          </p:nvPr>
        </p:nvSpPr>
        <p:spPr/>
        <p:txBody>
          <a:bodyPr/>
          <a:lstStyle/>
          <a:p>
            <a:r>
              <a:rPr lang="en-US" dirty="0" smtClean="0"/>
              <a:t>2. ABCDE</a:t>
            </a:r>
            <a:endParaRPr lang="nl-NL" dirty="0"/>
          </a:p>
        </p:txBody>
      </p:sp>
    </p:spTree>
    <p:extLst>
      <p:ext uri="{BB962C8B-B14F-4D97-AF65-F5344CB8AC3E}">
        <p14:creationId xmlns:p14="http://schemas.microsoft.com/office/powerpoint/2010/main" val="3770651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4</TotalTime>
  <Words>699</Words>
  <Application>Microsoft Office PowerPoint</Application>
  <PresentationFormat>Breedbeeld</PresentationFormat>
  <Paragraphs>152</Paragraphs>
  <Slides>15</Slides>
  <Notes>3</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15</vt:i4>
      </vt:variant>
    </vt:vector>
  </HeadingPairs>
  <TitlesOfParts>
    <vt:vector size="23" baseType="lpstr">
      <vt:lpstr>Arial</vt:lpstr>
      <vt:lpstr>Avenir Book</vt:lpstr>
      <vt:lpstr>Calibri</vt:lpstr>
      <vt:lpstr>Calibri Light</vt:lpstr>
      <vt:lpstr>DIN Condensed</vt:lpstr>
      <vt:lpstr>Wingdings</vt:lpstr>
      <vt:lpstr>Office-thema</vt:lpstr>
      <vt:lpstr>Aangepast ontwerp</vt:lpstr>
      <vt:lpstr>Module EHBO bij dieren</vt:lpstr>
      <vt:lpstr>2. ABCDE</vt:lpstr>
      <vt:lpstr>2.2 Airway</vt:lpstr>
      <vt:lpstr>2.2 Airway</vt:lpstr>
      <vt:lpstr>2.3 Breathing</vt:lpstr>
      <vt:lpstr>2.3 Breathing</vt:lpstr>
      <vt:lpstr>2.4 Circulation</vt:lpstr>
      <vt:lpstr>2.4 Circulation</vt:lpstr>
      <vt:lpstr>2.5 Disabilities</vt:lpstr>
      <vt:lpstr>2.5 Disabilities</vt:lpstr>
      <vt:lpstr>2.6 Exposure - Environment</vt:lpstr>
      <vt:lpstr>+ 2.7 Reanimeren</vt:lpstr>
      <vt:lpstr>+ 2.7 Reanimeren</vt:lpstr>
      <vt:lpstr>+ 2.8 Spoedeisende situaties in de praktijk</vt:lpstr>
      <vt:lpstr>Verwerkingsvragen</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Nikki Pots</cp:lastModifiedBy>
  <cp:revision>49</cp:revision>
  <dcterms:created xsi:type="dcterms:W3CDTF">2018-01-29T13:04:35Z</dcterms:created>
  <dcterms:modified xsi:type="dcterms:W3CDTF">2018-10-17T14:31:43Z</dcterms:modified>
</cp:coreProperties>
</file>