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68AF-7727-47B5-B686-3A6800301A18}" type="datetimeFigureOut">
              <a:rPr lang="nl-NL" smtClean="0"/>
              <a:t>02-10-2014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ED3E-6428-42FD-860D-EB0BB0AB55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41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68AF-7727-47B5-B686-3A6800301A18}" type="datetimeFigureOut">
              <a:rPr lang="nl-NL" smtClean="0"/>
              <a:t>02-10-2014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ED3E-6428-42FD-860D-EB0BB0AB55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69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68AF-7727-47B5-B686-3A6800301A18}" type="datetimeFigureOut">
              <a:rPr lang="nl-NL" smtClean="0"/>
              <a:t>02-10-2014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ED3E-6428-42FD-860D-EB0BB0AB55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17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68AF-7727-47B5-B686-3A6800301A18}" type="datetimeFigureOut">
              <a:rPr lang="nl-NL" smtClean="0"/>
              <a:t>02-10-2014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ED3E-6428-42FD-860D-EB0BB0AB55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5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68AF-7727-47B5-B686-3A6800301A18}" type="datetimeFigureOut">
              <a:rPr lang="nl-NL" smtClean="0"/>
              <a:t>02-10-2014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ED3E-6428-42FD-860D-EB0BB0AB55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62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68AF-7727-47B5-B686-3A6800301A18}" type="datetimeFigureOut">
              <a:rPr lang="nl-NL" smtClean="0"/>
              <a:t>02-10-2014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ED3E-6428-42FD-860D-EB0BB0AB55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33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68AF-7727-47B5-B686-3A6800301A18}" type="datetimeFigureOut">
              <a:rPr lang="nl-NL" smtClean="0"/>
              <a:t>02-10-2014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ED3E-6428-42FD-860D-EB0BB0AB55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5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68AF-7727-47B5-B686-3A6800301A18}" type="datetimeFigureOut">
              <a:rPr lang="nl-NL" smtClean="0"/>
              <a:t>02-10-2014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ED3E-6428-42FD-860D-EB0BB0AB55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898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68AF-7727-47B5-B686-3A6800301A18}" type="datetimeFigureOut">
              <a:rPr lang="nl-NL" smtClean="0"/>
              <a:t>02-10-2014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ED3E-6428-42FD-860D-EB0BB0AB55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90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68AF-7727-47B5-B686-3A6800301A18}" type="datetimeFigureOut">
              <a:rPr lang="nl-NL" smtClean="0"/>
              <a:t>02-10-2014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ED3E-6428-42FD-860D-EB0BB0AB55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56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68AF-7727-47B5-B686-3A6800301A18}" type="datetimeFigureOut">
              <a:rPr lang="nl-NL" smtClean="0"/>
              <a:t>02-10-2014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ED3E-6428-42FD-860D-EB0BB0AB55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122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68AF-7727-47B5-B686-3A6800301A18}" type="datetimeFigureOut">
              <a:rPr lang="nl-NL" smtClean="0"/>
              <a:t>02-10-2014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9ED3E-6428-42FD-860D-EB0BB0AB55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CzDg8r7SpQ" TargetMode="External"/><Relationship Id="rId7" Type="http://schemas.openxmlformats.org/officeDocument/2006/relationships/hyperlink" Target="http://www.youtube.com/watch?v=4NQm5Yex6lw" TargetMode="External"/><Relationship Id="rId2" Type="http://schemas.openxmlformats.org/officeDocument/2006/relationships/hyperlink" Target="http://www.youtube.com/watch?v=6I6dTQll2x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MkH3vXNIINc" TargetMode="External"/><Relationship Id="rId5" Type="http://schemas.openxmlformats.org/officeDocument/2006/relationships/hyperlink" Target="http://www.youtube.com/watch?v=kfsNz-vUoqA" TargetMode="External"/><Relationship Id="rId4" Type="http://schemas.openxmlformats.org/officeDocument/2006/relationships/hyperlink" Target="http://www.youtube.com/watch?v=fiLz6AnUPW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r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Draaien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71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draaiproces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Beitelkeuze</a:t>
            </a:r>
          </a:p>
          <a:p>
            <a:r>
              <a:rPr lang="nl-NL" dirty="0" smtClean="0"/>
              <a:t>Houd rekening met:</a:t>
            </a:r>
          </a:p>
          <a:p>
            <a:pPr lvl="1"/>
            <a:r>
              <a:rPr lang="nl-NL" dirty="0" smtClean="0"/>
              <a:t>Materiaal dat je wilt verspanen</a:t>
            </a:r>
          </a:p>
          <a:p>
            <a:pPr lvl="1"/>
            <a:r>
              <a:rPr lang="nl-NL" dirty="0" smtClean="0"/>
              <a:t>De manier waarop je het werkstuk gaat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51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draaiproces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9792" y="1903262"/>
            <a:ext cx="10515600" cy="4351338"/>
          </a:xfrm>
        </p:spPr>
        <p:txBody>
          <a:bodyPr/>
          <a:lstStyle/>
          <a:p>
            <a:r>
              <a:rPr lang="nl-NL" dirty="0" smtClean="0"/>
              <a:t>Beitels voor uitwendig draaien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12236"/>
            <a:ext cx="5473873" cy="251344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481" y="2512363"/>
            <a:ext cx="5162205" cy="231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draaiproces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Beitels voor inwendig draaien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65" y="2988244"/>
            <a:ext cx="80962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draaiproces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Beitelmateriaal</a:t>
            </a:r>
          </a:p>
          <a:p>
            <a:pPr lvl="1"/>
            <a:r>
              <a:rPr lang="nl-NL" dirty="0" smtClean="0"/>
              <a:t>HSS </a:t>
            </a:r>
            <a:r>
              <a:rPr lang="nl-NL" dirty="0" smtClean="0">
                <a:sym typeface="Wingdings" panose="05000000000000000000" pitchFamily="2" charset="2"/>
              </a:rPr>
              <a:t> zelf te slijpen (maar dat is duur!)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Hardmetaal  voor hogere snijsnelheden</a:t>
            </a:r>
          </a:p>
          <a:p>
            <a:pPr lvl="2"/>
            <a:r>
              <a:rPr lang="nl-NL" dirty="0" smtClean="0">
                <a:sym typeface="Wingdings" panose="05000000000000000000" pitchFamily="2" charset="2"/>
              </a:rPr>
              <a:t>Gesoldeerd</a:t>
            </a:r>
          </a:p>
          <a:p>
            <a:pPr lvl="2"/>
            <a:r>
              <a:rPr lang="nl-NL" dirty="0" smtClean="0">
                <a:sym typeface="Wingdings" panose="05000000000000000000" pitchFamily="2" charset="2"/>
              </a:rPr>
              <a:t>Verwisselbare plaatjes (heeft meerdere snijkanten en is dus meerdere keren te gebruiken)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39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Geometrie van de beitelpunt en beitelplaatjes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2988" y="1825625"/>
            <a:ext cx="75860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Geometrie van de beitelpunt en beitelplaatjes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758" y="1825625"/>
            <a:ext cx="4800600" cy="417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Geometrie van de beitelpunt en beitelplaatjes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44" y="1685925"/>
            <a:ext cx="3362325" cy="51720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613" y="1825625"/>
            <a:ext cx="60293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Geometrie van de beitelpunt en beitelplaatjes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Spaanhoek</a:t>
            </a:r>
          </a:p>
          <a:p>
            <a:pPr lvl="1"/>
            <a:r>
              <a:rPr lang="nl-NL" dirty="0" smtClean="0"/>
              <a:t>Zorgt ervoor dat de spaan goed wegloopt</a:t>
            </a:r>
          </a:p>
          <a:p>
            <a:pPr lvl="1"/>
            <a:r>
              <a:rPr lang="nl-NL" dirty="0" smtClean="0"/>
              <a:t>Hoe groter de spaanhoek, hoe makkelijker de spaan kan weglopen</a:t>
            </a:r>
          </a:p>
          <a:p>
            <a:pPr lvl="1"/>
            <a:r>
              <a:rPr lang="nl-NL" dirty="0" smtClean="0"/>
              <a:t>Hoe groter de spaanhoek, hoe kleiner de benodigde </a:t>
            </a:r>
            <a:r>
              <a:rPr lang="nl-NL" dirty="0" err="1" smtClean="0"/>
              <a:t>verspaningskracht</a:t>
            </a:r>
            <a:endParaRPr lang="nl-NL" dirty="0" smtClean="0"/>
          </a:p>
          <a:p>
            <a:r>
              <a:rPr lang="nl-NL" dirty="0" smtClean="0"/>
              <a:t>Vrijloophoek</a:t>
            </a:r>
          </a:p>
          <a:p>
            <a:pPr lvl="1"/>
            <a:r>
              <a:rPr lang="nl-NL" dirty="0" smtClean="0"/>
              <a:t>Zorgt ervoor dat er minimaal contact is tussen beitel en werkstuk</a:t>
            </a:r>
          </a:p>
          <a:p>
            <a:pPr lvl="1"/>
            <a:r>
              <a:rPr lang="nl-NL" dirty="0" smtClean="0"/>
              <a:t>Zorgt voor weinig wrijving (en dus warmte)</a:t>
            </a:r>
          </a:p>
          <a:p>
            <a:r>
              <a:rPr lang="nl-NL" dirty="0" err="1" smtClean="0"/>
              <a:t>Wighoek</a:t>
            </a:r>
            <a:endParaRPr lang="nl-NL" dirty="0" smtClean="0"/>
          </a:p>
          <a:p>
            <a:pPr lvl="1"/>
            <a:r>
              <a:rPr lang="nl-NL" dirty="0" smtClean="0"/>
              <a:t>Hoe groter de </a:t>
            </a:r>
            <a:r>
              <a:rPr lang="nl-NL" dirty="0" err="1" smtClean="0"/>
              <a:t>wighoek</a:t>
            </a:r>
            <a:r>
              <a:rPr lang="nl-NL" dirty="0" smtClean="0"/>
              <a:t>, hoe sterker de beitel</a:t>
            </a:r>
          </a:p>
          <a:p>
            <a:pPr lvl="1"/>
            <a:r>
              <a:rPr lang="nl-NL" dirty="0" smtClean="0"/>
              <a:t>Hoe groter de </a:t>
            </a:r>
            <a:r>
              <a:rPr lang="nl-NL" dirty="0" err="1" smtClean="0"/>
              <a:t>wighoek</a:t>
            </a:r>
            <a:r>
              <a:rPr lang="nl-NL" dirty="0" smtClean="0"/>
              <a:t>, hoe beter de warmteafvoer</a:t>
            </a:r>
          </a:p>
          <a:p>
            <a:r>
              <a:rPr lang="nl-NL" dirty="0" smtClean="0"/>
              <a:t>Hulpvrijloophoek</a:t>
            </a:r>
          </a:p>
          <a:p>
            <a:pPr lvl="1"/>
            <a:r>
              <a:rPr lang="nl-NL" dirty="0" smtClean="0"/>
              <a:t>Zorgen ervoor dat het contact tussen werkstuk en beitel zo klein mogelijk is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14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Geometrie van de beitelpunt en beitelplaatjes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49" y="1825625"/>
            <a:ext cx="93821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Geometrie van de beitelpunt en beitelplaatjes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Intredehoek</a:t>
            </a:r>
          </a:p>
          <a:p>
            <a:pPr lvl="1"/>
            <a:r>
              <a:rPr lang="nl-NL" dirty="0" smtClean="0"/>
              <a:t>Is de hoek tussen de hartlijn van het werkstuk en de snijkant van de beitel</a:t>
            </a:r>
          </a:p>
          <a:p>
            <a:pPr lvl="1"/>
            <a:r>
              <a:rPr lang="nl-NL" dirty="0" smtClean="0"/>
              <a:t>Heeft invloed op de richting waarin de spaan wordt afgevoerd</a:t>
            </a:r>
          </a:p>
          <a:p>
            <a:pPr lvl="1"/>
            <a:r>
              <a:rPr lang="nl-NL" dirty="0" smtClean="0"/>
              <a:t>Bepaalt samen met de snedediepte de spaanvorm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51" y="3583916"/>
            <a:ext cx="79438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662" y="882355"/>
            <a:ext cx="6510338" cy="54755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Draaien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90725"/>
            <a:ext cx="5038725" cy="4186238"/>
          </a:xfrm>
        </p:spPr>
        <p:txBody>
          <a:bodyPr/>
          <a:lstStyle/>
          <a:p>
            <a:r>
              <a:rPr lang="nl-NL" dirty="0" smtClean="0"/>
              <a:t>Verspanende bewerking voor cilindrische werkstukken</a:t>
            </a:r>
          </a:p>
          <a:p>
            <a:r>
              <a:rPr lang="nl-NL" dirty="0" smtClean="0"/>
              <a:t>Werkstuk draait, beitel staat stil</a:t>
            </a:r>
          </a:p>
          <a:p>
            <a:r>
              <a:rPr lang="nl-NL" dirty="0" smtClean="0"/>
              <a:t>Draaibank of draaimachine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76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Aanzet en snedediepte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Aanzet</a:t>
            </a:r>
          </a:p>
          <a:p>
            <a:pPr lvl="1"/>
            <a:r>
              <a:rPr lang="nl-NL" dirty="0" smtClean="0"/>
              <a:t>De snelheid waarmee de beitel langs het werkstuk beweegt</a:t>
            </a:r>
          </a:p>
          <a:p>
            <a:pPr lvl="1"/>
            <a:r>
              <a:rPr lang="nl-NL" dirty="0" smtClean="0"/>
              <a:t>Aangeduid met f</a:t>
            </a:r>
          </a:p>
          <a:p>
            <a:pPr lvl="1"/>
            <a:r>
              <a:rPr lang="nl-NL" dirty="0" smtClean="0"/>
              <a:t>Eenheid: mm/</a:t>
            </a:r>
            <a:r>
              <a:rPr lang="nl-NL" dirty="0" err="1" smtClean="0"/>
              <a:t>omw</a:t>
            </a:r>
            <a:endParaRPr lang="nl-NL" dirty="0" smtClean="0"/>
          </a:p>
          <a:p>
            <a:pPr lvl="1"/>
            <a:r>
              <a:rPr lang="nl-NL" dirty="0" smtClean="0"/>
              <a:t>De grootte van de aanzet bepaalt de dikte van de spaan</a:t>
            </a:r>
          </a:p>
          <a:p>
            <a:pPr lvl="1"/>
            <a:r>
              <a:rPr lang="nl-NL" dirty="0" smtClean="0"/>
              <a:t>Zorgt ervoor dat de </a:t>
            </a:r>
            <a:r>
              <a:rPr lang="nl-NL" dirty="0" err="1" smtClean="0"/>
              <a:t>verspaning</a:t>
            </a:r>
            <a:r>
              <a:rPr lang="nl-NL" dirty="0" smtClean="0"/>
              <a:t> doorgaat</a:t>
            </a:r>
          </a:p>
          <a:p>
            <a:r>
              <a:rPr lang="nl-NL" dirty="0" smtClean="0"/>
              <a:t>Snedediepte</a:t>
            </a:r>
          </a:p>
          <a:p>
            <a:pPr lvl="1"/>
            <a:r>
              <a:rPr lang="nl-NL" dirty="0" smtClean="0"/>
              <a:t>Verplaatsing van de beitel loodrecht op de aanzet</a:t>
            </a:r>
          </a:p>
          <a:p>
            <a:pPr lvl="1"/>
            <a:r>
              <a:rPr lang="nl-NL" dirty="0" smtClean="0"/>
              <a:t>Wordt aangeduid met a</a:t>
            </a:r>
          </a:p>
          <a:p>
            <a:pPr lvl="1"/>
            <a:r>
              <a:rPr lang="nl-NL" dirty="0" smtClean="0"/>
              <a:t>Eenheid: mm</a:t>
            </a:r>
          </a:p>
          <a:p>
            <a:pPr lvl="1"/>
            <a:r>
              <a:rPr lang="nl-NL" dirty="0" smtClean="0"/>
              <a:t>De grootte van de snedediepte bepaalt de breedte van de spaan</a:t>
            </a:r>
          </a:p>
          <a:p>
            <a:pPr lvl="1"/>
            <a:r>
              <a:rPr lang="nl-NL" dirty="0" smtClean="0"/>
              <a:t>Is belangrijk voor de keuze van een wisselplaatje</a:t>
            </a:r>
          </a:p>
          <a:p>
            <a:pPr lvl="1"/>
            <a:r>
              <a:rPr lang="nl-NL" dirty="0" smtClean="0"/>
              <a:t>Is afhankelijk van de soort bewerking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84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Oppervlaktekwaliteit bij draaien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Ruwheidsfactor</a:t>
            </a:r>
          </a:p>
          <a:p>
            <a:pPr lvl="1"/>
            <a:r>
              <a:rPr lang="nl-NL" dirty="0" smtClean="0"/>
              <a:t>Is een maat voor oppervlaktekwaliteit van het werkstuk</a:t>
            </a:r>
          </a:p>
          <a:p>
            <a:pPr lvl="1"/>
            <a:r>
              <a:rPr lang="nl-NL" dirty="0" smtClean="0"/>
              <a:t>Aangeduid met R</a:t>
            </a:r>
            <a:r>
              <a:rPr lang="nl-NL" baseline="-25000" dirty="0" smtClean="0"/>
              <a:t>a</a:t>
            </a:r>
            <a:endParaRPr lang="nl-NL" dirty="0" smtClean="0"/>
          </a:p>
          <a:p>
            <a:pPr lvl="1"/>
            <a:r>
              <a:rPr lang="nl-NL" dirty="0" smtClean="0"/>
              <a:t>Wordt vooral bepaald door de aanzet en de vorm van de beitelpunt of het beitelplaatje</a:t>
            </a:r>
          </a:p>
          <a:p>
            <a:pPr lvl="1"/>
            <a:endParaRPr lang="nl-NL" dirty="0"/>
          </a:p>
          <a:p>
            <a:pPr lvl="1"/>
            <a:r>
              <a:rPr lang="nl-NL" dirty="0" smtClean="0"/>
              <a:t>Een grote aanzet geeft een grotere oppervlakteruwheid</a:t>
            </a:r>
          </a:p>
          <a:p>
            <a:pPr lvl="1"/>
            <a:r>
              <a:rPr lang="nl-NL" dirty="0" smtClean="0"/>
              <a:t>De ruwheid neemt af als de beitel of beitelplaatje een grotere neusradius (r) heeft</a:t>
            </a:r>
          </a:p>
          <a:p>
            <a:pPr lvl="1"/>
            <a:r>
              <a:rPr lang="nl-NL" dirty="0" smtClean="0"/>
              <a:t>De neusradius is van invloed op de sterkte van de beitel</a:t>
            </a:r>
          </a:p>
          <a:p>
            <a:pPr lvl="1"/>
            <a:r>
              <a:rPr lang="nl-NL" dirty="0" smtClean="0"/>
              <a:t>De neusradius is vaak 2 maal de aanzet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09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Oppervlaktekwaliteit bij draaien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709" y="1825625"/>
            <a:ext cx="8737121" cy="492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Oppervlaktekwaliteit bij draaien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vorm van het beitelplaatje heeft ook invloed op de oppervlakteruwheid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3368704"/>
            <a:ext cx="69532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Snijsnelheid, toerental en </a:t>
            </a:r>
            <a:r>
              <a:rPr lang="nl-NL" dirty="0" err="1" smtClean="0"/>
              <a:t>standtijd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Snijsnelheid</a:t>
            </a:r>
          </a:p>
          <a:p>
            <a:pPr lvl="1"/>
            <a:r>
              <a:rPr lang="nl-NL" dirty="0"/>
              <a:t>Aangeduid met </a:t>
            </a:r>
            <a:r>
              <a:rPr lang="nl-NL" dirty="0" err="1"/>
              <a:t>v</a:t>
            </a:r>
            <a:r>
              <a:rPr lang="nl-NL" baseline="-25000" dirty="0" err="1"/>
              <a:t>c</a:t>
            </a:r>
            <a:endParaRPr lang="nl-NL" dirty="0"/>
          </a:p>
          <a:p>
            <a:pPr lvl="1"/>
            <a:r>
              <a:rPr lang="nl-NL" dirty="0"/>
              <a:t>Eenheid: </a:t>
            </a:r>
            <a:r>
              <a:rPr lang="nl-NL" dirty="0" smtClean="0"/>
              <a:t>m/min</a:t>
            </a:r>
          </a:p>
          <a:p>
            <a:pPr lvl="1"/>
            <a:r>
              <a:rPr lang="nl-NL" dirty="0" smtClean="0"/>
              <a:t>Beïnvloed door: materiaal beitel, werkstuk, koeling</a:t>
            </a:r>
          </a:p>
          <a:p>
            <a:r>
              <a:rPr lang="nl-NL" dirty="0" smtClean="0"/>
              <a:t>Toerental</a:t>
            </a:r>
          </a:p>
          <a:p>
            <a:pPr lvl="1"/>
            <a:r>
              <a:rPr lang="nl-NL" dirty="0"/>
              <a:t>aangeduid met n</a:t>
            </a:r>
          </a:p>
          <a:p>
            <a:pPr lvl="1"/>
            <a:r>
              <a:rPr lang="nl-NL" dirty="0"/>
              <a:t>Eenheid: </a:t>
            </a:r>
            <a:r>
              <a:rPr lang="nl-NL" dirty="0" err="1" smtClean="0"/>
              <a:t>omw</a:t>
            </a:r>
            <a:r>
              <a:rPr lang="nl-NL" dirty="0" smtClean="0"/>
              <a:t>/min</a:t>
            </a:r>
          </a:p>
          <a:p>
            <a:r>
              <a:rPr lang="nl-NL" dirty="0" err="1" smtClean="0"/>
              <a:t>Standtijd</a:t>
            </a:r>
            <a:endParaRPr lang="nl-NL" dirty="0" smtClean="0"/>
          </a:p>
          <a:p>
            <a:pPr lvl="1"/>
            <a:r>
              <a:rPr lang="nl-NL" dirty="0" smtClean="0"/>
              <a:t>De zuivere productietijd van een beitel, voordat deze bot wordt</a:t>
            </a:r>
          </a:p>
          <a:p>
            <a:pPr lvl="1"/>
            <a:r>
              <a:rPr lang="nl-NL" dirty="0" smtClean="0"/>
              <a:t>Voor hardmetaal geldt een </a:t>
            </a:r>
            <a:r>
              <a:rPr lang="nl-NL" dirty="0" err="1" smtClean="0"/>
              <a:t>standtijd</a:t>
            </a:r>
            <a:r>
              <a:rPr lang="nl-NL" dirty="0" smtClean="0"/>
              <a:t> van 15 minuten (v</a:t>
            </a:r>
            <a:r>
              <a:rPr lang="nl-NL" baseline="-25000" dirty="0" smtClean="0"/>
              <a:t>15)</a:t>
            </a:r>
          </a:p>
          <a:p>
            <a:pPr lvl="1"/>
            <a:r>
              <a:rPr lang="nl-NL" dirty="0" smtClean="0"/>
              <a:t>Voor </a:t>
            </a:r>
            <a:r>
              <a:rPr lang="nl-NL" dirty="0" err="1" smtClean="0"/>
              <a:t>snelstaal</a:t>
            </a:r>
            <a:r>
              <a:rPr lang="nl-NL" dirty="0" smtClean="0"/>
              <a:t> gaat men uit van 60 minuten (v</a:t>
            </a:r>
            <a:r>
              <a:rPr lang="nl-NL" baseline="-25000" dirty="0" smtClean="0"/>
              <a:t>60</a:t>
            </a:r>
            <a:r>
              <a:rPr lang="nl-NL" dirty="0" smtClean="0"/>
              <a:t>)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00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Snijsnelheid, toerental en </a:t>
            </a:r>
            <a:r>
              <a:rPr lang="nl-NL" dirty="0" err="1"/>
              <a:t>standtijd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453011"/>
            <a:ext cx="1174432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Snijsnelheid, toerental en </a:t>
            </a:r>
            <a:r>
              <a:rPr lang="nl-NL" dirty="0" err="1"/>
              <a:t>standtijd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66179" y="-193655"/>
            <a:ext cx="5459641" cy="883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Snijsnelheid, toerental en </a:t>
            </a:r>
            <a:r>
              <a:rPr lang="nl-NL" dirty="0" err="1"/>
              <a:t>standtijd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v-d-diagram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178" y="1319752"/>
            <a:ext cx="5454409" cy="54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Snijsnelheid, toerental en </a:t>
            </a:r>
            <a:r>
              <a:rPr lang="nl-NL" dirty="0" err="1"/>
              <a:t>standtijd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dirty="0"/>
                  <a:t>Toerental</a:t>
                </a:r>
              </a:p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∙ 1000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nl-NL" dirty="0" smtClean="0"/>
              </a:p>
              <a:p>
                <a:r>
                  <a:rPr lang="nl-NL" dirty="0" smtClean="0"/>
                  <a:t>Bij CNC altijd naar het dichtstbijzijnde </a:t>
                </a:r>
                <a:r>
                  <a:rPr lang="nl-NL" smtClean="0"/>
                  <a:t>lagere toerental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1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Spannen van beitels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Span de beite</a:t>
            </a:r>
            <a:r>
              <a:rPr lang="nl-NL" dirty="0" smtClean="0"/>
              <a:t>l zo kort mogelijk in (voorkomen van trillingen)</a:t>
            </a:r>
          </a:p>
          <a:p>
            <a:r>
              <a:rPr lang="nl-NL" dirty="0" smtClean="0"/>
              <a:t>Beitelhouder</a:t>
            </a:r>
          </a:p>
          <a:p>
            <a:pPr lvl="1"/>
            <a:r>
              <a:rPr lang="nl-NL" dirty="0" smtClean="0"/>
              <a:t>Neemt de </a:t>
            </a:r>
            <a:r>
              <a:rPr lang="nl-NL" dirty="0" err="1" smtClean="0"/>
              <a:t>verspaningskrachten</a:t>
            </a:r>
            <a:r>
              <a:rPr lang="nl-NL" dirty="0" smtClean="0"/>
              <a:t> van de beitel op.</a:t>
            </a:r>
          </a:p>
          <a:p>
            <a:pPr lvl="1"/>
            <a:r>
              <a:rPr lang="nl-NL" dirty="0" err="1" smtClean="0"/>
              <a:t>Snelwisselhouder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81" y="3784263"/>
            <a:ext cx="3955212" cy="262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Draaibank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Belangrijkste onderdelen</a:t>
            </a:r>
          </a:p>
          <a:p>
            <a:pPr lvl="1"/>
            <a:r>
              <a:rPr lang="nl-NL" dirty="0" smtClean="0"/>
              <a:t>Frame</a:t>
            </a:r>
          </a:p>
          <a:p>
            <a:pPr lvl="1"/>
            <a:r>
              <a:rPr lang="nl-NL" dirty="0" smtClean="0"/>
              <a:t>Vaste kop</a:t>
            </a:r>
          </a:p>
          <a:p>
            <a:pPr lvl="1"/>
            <a:r>
              <a:rPr lang="nl-NL" dirty="0" smtClean="0"/>
              <a:t>Losse kop</a:t>
            </a:r>
          </a:p>
          <a:p>
            <a:pPr lvl="1"/>
            <a:r>
              <a:rPr lang="nl-NL" dirty="0" smtClean="0"/>
              <a:t>Sledecombinatie met beitelhouder</a:t>
            </a:r>
          </a:p>
          <a:p>
            <a:pPr lvl="1"/>
            <a:r>
              <a:rPr lang="nl-NL" dirty="0" smtClean="0"/>
              <a:t>Klauwplaat</a:t>
            </a:r>
          </a:p>
          <a:p>
            <a:pPr lvl="1"/>
            <a:r>
              <a:rPr lang="nl-NL" dirty="0" smtClean="0"/>
              <a:t>Digitale uitlezing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70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54" y="2613597"/>
            <a:ext cx="6691370" cy="46839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Spannen van beitels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Instellen van de beitel</a:t>
            </a:r>
          </a:p>
          <a:p>
            <a:pPr lvl="1"/>
            <a:r>
              <a:rPr lang="nl-NL" dirty="0" smtClean="0"/>
              <a:t>Beitel moet op centerhoogte staan (hartlijn van het werkstuk)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73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Veiligheidsvoorzieningen op de conventionele draaimachine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Nulspanningsbeveiliging</a:t>
            </a:r>
          </a:p>
          <a:p>
            <a:pPr marL="228600" lvl="1">
              <a:spcBef>
                <a:spcPts val="1000"/>
              </a:spcBef>
            </a:pPr>
            <a:r>
              <a:rPr lang="nl-NL" dirty="0"/>
              <a:t>Als de spanning wegvalt, moet daarna de nulspanning weer worden ingeschakeld (anders zou de machine zomaar kunnen gaan draaien als de spanning terugkomt</a:t>
            </a:r>
            <a:r>
              <a:rPr lang="nl-NL" dirty="0" smtClean="0"/>
              <a:t>)</a:t>
            </a:r>
            <a:endParaRPr lang="nl-NL" dirty="0" smtClean="0"/>
          </a:p>
          <a:p>
            <a:r>
              <a:rPr lang="nl-NL" dirty="0" smtClean="0"/>
              <a:t>Noodstop</a:t>
            </a:r>
          </a:p>
          <a:p>
            <a:pPr lvl="1"/>
            <a:r>
              <a:rPr lang="nl-NL" dirty="0" smtClean="0"/>
              <a:t>Hiermee stopt de machine volledig</a:t>
            </a:r>
          </a:p>
          <a:p>
            <a:pPr lvl="1"/>
            <a:r>
              <a:rPr lang="nl-NL" dirty="0" smtClean="0"/>
              <a:t>Moet binnen handbereik zijn (tijdens het productieproces</a:t>
            </a:r>
          </a:p>
          <a:p>
            <a:r>
              <a:rPr lang="nl-NL" dirty="0" smtClean="0"/>
              <a:t>Beschermkappen</a:t>
            </a:r>
          </a:p>
          <a:p>
            <a:pPr lvl="1"/>
            <a:r>
              <a:rPr lang="nl-NL" dirty="0" smtClean="0"/>
              <a:t>Voor de klauwplaat</a:t>
            </a:r>
          </a:p>
          <a:p>
            <a:pPr lvl="1"/>
            <a:r>
              <a:rPr lang="nl-NL" dirty="0" smtClean="0"/>
              <a:t>Voor de aanzet- en schroefas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0637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Beitels</a:t>
            </a:r>
            <a:r>
              <a:rPr lang="nl-NL" dirty="0" smtClean="0"/>
              <a:t>				</a:t>
            </a:r>
            <a:r>
              <a:rPr lang="nl-NL" dirty="0" smtClean="0">
                <a:hlinkClick r:id="rId3"/>
              </a:rPr>
              <a:t>Schroefdraad snijden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>
                <a:hlinkClick r:id="rId4"/>
              </a:rPr>
              <a:t>Langsdraaien</a:t>
            </a:r>
            <a:r>
              <a:rPr lang="nl-NL" dirty="0" smtClean="0"/>
              <a:t>			</a:t>
            </a:r>
            <a:r>
              <a:rPr lang="nl-NL" dirty="0" smtClean="0">
                <a:hlinkClick r:id="rId5"/>
              </a:rPr>
              <a:t>CNC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>
                <a:hlinkClick r:id="rId6"/>
              </a:rPr>
              <a:t>Vlakdraaien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>
                <a:hlinkClick r:id="rId7"/>
              </a:rPr>
              <a:t>Spaanvorming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26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Draaibank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Frame</a:t>
            </a:r>
          </a:p>
          <a:p>
            <a:pPr lvl="1"/>
            <a:r>
              <a:rPr lang="nl-NL" dirty="0" smtClean="0"/>
              <a:t>De basis van de draaibank</a:t>
            </a:r>
          </a:p>
          <a:p>
            <a:pPr lvl="1"/>
            <a:r>
              <a:rPr lang="nl-NL" dirty="0" smtClean="0"/>
              <a:t>Geeft stabiliteit en dempt trillingen</a:t>
            </a:r>
          </a:p>
          <a:p>
            <a:pPr lvl="1"/>
            <a:r>
              <a:rPr lang="nl-NL" dirty="0" smtClean="0"/>
              <a:t>Elektromotor en koelvloeistofinstallatie zijn hierin gemonteerd</a:t>
            </a:r>
          </a:p>
          <a:p>
            <a:pPr lvl="1"/>
            <a:r>
              <a:rPr lang="nl-NL" dirty="0" smtClean="0"/>
              <a:t>De geleidingen voor de sledecombinatie en de losse kop zijn hierop gemonteerd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4211847"/>
            <a:ext cx="8339137" cy="264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Draaibank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6877050" cy="4351338"/>
          </a:xfrm>
        </p:spPr>
        <p:txBody>
          <a:bodyPr/>
          <a:lstStyle/>
          <a:p>
            <a:r>
              <a:rPr lang="nl-NL" dirty="0" smtClean="0"/>
              <a:t>Vaste kop</a:t>
            </a:r>
          </a:p>
          <a:p>
            <a:pPr lvl="1"/>
            <a:r>
              <a:rPr lang="nl-NL" dirty="0" smtClean="0"/>
              <a:t>Hierin zitten de hoofdspil (hoofdas) en het aandrijfmechanisme</a:t>
            </a:r>
          </a:p>
          <a:p>
            <a:pPr lvl="1"/>
            <a:r>
              <a:rPr lang="nl-NL" dirty="0" smtClean="0"/>
              <a:t>Aan de hoofdas wordt de spaninrichting vastgemaakt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412" y="1027906"/>
            <a:ext cx="4124325" cy="48387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322" y="3390181"/>
            <a:ext cx="3217903" cy="333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Draaibank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Losse kop</a:t>
            </a:r>
          </a:p>
          <a:p>
            <a:pPr lvl="1"/>
            <a:r>
              <a:rPr lang="nl-NL" dirty="0" smtClean="0"/>
              <a:t>De as heet </a:t>
            </a:r>
            <a:r>
              <a:rPr lang="nl-NL" dirty="0" err="1" smtClean="0"/>
              <a:t>pinole</a:t>
            </a:r>
            <a:endParaRPr lang="nl-NL" dirty="0" smtClean="0"/>
          </a:p>
          <a:p>
            <a:pPr lvl="2"/>
            <a:r>
              <a:rPr lang="nl-NL" dirty="0" smtClean="0"/>
              <a:t>Voor gereedschap als </a:t>
            </a:r>
          </a:p>
          <a:p>
            <a:pPr lvl="3"/>
            <a:r>
              <a:rPr lang="nl-NL" dirty="0" smtClean="0"/>
              <a:t>meedraaiend center</a:t>
            </a:r>
          </a:p>
          <a:p>
            <a:pPr lvl="3"/>
            <a:r>
              <a:rPr lang="nl-NL" dirty="0" smtClean="0"/>
              <a:t>Boor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970" y="1498120"/>
            <a:ext cx="4123965" cy="360413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94" y="3795622"/>
            <a:ext cx="2821346" cy="28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Sledecombinatie met beitelhouder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7037717" cy="4351338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De sledecombinatie zorgt voor verplaatsing van de beitel</a:t>
            </a:r>
          </a:p>
          <a:p>
            <a:r>
              <a:rPr lang="nl-NL" dirty="0" err="1" smtClean="0"/>
              <a:t>Langsslede</a:t>
            </a:r>
            <a:r>
              <a:rPr lang="nl-NL" dirty="0" smtClean="0"/>
              <a:t> (1)</a:t>
            </a:r>
          </a:p>
          <a:p>
            <a:r>
              <a:rPr lang="nl-NL" dirty="0" smtClean="0"/>
              <a:t>Dwarsslede (2)</a:t>
            </a:r>
          </a:p>
          <a:p>
            <a:r>
              <a:rPr lang="nl-NL" dirty="0" smtClean="0"/>
              <a:t>Beitelslede (3)</a:t>
            </a:r>
          </a:p>
          <a:p>
            <a:pPr marL="0" indent="0">
              <a:buNone/>
            </a:pPr>
            <a:r>
              <a:rPr lang="nl-NL" dirty="0" smtClean="0"/>
              <a:t>Verplaatsing in</a:t>
            </a:r>
          </a:p>
          <a:p>
            <a:pPr marL="0" indent="0">
              <a:buNone/>
            </a:pPr>
            <a:r>
              <a:rPr lang="nl-NL" dirty="0" smtClean="0"/>
              <a:t>X-richting (4)</a:t>
            </a:r>
          </a:p>
          <a:p>
            <a:pPr marL="0" indent="0">
              <a:buNone/>
            </a:pPr>
            <a:r>
              <a:rPr lang="nl-NL" dirty="0" smtClean="0"/>
              <a:t>Verplaatsing in </a:t>
            </a:r>
          </a:p>
          <a:p>
            <a:pPr marL="0" indent="0">
              <a:buNone/>
            </a:pPr>
            <a:r>
              <a:rPr lang="nl-NL" dirty="0" smtClean="0"/>
              <a:t>Y-richting (5)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475" y="1825625"/>
            <a:ext cx="3362325" cy="34766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13" y="2424023"/>
            <a:ext cx="4290080" cy="43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Digitale uitlezing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2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draaiproces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8396" y="1825625"/>
            <a:ext cx="61152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710</Words>
  <Application>Microsoft Office PowerPoint</Application>
  <PresentationFormat>Breedbeeld</PresentationFormat>
  <Paragraphs>149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Wingdings</vt:lpstr>
      <vt:lpstr>Kantoorthema</vt:lpstr>
      <vt:lpstr>Draaien</vt:lpstr>
      <vt:lpstr>Draaien</vt:lpstr>
      <vt:lpstr>Opbouw Draaibank</vt:lpstr>
      <vt:lpstr>Opbouw Draaibank</vt:lpstr>
      <vt:lpstr>Opbouw Draaibank</vt:lpstr>
      <vt:lpstr>Opbouw Draaibank</vt:lpstr>
      <vt:lpstr>Sledecombinatie met beitelhouder</vt:lpstr>
      <vt:lpstr>Digitale uitlezing</vt:lpstr>
      <vt:lpstr>Het draaiproces</vt:lpstr>
      <vt:lpstr>Het draaiproces</vt:lpstr>
      <vt:lpstr>Het draaiproces</vt:lpstr>
      <vt:lpstr>Het draaiproces</vt:lpstr>
      <vt:lpstr>Het draaiproces</vt:lpstr>
      <vt:lpstr>Geometrie van de beitelpunt en beitelplaatjes</vt:lpstr>
      <vt:lpstr>Geometrie van de beitelpunt en beitelplaatjes</vt:lpstr>
      <vt:lpstr>Geometrie van de beitelpunt en beitelplaatjes</vt:lpstr>
      <vt:lpstr>Geometrie van de beitelpunt en beitelplaatjes</vt:lpstr>
      <vt:lpstr>Geometrie van de beitelpunt en beitelplaatjes</vt:lpstr>
      <vt:lpstr>Geometrie van de beitelpunt en beitelplaatjes</vt:lpstr>
      <vt:lpstr>Aanzet en snedediepte</vt:lpstr>
      <vt:lpstr>Oppervlaktekwaliteit bij draaien</vt:lpstr>
      <vt:lpstr>Oppervlaktekwaliteit bij draaien</vt:lpstr>
      <vt:lpstr>Oppervlaktekwaliteit bij draaien</vt:lpstr>
      <vt:lpstr>Snijsnelheid, toerental en standtijd</vt:lpstr>
      <vt:lpstr>Snijsnelheid, toerental en standtijd</vt:lpstr>
      <vt:lpstr>Snijsnelheid, toerental en standtijd</vt:lpstr>
      <vt:lpstr>Snijsnelheid, toerental en standtijd</vt:lpstr>
      <vt:lpstr>Snijsnelheid, toerental en standtijd</vt:lpstr>
      <vt:lpstr>Spannen van beitels</vt:lpstr>
      <vt:lpstr>Spannen van beitels</vt:lpstr>
      <vt:lpstr>Veiligheidsvoorzieningen op de conventionele draaimachine</vt:lpstr>
      <vt:lpstr>filmpjes</vt:lpstr>
    </vt:vector>
  </TitlesOfParts>
  <Company>ROC Kop van Noord-Holland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Draaien</dc:title>
  <dc:creator>Buwalda, Onno</dc:creator>
  <cp:lastModifiedBy>Buwalda, Onno</cp:lastModifiedBy>
  <cp:revision>22</cp:revision>
  <dcterms:created xsi:type="dcterms:W3CDTF">2014-09-10T08:16:16Z</dcterms:created>
  <dcterms:modified xsi:type="dcterms:W3CDTF">2014-10-02T08:26:05Z</dcterms:modified>
</cp:coreProperties>
</file>