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4" r:id="rId4"/>
    <p:sldId id="265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A1024-80AD-4087-9DE2-9167594E6D8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1412A-7298-430E-B6A8-D21C232FA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720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Eiwitten</a:t>
            </a:r>
            <a:r>
              <a:rPr lang="nl-NL" baseline="0" dirty="0" smtClean="0"/>
              <a:t> vormen het fundament van alle cellen.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Cellen en weefsels bestaan voor 17% uit eiwit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Uit aminozuren bouwt het lichaam enzymen voor spijsvertering en stofwisseling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Hormonen worden gemaakt uit </a:t>
            </a:r>
            <a:r>
              <a:rPr lang="nl-NL" baseline="0" dirty="0" err="1" smtClean="0"/>
              <a:t>aminzuren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4B454-32D7-4045-8A8E-0BDB2E8664C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63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Eiwit kan uit meer dan 500 aminozuren in een specifieke volgorde bestaan: ALS  SLA    LAS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4B454-32D7-4045-8A8E-0BDB2E8664CE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761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Producten</a:t>
            </a:r>
            <a:r>
              <a:rPr lang="nl-NL" baseline="0" dirty="0" smtClean="0"/>
              <a:t> die bijna geen eiwit bevatten:</a:t>
            </a:r>
          </a:p>
          <a:p>
            <a:r>
              <a:rPr lang="nl-NL" baseline="0" dirty="0" smtClean="0"/>
              <a:t>Suiker, jam, maïzena, appels, boter en margarine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4B454-32D7-4045-8A8E-0BDB2E8664C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6274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(dierlijke en plantaardige eiwitten enige stofstofbron  voor de mens, alleen nitrificerende bacteriën (leven op de wortels van bonen, klaver, </a:t>
            </a:r>
            <a:r>
              <a:rPr lang="nl-NL" dirty="0" err="1" smtClean="0">
                <a:solidFill>
                  <a:schemeClr val="bg1">
                    <a:lumMod val="50000"/>
                  </a:schemeClr>
                </a:solidFill>
              </a:rPr>
              <a:t>lupiden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nl-NL" dirty="0" smtClean="0"/>
              <a:t>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stikstofkringloop     </a:t>
            </a:r>
            <a:br>
              <a:rPr lang="nl-NL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alle eiwitten bevatten 16% stikstof</a:t>
            </a:r>
            <a:r>
              <a:rPr lang="nl-NL" dirty="0" smtClean="0"/>
              <a:t> </a:t>
            </a:r>
          </a:p>
          <a:p>
            <a:endParaRPr lang="nl-NL" dirty="0" smtClean="0"/>
          </a:p>
          <a:p>
            <a:r>
              <a:rPr lang="nl-NL" dirty="0" smtClean="0"/>
              <a:t>Blz. 16 tot de structuur van eiwitten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4B454-32D7-4045-8A8E-0BDB2E8664CE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548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Dierlijk eiwit bevat</a:t>
            </a:r>
            <a:r>
              <a:rPr lang="nl-NL" baseline="0" dirty="0" smtClean="0"/>
              <a:t> vaak veel verzadigd vet.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4B454-32D7-4045-8A8E-0BDB2E8664CE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61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97390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59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003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32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49852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24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54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1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746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823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644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BFAE248-C7DF-491E-A5E1-EC0D13D12F7E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BCDA246-31FE-4CBA-B255-BA2F2D8194CF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730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zsmpB5xIR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Eiwitten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13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Eiwitten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weten we al over eiwitten?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6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zzsmpB5xIR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42309" y="685800"/>
            <a:ext cx="8406431" cy="472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1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je opgevallen in het filmpje?</a:t>
            </a:r>
          </a:p>
          <a:p>
            <a:r>
              <a:rPr lang="nl-NL" dirty="0" smtClean="0"/>
              <a:t>Wat wist je nog niet?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497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Functies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23592" y="1700808"/>
            <a:ext cx="7772400" cy="4572000"/>
          </a:xfrm>
        </p:spPr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dirty="0"/>
              <a:t>Levert calorieën en aminozuren</a:t>
            </a:r>
          </a:p>
          <a:p>
            <a:r>
              <a:rPr lang="nl-NL" dirty="0" smtClean="0"/>
              <a:t>Eetpatroon </a:t>
            </a:r>
            <a:r>
              <a:rPr lang="nl-NL" dirty="0"/>
              <a:t>met veel eiwit helpt om op gewicht te blijven</a:t>
            </a:r>
          </a:p>
          <a:p>
            <a:r>
              <a:rPr lang="nl-NL" dirty="0" smtClean="0"/>
              <a:t>Bouwstof</a:t>
            </a:r>
            <a:endParaRPr lang="nl-NL" dirty="0"/>
          </a:p>
          <a:p>
            <a:r>
              <a:rPr lang="nl-NL" dirty="0" smtClean="0"/>
              <a:t>Transport</a:t>
            </a:r>
            <a:endParaRPr lang="nl-NL" dirty="0"/>
          </a:p>
          <a:p>
            <a:r>
              <a:rPr lang="nl-NL" dirty="0" smtClean="0"/>
              <a:t>Weefselcellen</a:t>
            </a:r>
            <a:endParaRPr lang="nl-NL" dirty="0"/>
          </a:p>
          <a:p>
            <a:r>
              <a:rPr lang="nl-NL" dirty="0" smtClean="0"/>
              <a:t>Enzymen</a:t>
            </a:r>
            <a:endParaRPr lang="nl-NL" dirty="0"/>
          </a:p>
          <a:p>
            <a:r>
              <a:rPr lang="nl-NL" dirty="0" smtClean="0"/>
              <a:t>Groei</a:t>
            </a:r>
            <a:endParaRPr lang="nl-NL" dirty="0"/>
          </a:p>
          <a:p>
            <a:r>
              <a:rPr lang="nl-NL" dirty="0" smtClean="0"/>
              <a:t>Hormonen</a:t>
            </a:r>
            <a:endParaRPr lang="nl-NL" dirty="0"/>
          </a:p>
          <a:p>
            <a:r>
              <a:rPr lang="nl-NL" dirty="0" smtClean="0"/>
              <a:t>Antilichaam</a:t>
            </a:r>
            <a:endParaRPr lang="nl-NL" dirty="0"/>
          </a:p>
          <a:p>
            <a:r>
              <a:rPr lang="nl-NL" dirty="0" smtClean="0"/>
              <a:t>Spieren</a:t>
            </a:r>
            <a:endParaRPr lang="nl-NL" dirty="0"/>
          </a:p>
          <a:p>
            <a:pPr>
              <a:lnSpc>
                <a:spcPct val="80000"/>
              </a:lnSpc>
              <a:spcBef>
                <a:spcPct val="60000"/>
              </a:spcBef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ct val="60000"/>
              </a:spcBef>
              <a:defRPr/>
            </a:pPr>
            <a:endParaRPr lang="en-US" dirty="0"/>
          </a:p>
          <a:p>
            <a:pPr marL="0" indent="0">
              <a:lnSpc>
                <a:spcPct val="80000"/>
              </a:lnSpc>
              <a:spcBef>
                <a:spcPct val="60000"/>
              </a:spcBef>
              <a:buNone/>
              <a:defRPr/>
            </a:pP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95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Aminozuren en eiwitten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38400" y="1447800"/>
            <a:ext cx="7772400" cy="5149552"/>
          </a:xfrm>
        </p:spPr>
        <p:txBody>
          <a:bodyPr>
            <a:normAutofit/>
          </a:bodyPr>
          <a:lstStyle/>
          <a:p>
            <a:r>
              <a:rPr lang="nl-NL" dirty="0" smtClean="0"/>
              <a:t>Er zijn </a:t>
            </a:r>
            <a:r>
              <a:rPr lang="nl-NL" b="1" dirty="0" smtClean="0"/>
              <a:t>20 verschillende </a:t>
            </a:r>
            <a:r>
              <a:rPr lang="nl-NL" dirty="0" smtClean="0"/>
              <a:t>soorten aminozuren</a:t>
            </a:r>
            <a:br>
              <a:rPr lang="nl-NL" dirty="0" smtClean="0"/>
            </a:br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b="1" dirty="0" smtClean="0"/>
              <a:t>Aminozurenpatroon voorbeeld: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Peptide  	betekent: een binding.</a:t>
            </a:r>
            <a:br>
              <a:rPr lang="nl-NL" dirty="0" smtClean="0"/>
            </a:br>
            <a:r>
              <a:rPr lang="nl-NL" dirty="0" smtClean="0"/>
              <a:t>Dipeptide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Polypeptide</a:t>
            </a:r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2927648" y="2060848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Ovaal 4"/>
          <p:cNvSpPr/>
          <p:nvPr/>
        </p:nvSpPr>
        <p:spPr>
          <a:xfrm>
            <a:off x="3287688" y="2383485"/>
            <a:ext cx="360040" cy="28803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Ovaal 5"/>
          <p:cNvSpPr/>
          <p:nvPr/>
        </p:nvSpPr>
        <p:spPr>
          <a:xfrm>
            <a:off x="3503712" y="1978162"/>
            <a:ext cx="360040" cy="2880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4115780" y="2342425"/>
            <a:ext cx="360040" cy="2880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Ovaal 7"/>
          <p:cNvSpPr/>
          <p:nvPr/>
        </p:nvSpPr>
        <p:spPr>
          <a:xfrm>
            <a:off x="7104112" y="1978162"/>
            <a:ext cx="360040" cy="2880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Ovaal 8"/>
          <p:cNvSpPr/>
          <p:nvPr/>
        </p:nvSpPr>
        <p:spPr>
          <a:xfrm>
            <a:off x="6469538" y="1956908"/>
            <a:ext cx="360040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Ovaal 9"/>
          <p:cNvSpPr/>
          <p:nvPr/>
        </p:nvSpPr>
        <p:spPr>
          <a:xfrm>
            <a:off x="6109498" y="2340937"/>
            <a:ext cx="360040" cy="288032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Ovaal 10"/>
          <p:cNvSpPr/>
          <p:nvPr/>
        </p:nvSpPr>
        <p:spPr>
          <a:xfrm>
            <a:off x="5761201" y="1978162"/>
            <a:ext cx="360040" cy="28803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Ovaal 11"/>
          <p:cNvSpPr/>
          <p:nvPr/>
        </p:nvSpPr>
        <p:spPr>
          <a:xfrm>
            <a:off x="5401161" y="2481474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3" name="Ovaal 12"/>
          <p:cNvSpPr/>
          <p:nvPr/>
        </p:nvSpPr>
        <p:spPr>
          <a:xfrm>
            <a:off x="5041121" y="2049426"/>
            <a:ext cx="360040" cy="28803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Ovaal 13"/>
          <p:cNvSpPr/>
          <p:nvPr/>
        </p:nvSpPr>
        <p:spPr>
          <a:xfrm>
            <a:off x="4681081" y="2342425"/>
            <a:ext cx="360040" cy="28803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Ovaal 14"/>
          <p:cNvSpPr/>
          <p:nvPr/>
        </p:nvSpPr>
        <p:spPr>
          <a:xfrm>
            <a:off x="4295800" y="1968771"/>
            <a:ext cx="360040" cy="2880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Ovaal 15"/>
          <p:cNvSpPr/>
          <p:nvPr/>
        </p:nvSpPr>
        <p:spPr>
          <a:xfrm>
            <a:off x="8688288" y="2571057"/>
            <a:ext cx="360040" cy="288032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Ovaal 16"/>
          <p:cNvSpPr/>
          <p:nvPr/>
        </p:nvSpPr>
        <p:spPr>
          <a:xfrm>
            <a:off x="8688288" y="2100924"/>
            <a:ext cx="360040" cy="288032"/>
          </a:xfrm>
          <a:prstGeom prst="ellipse">
            <a:avLst/>
          </a:prstGeom>
          <a:solidFill>
            <a:srgbClr val="1CC6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Ovaal 17"/>
          <p:cNvSpPr/>
          <p:nvPr/>
        </p:nvSpPr>
        <p:spPr>
          <a:xfrm>
            <a:off x="9192344" y="1838632"/>
            <a:ext cx="360040" cy="28803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Ovaal 18"/>
          <p:cNvSpPr/>
          <p:nvPr/>
        </p:nvSpPr>
        <p:spPr>
          <a:xfrm>
            <a:off x="8040216" y="2298367"/>
            <a:ext cx="360040" cy="288032"/>
          </a:xfrm>
          <a:prstGeom prst="ellipse">
            <a:avLst/>
          </a:prstGeom>
          <a:solidFill>
            <a:srgbClr val="FF0066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Ovaal 19"/>
          <p:cNvSpPr/>
          <p:nvPr/>
        </p:nvSpPr>
        <p:spPr>
          <a:xfrm>
            <a:off x="2718342" y="2452758"/>
            <a:ext cx="360040" cy="2880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Ovaal 20"/>
          <p:cNvSpPr/>
          <p:nvPr/>
        </p:nvSpPr>
        <p:spPr>
          <a:xfrm>
            <a:off x="7321116" y="2464621"/>
            <a:ext cx="360040" cy="28803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Ovaal 21"/>
          <p:cNvSpPr/>
          <p:nvPr/>
        </p:nvSpPr>
        <p:spPr>
          <a:xfrm>
            <a:off x="7680176" y="1980153"/>
            <a:ext cx="360040" cy="2880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Ovaal 22"/>
          <p:cNvSpPr/>
          <p:nvPr/>
        </p:nvSpPr>
        <p:spPr>
          <a:xfrm>
            <a:off x="6744072" y="2382416"/>
            <a:ext cx="360040" cy="2880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Ovaal 23"/>
          <p:cNvSpPr/>
          <p:nvPr/>
        </p:nvSpPr>
        <p:spPr>
          <a:xfrm>
            <a:off x="2788417" y="3501008"/>
            <a:ext cx="360040" cy="2880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5" name="Ovaal 24"/>
          <p:cNvSpPr/>
          <p:nvPr/>
        </p:nvSpPr>
        <p:spPr>
          <a:xfrm>
            <a:off x="3148457" y="3501008"/>
            <a:ext cx="360040" cy="2880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Ovaal 26"/>
          <p:cNvSpPr/>
          <p:nvPr/>
        </p:nvSpPr>
        <p:spPr>
          <a:xfrm>
            <a:off x="3550952" y="3501008"/>
            <a:ext cx="360040" cy="2880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Ovaal 27"/>
          <p:cNvSpPr/>
          <p:nvPr/>
        </p:nvSpPr>
        <p:spPr>
          <a:xfrm>
            <a:off x="4681081" y="3501008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" name="Ovaal 28"/>
          <p:cNvSpPr/>
          <p:nvPr/>
        </p:nvSpPr>
        <p:spPr>
          <a:xfrm>
            <a:off x="4321041" y="3501008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" name="Ovaal 29"/>
          <p:cNvSpPr/>
          <p:nvPr/>
        </p:nvSpPr>
        <p:spPr>
          <a:xfrm>
            <a:off x="3935760" y="3501008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Ovaal 30"/>
          <p:cNvSpPr/>
          <p:nvPr/>
        </p:nvSpPr>
        <p:spPr>
          <a:xfrm>
            <a:off x="5041121" y="3501008"/>
            <a:ext cx="360040" cy="28803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2" name="Ovaal 31"/>
          <p:cNvSpPr/>
          <p:nvPr/>
        </p:nvSpPr>
        <p:spPr>
          <a:xfrm>
            <a:off x="5761201" y="3501008"/>
            <a:ext cx="360040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3" name="Ovaal 32"/>
          <p:cNvSpPr/>
          <p:nvPr/>
        </p:nvSpPr>
        <p:spPr>
          <a:xfrm>
            <a:off x="5401161" y="3501008"/>
            <a:ext cx="360040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5" name="Ovaal 34"/>
          <p:cNvSpPr/>
          <p:nvPr/>
        </p:nvSpPr>
        <p:spPr>
          <a:xfrm>
            <a:off x="4895947" y="4659049"/>
            <a:ext cx="360040" cy="2880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6" name="Ovaal 35"/>
          <p:cNvSpPr/>
          <p:nvPr/>
        </p:nvSpPr>
        <p:spPr>
          <a:xfrm>
            <a:off x="4523656" y="4659049"/>
            <a:ext cx="360040" cy="2880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7" name="Ovaal 36"/>
          <p:cNvSpPr/>
          <p:nvPr/>
        </p:nvSpPr>
        <p:spPr>
          <a:xfrm>
            <a:off x="4655840" y="5059113"/>
            <a:ext cx="360040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8" name="Ovaal 37"/>
          <p:cNvSpPr/>
          <p:nvPr/>
        </p:nvSpPr>
        <p:spPr>
          <a:xfrm>
            <a:off x="5761201" y="5045225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9" name="Ovaal 38"/>
          <p:cNvSpPr/>
          <p:nvPr/>
        </p:nvSpPr>
        <p:spPr>
          <a:xfrm>
            <a:off x="6517552" y="5037617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0" name="Ovaal 39"/>
          <p:cNvSpPr/>
          <p:nvPr/>
        </p:nvSpPr>
        <p:spPr>
          <a:xfrm>
            <a:off x="6146749" y="5055276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1" name="Ovaal 40"/>
          <p:cNvSpPr/>
          <p:nvPr/>
        </p:nvSpPr>
        <p:spPr>
          <a:xfrm>
            <a:off x="6877592" y="5011773"/>
            <a:ext cx="360040" cy="28803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2" name="Ovaal 41"/>
          <p:cNvSpPr/>
          <p:nvPr/>
        </p:nvSpPr>
        <p:spPr>
          <a:xfrm>
            <a:off x="7237632" y="5009363"/>
            <a:ext cx="360040" cy="28803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3" name="Ovaal 42"/>
          <p:cNvSpPr/>
          <p:nvPr/>
        </p:nvSpPr>
        <p:spPr>
          <a:xfrm>
            <a:off x="5401161" y="5065591"/>
            <a:ext cx="360040" cy="288032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4" name="Ovaal 43"/>
          <p:cNvSpPr/>
          <p:nvPr/>
        </p:nvSpPr>
        <p:spPr>
          <a:xfrm>
            <a:off x="5041121" y="5065591"/>
            <a:ext cx="360040" cy="288032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590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Essentiele aminozuren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12 niet essentiële </a:t>
            </a:r>
            <a:r>
              <a:rPr lang="nl-NL" dirty="0" smtClean="0"/>
              <a:t>aminozuren (kan het lichaam zelf maken)</a:t>
            </a:r>
          </a:p>
          <a:p>
            <a:r>
              <a:rPr lang="nl-NL" b="1" dirty="0" smtClean="0"/>
              <a:t>8 essentiële aminozuren </a:t>
            </a:r>
            <a:r>
              <a:rPr lang="nl-NL" dirty="0" smtClean="0"/>
              <a:t>(kan het lichaam niet zelf maken)</a:t>
            </a:r>
            <a:br>
              <a:rPr lang="nl-NL" dirty="0" smtClean="0"/>
            </a:br>
            <a:r>
              <a:rPr lang="nl-NL" dirty="0" smtClean="0"/>
              <a:t>essentiële aminozuren halen we uit onze voeding.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977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Eiwitten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33599" y="1904052"/>
            <a:ext cx="7772400" cy="4572000"/>
          </a:xfrm>
        </p:spPr>
        <p:txBody>
          <a:bodyPr>
            <a:normAutofit/>
          </a:bodyPr>
          <a:lstStyle/>
          <a:p>
            <a:r>
              <a:rPr lang="nl-NL" dirty="0" smtClean="0"/>
              <a:t>Koolstof</a:t>
            </a:r>
          </a:p>
          <a:p>
            <a:r>
              <a:rPr lang="nl-NL" dirty="0" smtClean="0"/>
              <a:t>Waterstof</a:t>
            </a:r>
          </a:p>
          <a:p>
            <a:r>
              <a:rPr lang="nl-NL" dirty="0" smtClean="0"/>
              <a:t>Zuurstof</a:t>
            </a:r>
          </a:p>
          <a:p>
            <a:r>
              <a:rPr lang="nl-NL" dirty="0" smtClean="0"/>
              <a:t>Stikstof 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06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Dierlijke en plantaardige eiwitten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37552" y="1930400"/>
            <a:ext cx="7772400" cy="5293568"/>
          </a:xfrm>
        </p:spPr>
        <p:txBody>
          <a:bodyPr>
            <a:normAutofit/>
          </a:bodyPr>
          <a:lstStyle/>
          <a:p>
            <a:r>
              <a:rPr lang="nl-NL" b="1" dirty="0" smtClean="0"/>
              <a:t>Dierlijk: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endParaRPr lang="nl-NL" dirty="0" smtClean="0"/>
          </a:p>
          <a:p>
            <a:r>
              <a:rPr lang="nl-NL" b="1" dirty="0" smtClean="0"/>
              <a:t>Plantaardig</a:t>
            </a:r>
            <a:r>
              <a:rPr lang="nl-NL" b="1" dirty="0" smtClean="0"/>
              <a:t>: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3866605" y="1940560"/>
            <a:ext cx="13987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- vleeswaren</a:t>
            </a:r>
            <a:br>
              <a:rPr lang="nl-NL" dirty="0" smtClean="0"/>
            </a:br>
            <a:r>
              <a:rPr lang="nl-NL" dirty="0" smtClean="0"/>
              <a:t>- zuivel</a:t>
            </a:r>
            <a:br>
              <a:rPr lang="nl-NL" dirty="0" smtClean="0"/>
            </a:br>
            <a:r>
              <a:rPr lang="nl-NL" dirty="0" smtClean="0"/>
              <a:t>- ei</a:t>
            </a:r>
            <a:br>
              <a:rPr lang="nl-NL" dirty="0" smtClean="0"/>
            </a:br>
            <a:r>
              <a:rPr lang="nl-NL" dirty="0" smtClean="0"/>
              <a:t>- vis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3944983" y="3543672"/>
            <a:ext cx="44544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 aardappelen   	</a:t>
            </a:r>
            <a:br>
              <a:rPr lang="nl-NL" dirty="0" smtClean="0"/>
            </a:br>
            <a:r>
              <a:rPr lang="nl-NL" dirty="0" smtClean="0"/>
              <a:t>- graanproducten</a:t>
            </a:r>
            <a:br>
              <a:rPr lang="nl-NL" dirty="0" smtClean="0"/>
            </a:br>
            <a:r>
              <a:rPr lang="nl-NL" dirty="0" smtClean="0"/>
              <a:t>- peulvruchten      </a:t>
            </a:r>
            <a:br>
              <a:rPr lang="nl-NL" dirty="0" smtClean="0"/>
            </a:br>
            <a:r>
              <a:rPr lang="nl-NL" dirty="0" smtClean="0"/>
              <a:t>- noten</a:t>
            </a:r>
            <a:br>
              <a:rPr lang="nl-NL" dirty="0" smtClean="0"/>
            </a:br>
            <a:r>
              <a:rPr lang="nl-NL" dirty="0" smtClean="0"/>
              <a:t>- rijst</a:t>
            </a:r>
            <a:br>
              <a:rPr lang="nl-NL" dirty="0" smtClean="0"/>
            </a:br>
            <a:r>
              <a:rPr lang="nl-NL" dirty="0" smtClean="0"/>
              <a:t>- sojabonen</a:t>
            </a:r>
            <a:br>
              <a:rPr lang="nl-NL" dirty="0" smtClean="0"/>
            </a:br>
            <a:r>
              <a:rPr lang="nl-NL" dirty="0" smtClean="0"/>
              <a:t>- zaden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510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TM10001105[[fn=Bijsnijden]]</Template>
  <TotalTime>9</TotalTime>
  <Words>200</Words>
  <Application>Microsoft Office PowerPoint</Application>
  <PresentationFormat>Breedbeeld</PresentationFormat>
  <Paragraphs>57</Paragraphs>
  <Slides>9</Slides>
  <Notes>5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Calibri</vt:lpstr>
      <vt:lpstr>Franklin Gothic Book</vt:lpstr>
      <vt:lpstr>Crop</vt:lpstr>
      <vt:lpstr>Eiwitten</vt:lpstr>
      <vt:lpstr>Eiwitten</vt:lpstr>
      <vt:lpstr>PowerPoint-presentatie</vt:lpstr>
      <vt:lpstr>PowerPoint-presentatie</vt:lpstr>
      <vt:lpstr>Functies</vt:lpstr>
      <vt:lpstr>Aminozuren en eiwitten</vt:lpstr>
      <vt:lpstr>Essentiele aminozuren</vt:lpstr>
      <vt:lpstr>Eiwitten</vt:lpstr>
      <vt:lpstr>Dierlijke en plantaardige eiwitten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Eiwitten</dc:title>
  <dc:creator>Merel Verhofstadt</dc:creator>
  <cp:lastModifiedBy>Merel Verhofstadt</cp:lastModifiedBy>
  <cp:revision>2</cp:revision>
  <dcterms:created xsi:type="dcterms:W3CDTF">2018-10-03T13:08:19Z</dcterms:created>
  <dcterms:modified xsi:type="dcterms:W3CDTF">2018-10-03T13:17:40Z</dcterms:modified>
</cp:coreProperties>
</file>