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0" r:id="rId4"/>
    <p:sldId id="269" r:id="rId5"/>
    <p:sldId id="259" r:id="rId6"/>
    <p:sldId id="271" r:id="rId7"/>
    <p:sldId id="265" r:id="rId8"/>
    <p:sldId id="260" r:id="rId9"/>
    <p:sldId id="261" r:id="rId10"/>
    <p:sldId id="266" r:id="rId11"/>
    <p:sldId id="262" r:id="rId12"/>
    <p:sldId id="267" r:id="rId13"/>
    <p:sldId id="263" r:id="rId14"/>
    <p:sldId id="26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05FFBB-03ED-4717-A386-273A5498332B}" type="datetimeFigureOut">
              <a:rPr lang="nl-NL" smtClean="0"/>
              <a:t>26-9-2018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EC4CD6-4DF8-4ACB-88B9-ED79BD708BD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1535" y="0"/>
            <a:ext cx="3313355" cy="766056"/>
          </a:xfrm>
        </p:spPr>
        <p:txBody>
          <a:bodyPr/>
          <a:lstStyle/>
          <a:p>
            <a:r>
              <a:rPr lang="nl-NL" dirty="0" smtClean="0"/>
              <a:t>Voeding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36079" y="908720"/>
            <a:ext cx="3309803" cy="1260629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Basis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2679815" cy="31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Voedingsvezel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206567"/>
            <a:ext cx="6921217" cy="3661965"/>
          </a:xfrm>
        </p:spPr>
        <p:txBody>
          <a:bodyPr>
            <a:normAutofit/>
          </a:bodyPr>
          <a:lstStyle/>
          <a:p>
            <a:r>
              <a:rPr lang="nl-NL" dirty="0"/>
              <a:t>Functie van </a:t>
            </a:r>
            <a:r>
              <a:rPr lang="nl-NL" dirty="0" smtClean="0"/>
              <a:t>voedingsvezel:</a:t>
            </a:r>
            <a:br>
              <a:rPr lang="nl-NL" dirty="0" smtClean="0"/>
            </a:br>
            <a:r>
              <a:rPr lang="nl-NL" dirty="0" smtClean="0"/>
              <a:t>1</a:t>
            </a:r>
            <a:r>
              <a:rPr lang="nl-NL" dirty="0"/>
              <a:t>. </a:t>
            </a:r>
            <a:r>
              <a:rPr lang="nl-NL" dirty="0" smtClean="0"/>
              <a:t>goede </a:t>
            </a:r>
            <a:r>
              <a:rPr lang="nl-NL" dirty="0" smtClean="0"/>
              <a:t>darmfunctie / prikkeling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2. </a:t>
            </a:r>
            <a:r>
              <a:rPr lang="nl-NL" dirty="0" smtClean="0"/>
              <a:t>gezondheid dikke darm (brandstof)</a:t>
            </a:r>
            <a:endParaRPr lang="nl-NL" dirty="0"/>
          </a:p>
          <a:p>
            <a:r>
              <a:rPr lang="nl-NL" dirty="0"/>
              <a:t>Vertering van </a:t>
            </a:r>
            <a:r>
              <a:rPr lang="nl-NL" dirty="0" smtClean="0"/>
              <a:t>structurele</a:t>
            </a:r>
            <a:r>
              <a:rPr lang="nl-NL" dirty="0" smtClean="0"/>
              <a:t> koolhydraten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-fermentatie</a:t>
            </a:r>
            <a:endParaRPr lang="nl-NL" dirty="0" smtClean="0"/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860032" y="27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29200"/>
            <a:ext cx="1047750" cy="1000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861048"/>
            <a:ext cx="3264024" cy="24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Opbouw </a:t>
            </a:r>
          </a:p>
          <a:p>
            <a:r>
              <a:rPr lang="nl-NL" dirty="0" smtClean="0"/>
              <a:t>Functie, bouwstenen: </a:t>
            </a:r>
            <a:r>
              <a:rPr lang="nl-NL" dirty="0" err="1" smtClean="0"/>
              <a:t>oa</a:t>
            </a:r>
            <a:r>
              <a:rPr lang="nl-NL" dirty="0" smtClean="0"/>
              <a:t>. Kraakbeen huid, bloedeiwitten, hormonen enz.</a:t>
            </a:r>
          </a:p>
          <a:p>
            <a:r>
              <a:rPr lang="nl-NL" dirty="0" smtClean="0"/>
              <a:t>Biologische waarde (BW)</a:t>
            </a:r>
          </a:p>
          <a:p>
            <a:r>
              <a:rPr lang="nl-NL" dirty="0" smtClean="0"/>
              <a:t>Vertering </a:t>
            </a:r>
          </a:p>
          <a:p>
            <a:r>
              <a:rPr lang="nl-NL" dirty="0" smtClean="0"/>
              <a:t>Aanbevolen gehaltes: 18% volwassen hond en 36% volwassen katten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37124" r="37879" b="31842"/>
          <a:stretch/>
        </p:blipFill>
        <p:spPr bwMode="auto">
          <a:xfrm>
            <a:off x="1063915" y="2006540"/>
            <a:ext cx="6816896" cy="258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9847" r="25714" b="14429"/>
          <a:stretch/>
        </p:blipFill>
        <p:spPr bwMode="auto">
          <a:xfrm>
            <a:off x="611559" y="489306"/>
            <a:ext cx="4872307" cy="589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 overmaat en tekort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323652"/>
            <a:ext cx="3168353" cy="39856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 smtClean="0"/>
              <a:t>Tekort:</a:t>
            </a:r>
            <a:br>
              <a:rPr lang="nl-NL" dirty="0" smtClean="0"/>
            </a:br>
            <a:r>
              <a:rPr lang="nl-NL" dirty="0" smtClean="0"/>
              <a:t>1. slechte groei</a:t>
            </a:r>
            <a:br>
              <a:rPr lang="nl-NL" dirty="0" smtClean="0"/>
            </a:br>
            <a:r>
              <a:rPr lang="nl-NL" dirty="0" smtClean="0"/>
              <a:t>2. bloedarmoede</a:t>
            </a:r>
            <a:br>
              <a:rPr lang="nl-NL" dirty="0" smtClean="0"/>
            </a:br>
            <a:r>
              <a:rPr lang="nl-NL" dirty="0" smtClean="0"/>
              <a:t>3. doffe vacht</a:t>
            </a:r>
            <a:br>
              <a:rPr lang="nl-NL" dirty="0" smtClean="0"/>
            </a:br>
            <a:r>
              <a:rPr lang="nl-NL" dirty="0" smtClean="0"/>
              <a:t>4. verlies spierweefsel</a:t>
            </a:r>
            <a:br>
              <a:rPr lang="nl-NL" dirty="0" smtClean="0"/>
            </a:br>
            <a:r>
              <a:rPr lang="nl-NL" dirty="0" smtClean="0"/>
              <a:t>5. hogere vatbaarheid</a:t>
            </a:r>
            <a:br>
              <a:rPr lang="nl-NL" dirty="0" smtClean="0"/>
            </a:br>
            <a:r>
              <a:rPr lang="nl-NL" dirty="0" smtClean="0"/>
              <a:t>6. sterfte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788024" y="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Basisvoeding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788024" y="242088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3E3D2D"/>
                </a:solidFill>
              </a:rPr>
              <a:t>Overmaat:</a:t>
            </a:r>
            <a:r>
              <a:rPr lang="nl-NL" sz="2400" dirty="0">
                <a:solidFill>
                  <a:srgbClr val="3E3D2D"/>
                </a:solidFill>
              </a:rPr>
              <a:t/>
            </a:r>
            <a:br>
              <a:rPr lang="nl-NL" sz="2400" dirty="0">
                <a:solidFill>
                  <a:srgbClr val="3E3D2D"/>
                </a:solidFill>
              </a:rPr>
            </a:br>
            <a:r>
              <a:rPr lang="nl-NL" sz="2400" dirty="0">
                <a:solidFill>
                  <a:srgbClr val="3E3D2D"/>
                </a:solidFill>
              </a:rPr>
              <a:t>1. </a:t>
            </a:r>
            <a:r>
              <a:rPr lang="nl-NL" sz="2400" dirty="0" smtClean="0">
                <a:solidFill>
                  <a:srgbClr val="3E3D2D"/>
                </a:solidFill>
              </a:rPr>
              <a:t>slecht voor de nieren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1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Vetten (lipiden)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>
            <a:normAutofit/>
          </a:bodyPr>
          <a:lstStyle/>
          <a:p>
            <a:r>
              <a:rPr lang="nl-NL" dirty="0" smtClean="0"/>
              <a:t>Functie:</a:t>
            </a:r>
            <a:br>
              <a:rPr lang="nl-NL" dirty="0" smtClean="0"/>
            </a:br>
            <a:r>
              <a:rPr lang="nl-NL" dirty="0" smtClean="0"/>
              <a:t>1. energie leveren</a:t>
            </a:r>
            <a:br>
              <a:rPr lang="nl-NL" dirty="0" smtClean="0"/>
            </a:br>
            <a:r>
              <a:rPr lang="nl-NL" dirty="0" smtClean="0"/>
              <a:t>2. absorptie vet oplosbare vitaminen (ADEK)</a:t>
            </a:r>
            <a:br>
              <a:rPr lang="nl-NL" dirty="0" smtClean="0"/>
            </a:br>
            <a:r>
              <a:rPr lang="nl-NL" dirty="0" smtClean="0"/>
              <a:t>3. essentiële vetzuren leveren (omega </a:t>
            </a:r>
            <a:r>
              <a:rPr lang="nl-NL" dirty="0" smtClean="0"/>
              <a:t>3 -6 -9)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Linolzuur-</a:t>
            </a:r>
            <a:r>
              <a:rPr lang="nl-NL" dirty="0" err="1" smtClean="0"/>
              <a:t>Archidonzuur</a:t>
            </a:r>
            <a:r>
              <a:rPr lang="nl-NL" dirty="0" smtClean="0"/>
              <a:t>-Linoleenzuur</a:t>
            </a:r>
            <a:endParaRPr lang="nl-NL" dirty="0" smtClean="0"/>
          </a:p>
          <a:p>
            <a:r>
              <a:rPr lang="nl-NL" dirty="0" smtClean="0"/>
              <a:t>Vertering (Lipolitische enzymen):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1. maag</a:t>
            </a:r>
            <a:br>
              <a:rPr lang="nl-NL" dirty="0" smtClean="0"/>
            </a:br>
            <a:r>
              <a:rPr lang="nl-NL" dirty="0" smtClean="0"/>
              <a:t>2. dunne darm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808" y="522172"/>
            <a:ext cx="7024744" cy="1143000"/>
          </a:xfrm>
        </p:spPr>
        <p:txBody>
          <a:bodyPr/>
          <a:lstStyle/>
          <a:p>
            <a:r>
              <a:rPr lang="nl-NL" dirty="0" smtClean="0"/>
              <a:t>Vetzuurovermaat of tekort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276872"/>
            <a:ext cx="4176464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nl-NL" dirty="0" smtClean="0"/>
              <a:t>Tekort:</a:t>
            </a:r>
          </a:p>
          <a:p>
            <a:pPr marL="525780" indent="-457200">
              <a:buAutoNum type="arabicPeriod"/>
            </a:pPr>
            <a:r>
              <a:rPr lang="nl-NL" dirty="0" smtClean="0"/>
              <a:t>Verstoorde </a:t>
            </a:r>
            <a:r>
              <a:rPr lang="nl-NL" dirty="0" smtClean="0"/>
              <a:t>wondgenezing</a:t>
            </a:r>
            <a:br>
              <a:rPr lang="nl-NL" dirty="0" smtClean="0"/>
            </a:br>
            <a:r>
              <a:rPr lang="nl-NL" dirty="0" smtClean="0"/>
              <a:t>2. Droge doffe vacht</a:t>
            </a:r>
            <a:br>
              <a:rPr lang="nl-NL" dirty="0" smtClean="0"/>
            </a:br>
            <a:r>
              <a:rPr lang="nl-NL" dirty="0" smtClean="0"/>
              <a:t>3. Schilferig</a:t>
            </a:r>
            <a:br>
              <a:rPr lang="nl-NL" dirty="0" smtClean="0"/>
            </a:br>
            <a:r>
              <a:rPr lang="nl-NL" dirty="0" smtClean="0"/>
              <a:t>4. </a:t>
            </a:r>
            <a:r>
              <a:rPr lang="nl-NL" dirty="0" smtClean="0"/>
              <a:t>kaalheid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5.verminderde </a:t>
            </a:r>
            <a:r>
              <a:rPr lang="nl-NL" dirty="0" smtClean="0"/>
              <a:t>vruchtbaarheid</a:t>
            </a:r>
          </a:p>
          <a:p>
            <a:pPr marL="525780" indent="-457200">
              <a:buAutoNum type="arabicPeriod"/>
            </a:pPr>
            <a:r>
              <a:rPr lang="nl-NL" dirty="0" smtClean="0"/>
              <a:t>6. groeistilstand</a:t>
            </a:r>
          </a:p>
          <a:p>
            <a:pPr marL="525780" indent="-457200">
              <a:buAutoNum type="arabicPeriod"/>
            </a:pPr>
            <a:r>
              <a:rPr lang="nl-NL" dirty="0" smtClean="0"/>
              <a:t>7. </a:t>
            </a:r>
            <a:r>
              <a:rPr lang="nl-NL" dirty="0" err="1" smtClean="0"/>
              <a:t>Nieraadoeningen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242088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Overmaat:</a:t>
            </a:r>
          </a:p>
          <a:p>
            <a:r>
              <a:rPr lang="nl-NL" sz="2400" dirty="0" smtClean="0"/>
              <a:t>1.Te veel energie</a:t>
            </a:r>
            <a:br>
              <a:rPr lang="nl-NL" sz="2400" dirty="0" smtClean="0"/>
            </a:br>
            <a:r>
              <a:rPr lang="nl-NL" sz="2400" dirty="0" smtClean="0"/>
              <a:t>2. overgewicht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952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600" y="286753"/>
            <a:ext cx="7024744" cy="1143000"/>
          </a:xfrm>
        </p:spPr>
        <p:txBody>
          <a:bodyPr/>
          <a:lstStyle/>
          <a:p>
            <a:r>
              <a:rPr lang="nl-NL" dirty="0" smtClean="0"/>
              <a:t>Voedingsstoffen (+/-80)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7135" y="2566076"/>
            <a:ext cx="3528508" cy="745308"/>
          </a:xfrm>
        </p:spPr>
        <p:txBody>
          <a:bodyPr/>
          <a:lstStyle/>
          <a:p>
            <a:pPr marL="68580" indent="0">
              <a:buNone/>
            </a:pPr>
            <a:r>
              <a:rPr lang="nl-NL" dirty="0" smtClean="0"/>
              <a:t>6 hoofdcategorieën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23828" y="167790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402037" y="149323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Koolhydraten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76256" y="261713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Eiwitten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361420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Vetten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835696" y="346089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Mineralen 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99592" y="22072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Vitaminen 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391013" y="4447707"/>
            <a:ext cx="4528552" cy="208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nl-NL" dirty="0" smtClean="0"/>
              <a:t>Functies nutriënten </a:t>
            </a:r>
          </a:p>
          <a:p>
            <a:pPr marL="68580" indent="0">
              <a:buFont typeface="Wingdings 2" pitchFamily="18" charset="2"/>
              <a:buNone/>
            </a:pPr>
            <a:r>
              <a:rPr lang="nl-NL" sz="1400" dirty="0" smtClean="0"/>
              <a:t>-Energie leveren</a:t>
            </a:r>
          </a:p>
          <a:p>
            <a:pPr marL="68580" indent="0">
              <a:buFont typeface="Wingdings 2" pitchFamily="18" charset="2"/>
              <a:buNone/>
            </a:pPr>
            <a:r>
              <a:rPr lang="nl-NL" sz="1400" dirty="0" smtClean="0"/>
              <a:t>-Geven/bouwen van structuren en weefsels</a:t>
            </a:r>
          </a:p>
          <a:p>
            <a:pPr marL="68580" indent="0">
              <a:buFont typeface="Wingdings 2" pitchFamily="18" charset="2"/>
              <a:buNone/>
            </a:pPr>
            <a:r>
              <a:rPr lang="nl-NL" sz="1400" dirty="0" smtClean="0"/>
              <a:t>-Vervoeren van stoffen</a:t>
            </a:r>
          </a:p>
          <a:p>
            <a:pPr marL="68580" indent="0">
              <a:buFont typeface="Wingdings 2" pitchFamily="18" charset="2"/>
              <a:buNone/>
            </a:pPr>
            <a:r>
              <a:rPr lang="nl-NL" sz="1400" dirty="0" smtClean="0"/>
              <a:t>-Ondersteunen van lichaamsprocessen</a:t>
            </a:r>
          </a:p>
          <a:p>
            <a:pPr marL="68580" indent="0">
              <a:buFont typeface="Wingdings 2" pitchFamily="18" charset="2"/>
              <a:buNone/>
            </a:pPr>
            <a:r>
              <a:rPr lang="nl-NL" sz="1400" dirty="0" smtClean="0"/>
              <a:t>-thermoregulatie</a:t>
            </a:r>
          </a:p>
          <a:p>
            <a:pPr marL="68580" indent="0">
              <a:buFont typeface="Wingdings 2" pitchFamily="18" charset="2"/>
              <a:buNone/>
            </a:pPr>
            <a:r>
              <a:rPr lang="nl-NL" sz="1400" dirty="0" smtClean="0"/>
              <a:t>-afweersysteem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9705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16270" r="25148" b="19016"/>
          <a:stretch/>
        </p:blipFill>
        <p:spPr bwMode="auto">
          <a:xfrm>
            <a:off x="539552" y="764704"/>
            <a:ext cx="810888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5076056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Herhaling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7913860" cy="426305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26026" y="987638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chemeClr val="accent1"/>
                </a:solidFill>
              </a:rPr>
              <a:t>De weende analyse</a:t>
            </a:r>
            <a:endParaRPr lang="nl-NL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444" y="681088"/>
            <a:ext cx="7993004" cy="10801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Water   belangrijkste voedingsstof!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443" y="1761208"/>
            <a:ext cx="8025621" cy="4723642"/>
          </a:xfrm>
        </p:spPr>
        <p:txBody>
          <a:bodyPr>
            <a:normAutofit/>
          </a:bodyPr>
          <a:lstStyle/>
          <a:p>
            <a:r>
              <a:rPr lang="nl-NL" dirty="0" smtClean="0"/>
              <a:t>Bevat geen (andere) voedingsstoffen/energie</a:t>
            </a:r>
          </a:p>
          <a:p>
            <a:r>
              <a:rPr lang="nl-NL" dirty="0"/>
              <a:t>V</a:t>
            </a:r>
            <a:r>
              <a:rPr lang="nl-NL" dirty="0" smtClean="0"/>
              <a:t>erlies 10% al kritisch</a:t>
            </a:r>
            <a:r>
              <a:rPr lang="nl-NL" dirty="0" smtClean="0"/>
              <a:t>, ziekte </a:t>
            </a:r>
            <a:r>
              <a:rPr lang="nl-NL" dirty="0" smtClean="0"/>
              <a:t>verschijnselen. </a:t>
            </a:r>
            <a:endParaRPr lang="nl-NL" dirty="0" smtClean="0"/>
          </a:p>
          <a:p>
            <a:r>
              <a:rPr lang="nl-NL" dirty="0" smtClean="0"/>
              <a:t>15</a:t>
            </a:r>
            <a:r>
              <a:rPr lang="nl-NL" dirty="0" smtClean="0"/>
              <a:t>% </a:t>
            </a:r>
            <a:r>
              <a:rPr lang="nl-NL" dirty="0" smtClean="0"/>
              <a:t>= acuut levensgevaar (dodelijk)!</a:t>
            </a:r>
          </a:p>
          <a:p>
            <a:r>
              <a:rPr lang="nl-NL" dirty="0" smtClean="0"/>
              <a:t>Functies van water (bouwstof / oplos &amp; transport middel van zowel opgenomen als uit te scheiden stoffen / belangrijk bij de thermoregulatie.</a:t>
            </a:r>
          </a:p>
          <a:p>
            <a:r>
              <a:rPr lang="nl-NL" dirty="0" smtClean="0"/>
              <a:t>Opname van water (2 tot 6 DS opname)</a:t>
            </a:r>
          </a:p>
          <a:p>
            <a:pPr marL="68580" indent="0">
              <a:buNone/>
            </a:pPr>
            <a:r>
              <a:rPr lang="nl-NL" dirty="0"/>
              <a:t> </a:t>
            </a:r>
            <a:r>
              <a:rPr lang="nl-NL" dirty="0" smtClean="0"/>
              <a:t>   	-drinkwater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-vocht uit de voeding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-Metabolisch water </a:t>
            </a:r>
          </a:p>
          <a:p>
            <a:pPr marL="6858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4860032" y="27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4"/>
          <a:stretch/>
        </p:blipFill>
        <p:spPr>
          <a:xfrm>
            <a:off x="6428525" y="4869160"/>
            <a:ext cx="2208540" cy="1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7367" y="212578"/>
            <a:ext cx="7993004" cy="108012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Water   belangrijkste voedingsstof!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7366" y="830490"/>
            <a:ext cx="8465113" cy="5262806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Water opname is ook afhankelijk van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-Omgevingstempratuur / luchtvochtigheid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-mate van inspanning </a:t>
            </a:r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-Opname van mineralen, met name zouten</a:t>
            </a:r>
            <a:endParaRPr lang="nl-NL" dirty="0" smtClean="0"/>
          </a:p>
          <a:p>
            <a:pPr marL="68580" indent="0">
              <a:buNone/>
            </a:pPr>
            <a:r>
              <a:rPr lang="nl-NL" dirty="0"/>
              <a:t>	</a:t>
            </a:r>
            <a:r>
              <a:rPr lang="nl-NL" dirty="0" smtClean="0"/>
              <a:t>-Fysiologische toestand (groei, dracht, lactatie)</a:t>
            </a:r>
            <a:endParaRPr lang="nl-NL" dirty="0" smtClean="0"/>
          </a:p>
          <a:p>
            <a:r>
              <a:rPr lang="nl-NL" dirty="0" smtClean="0"/>
              <a:t>Meer water verlies bij ziekte / ook meer opname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-diarree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-</a:t>
            </a:r>
            <a:r>
              <a:rPr lang="nl-NL" dirty="0" smtClean="0"/>
              <a:t>bloedingen</a:t>
            </a:r>
            <a:br>
              <a:rPr lang="nl-NL" dirty="0" smtClean="0"/>
            </a:br>
            <a:r>
              <a:rPr lang="nl-NL" dirty="0" smtClean="0"/>
              <a:t>	-braken</a:t>
            </a:r>
          </a:p>
          <a:p>
            <a:r>
              <a:rPr lang="nl-NL" dirty="0" smtClean="0"/>
              <a:t>Uitdroging controle. Huidplooitest! </a:t>
            </a:r>
            <a:r>
              <a:rPr lang="nl-NL" dirty="0" smtClean="0"/>
              <a:t>turgor!</a:t>
            </a:r>
          </a:p>
          <a:p>
            <a:pPr marL="68580" indent="0">
              <a:buNone/>
            </a:pPr>
            <a:r>
              <a:rPr lang="nl-NL" dirty="0" smtClean="0"/>
              <a:t>Wat zijn andere kenmerken………………</a:t>
            </a:r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4860032" y="27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4"/>
          <a:stretch/>
        </p:blipFill>
        <p:spPr>
          <a:xfrm>
            <a:off x="6907509" y="5085184"/>
            <a:ext cx="2208540" cy="1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769644"/>
          </a:xfrm>
        </p:spPr>
        <p:txBody>
          <a:bodyPr/>
          <a:lstStyle/>
          <a:p>
            <a:r>
              <a:rPr lang="nl-NL" dirty="0" smtClean="0"/>
              <a:t>Koolhydraten	3,5 Kcal Me / g voedingstof </a:t>
            </a:r>
            <a:endParaRPr lang="nl-NL" dirty="0" smtClean="0"/>
          </a:p>
          <a:p>
            <a:r>
              <a:rPr lang="nl-NL" dirty="0" smtClean="0"/>
              <a:t>Eiwitten		3,5 Kcal Me / g voedingstof</a:t>
            </a:r>
            <a:endParaRPr lang="nl-NL" dirty="0" smtClean="0"/>
          </a:p>
          <a:p>
            <a:r>
              <a:rPr lang="nl-NL" dirty="0" smtClean="0"/>
              <a:t>Vetten </a:t>
            </a:r>
            <a:r>
              <a:rPr lang="nl-NL" dirty="0" smtClean="0"/>
              <a:t>		8,5 Kcal Me / g voedingstof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860032" y="279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1168"/>
            <a:ext cx="24479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 via koolhydraten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7" t="33882" r="8234" b="22529"/>
          <a:stretch/>
        </p:blipFill>
        <p:spPr bwMode="auto">
          <a:xfrm>
            <a:off x="1187624" y="2369448"/>
            <a:ext cx="6333565" cy="33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6" t="9883" r="8014" b="5819"/>
          <a:stretch/>
        </p:blipFill>
        <p:spPr bwMode="auto">
          <a:xfrm>
            <a:off x="834847" y="620688"/>
            <a:ext cx="6985962" cy="60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63" y="643590"/>
            <a:ext cx="7488950" cy="114300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Enkelv</a:t>
            </a:r>
            <a:r>
              <a:rPr lang="nl-NL" dirty="0" smtClean="0"/>
              <a:t>. Koolhydraten en </a:t>
            </a:r>
            <a:r>
              <a:rPr lang="nl-NL" dirty="0" smtClean="0"/>
              <a:t>zetmeel</a:t>
            </a:r>
            <a:br>
              <a:rPr lang="nl-NL" dirty="0" smtClean="0"/>
            </a:br>
            <a:r>
              <a:rPr lang="nl-NL" dirty="0" smtClean="0"/>
              <a:t>Niet structurele koolhydraten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060848"/>
            <a:ext cx="7200800" cy="432048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Functie van enkelvoudige koolhydraten en zetmeel:</a:t>
            </a:r>
            <a:br>
              <a:rPr lang="nl-NL" dirty="0" smtClean="0"/>
            </a:br>
            <a:r>
              <a:rPr lang="nl-NL" dirty="0" smtClean="0"/>
              <a:t>1. </a:t>
            </a:r>
            <a:r>
              <a:rPr lang="nl-NL" dirty="0" smtClean="0"/>
              <a:t>energie</a:t>
            </a:r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warmte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3. </a:t>
            </a:r>
            <a:r>
              <a:rPr lang="nl-NL" dirty="0" smtClean="0"/>
              <a:t>Kan dienen als bouwstof / celstofwisseling niet essentieel!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4. </a:t>
            </a:r>
            <a:r>
              <a:rPr lang="nl-NL" dirty="0" smtClean="0"/>
              <a:t>opslag in de lever -</a:t>
            </a:r>
            <a:r>
              <a:rPr lang="nl-NL" dirty="0" smtClean="0">
                <a:sym typeface="Wingdings" panose="05000000000000000000" pitchFamily="2" charset="2"/>
              </a:rPr>
              <a:t> wordt omgezet in vet!</a:t>
            </a:r>
            <a:endParaRPr lang="nl-NL" dirty="0" smtClean="0"/>
          </a:p>
          <a:p>
            <a:r>
              <a:rPr lang="nl-NL" dirty="0" smtClean="0"/>
              <a:t>vertering </a:t>
            </a:r>
            <a:r>
              <a:rPr lang="nl-NL" dirty="0"/>
              <a:t>van enkelvoudige koolhydraten en </a:t>
            </a:r>
            <a:r>
              <a:rPr lang="nl-NL" dirty="0" smtClean="0"/>
              <a:t>zetmeel:</a:t>
            </a:r>
            <a:br>
              <a:rPr lang="nl-NL" dirty="0" smtClean="0"/>
            </a:br>
            <a:r>
              <a:rPr lang="nl-NL" dirty="0" smtClean="0"/>
              <a:t>1. mechanische processen</a:t>
            </a:r>
            <a:br>
              <a:rPr lang="nl-NL" dirty="0" smtClean="0"/>
            </a:br>
            <a:r>
              <a:rPr lang="nl-NL" dirty="0" smtClean="0"/>
              <a:t>2. enzymatische processen</a:t>
            </a:r>
            <a:br>
              <a:rPr lang="nl-NL" dirty="0" smtClean="0"/>
            </a:br>
            <a:r>
              <a:rPr lang="nl-NL" dirty="0" smtClean="0"/>
              <a:t>3. </a:t>
            </a:r>
            <a:r>
              <a:rPr lang="nl-NL" dirty="0" smtClean="0"/>
              <a:t>Fermentatieve</a:t>
            </a:r>
            <a:r>
              <a:rPr lang="nl-NL" dirty="0" smtClean="0"/>
              <a:t> </a:t>
            </a:r>
            <a:r>
              <a:rPr lang="nl-NL" dirty="0" smtClean="0"/>
              <a:t>processen</a:t>
            </a:r>
          </a:p>
          <a:p>
            <a:pPr marL="6858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Basisvoeding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857</TotalTime>
  <Words>205</Words>
  <Application>Microsoft Office PowerPoint</Application>
  <PresentationFormat>Diavoorstelling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Century Gothic</vt:lpstr>
      <vt:lpstr>Wingdings</vt:lpstr>
      <vt:lpstr>Wingdings 2</vt:lpstr>
      <vt:lpstr>Austin</vt:lpstr>
      <vt:lpstr>Voeding</vt:lpstr>
      <vt:lpstr>Voedingsstoffen (+/-80)</vt:lpstr>
      <vt:lpstr>PowerPoint-presentatie</vt:lpstr>
      <vt:lpstr>PowerPoint-presentatie</vt:lpstr>
      <vt:lpstr>Water   belangrijkste voedingsstof!</vt:lpstr>
      <vt:lpstr>Water   belangrijkste voedingsstof!</vt:lpstr>
      <vt:lpstr>Energie</vt:lpstr>
      <vt:lpstr>Energie via koolhydraten</vt:lpstr>
      <vt:lpstr>Enkelv. Koolhydraten en zetmeel Niet structurele koolhydraten</vt:lpstr>
      <vt:lpstr>Voedingsvezel</vt:lpstr>
      <vt:lpstr>Eiwitten</vt:lpstr>
      <vt:lpstr>Eiwit overmaat en tekort</vt:lpstr>
      <vt:lpstr>Vetten (lipiden)</vt:lpstr>
      <vt:lpstr>Vetzuurovermaat of tekort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</dc:title>
  <dc:creator>Helanie Aalders</dc:creator>
  <cp:lastModifiedBy>Ruud Dalhoeven</cp:lastModifiedBy>
  <cp:revision>38</cp:revision>
  <dcterms:created xsi:type="dcterms:W3CDTF">2012-12-04T08:48:12Z</dcterms:created>
  <dcterms:modified xsi:type="dcterms:W3CDTF">2018-09-26T15:22:25Z</dcterms:modified>
</cp:coreProperties>
</file>