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gif" ContentType="image/gi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2" r:id="rId7"/>
    <p:sldId id="261" r:id="rId8"/>
    <p:sldId id="263" r:id="rId9"/>
    <p:sldId id="264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576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el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nl-NL" smtClean="0"/>
              <a:t>Klik om de ondertitelstijl van het model te bewerken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en verticale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e titel en teks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en objec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ekop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Inhoud van twe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elijkin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Alleen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Inhoud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Afbeelding met bij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nl-NL" smtClean="0"/>
              <a:t>Klik op het pictogram als u een afbeelding wilt toevoegen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nl-NL" smtClean="0"/>
              <a:t>Klik om de modelstijlen te bewerken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9/20/2018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‹nr.›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nl-NL" smtClean="0"/>
              <a:t>Klik om de stijl te bewerken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nl-NL" smtClean="0"/>
              <a:t>Klik om de modelstijlen te bewerken</a:t>
            </a:r>
          </a:p>
          <a:p>
            <a:pPr lvl="1"/>
            <a:r>
              <a:rPr lang="nl-NL" smtClean="0"/>
              <a:t>Tweede niveau</a:t>
            </a:r>
          </a:p>
          <a:p>
            <a:pPr lvl="2"/>
            <a:r>
              <a:rPr lang="nl-NL" smtClean="0"/>
              <a:t>Derde niveau</a:t>
            </a:r>
          </a:p>
          <a:p>
            <a:pPr lvl="3"/>
            <a:r>
              <a:rPr lang="nl-NL" smtClean="0"/>
              <a:t>Vierde niveau</a:t>
            </a:r>
          </a:p>
          <a:p>
            <a:pPr lvl="4"/>
            <a:r>
              <a:rPr lang="nl-NL" smtClean="0"/>
              <a:t>Vijfde niveau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9/20/2018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‹nr.›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6.xml"/><Relationship Id="rId4" Type="http://schemas.openxmlformats.org/officeDocument/2006/relationships/image" Target="../media/image3.pn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://www.youtube.com/watch?v=Oyu39t_TACw" TargetMode="External"/><Relationship Id="rId2" Type="http://schemas.openxmlformats.org/officeDocument/2006/relationships/hyperlink" Target="http://www.angerenstein.nl/welzijn" TargetMode="External"/><Relationship Id="rId1" Type="http://schemas.openxmlformats.org/officeDocument/2006/relationships/slideLayout" Target="../slideLayouts/slideLayout6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l-NL" dirty="0" smtClean="0"/>
              <a:t>Mantelzorg</a:t>
            </a:r>
            <a:endParaRPr lang="nl-NL" dirty="0"/>
          </a:p>
        </p:txBody>
      </p:sp>
      <p:sp>
        <p:nvSpPr>
          <p:cNvPr id="3" name="Ondertitel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l-NL" dirty="0" smtClean="0"/>
              <a:t>Les 2 Thema 15.4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9487216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stellingen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944710" y="1874517"/>
            <a:ext cx="6557429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Mantelzorgers gaan vaak over eigen grenzen heen</a:t>
            </a:r>
          </a:p>
        </p:txBody>
      </p:sp>
      <p:sp>
        <p:nvSpPr>
          <p:cNvPr id="4" name="Rechthoek 3"/>
          <p:cNvSpPr/>
          <p:nvPr/>
        </p:nvSpPr>
        <p:spPr>
          <a:xfrm>
            <a:off x="1944710" y="2640169"/>
            <a:ext cx="6254365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 smtClean="0"/>
              <a:t>Je mag </a:t>
            </a:r>
            <a:r>
              <a:rPr lang="nl-NL" dirty="0" err="1"/>
              <a:t>néé</a:t>
            </a:r>
            <a:r>
              <a:rPr lang="nl-NL" dirty="0"/>
              <a:t> zeggen tegen </a:t>
            </a:r>
            <a:r>
              <a:rPr lang="nl-NL" dirty="0" smtClean="0"/>
              <a:t>mantelzorgtaken! </a:t>
            </a:r>
            <a:endParaRPr lang="nl-NL" dirty="0"/>
          </a:p>
        </p:txBody>
      </p:sp>
      <p:sp>
        <p:nvSpPr>
          <p:cNvPr id="5" name="Rechthoek 4"/>
          <p:cNvSpPr/>
          <p:nvPr/>
        </p:nvSpPr>
        <p:spPr>
          <a:xfrm>
            <a:off x="1944710" y="3405821"/>
            <a:ext cx="7199290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Er moet meer aandacht komen voor de positie en de rol van mantelzorgers binnen </a:t>
            </a:r>
            <a:r>
              <a:rPr lang="nl-NL" dirty="0" smtClean="0"/>
              <a:t>het onderwijs</a:t>
            </a:r>
            <a:endParaRPr lang="nl-NL" dirty="0"/>
          </a:p>
        </p:txBody>
      </p:sp>
      <p:sp>
        <p:nvSpPr>
          <p:cNvPr id="7" name="Rechthoek 6"/>
          <p:cNvSpPr/>
          <p:nvPr/>
        </p:nvSpPr>
        <p:spPr>
          <a:xfrm rot="10800000" flipV="1">
            <a:off x="1944709" y="4511339"/>
            <a:ext cx="8567973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dirty="0"/>
              <a:t>Werkgevers hebben een verantwoordelijkheid in het faciliteren van werknemers met mantelzorgtaken. </a:t>
            </a:r>
          </a:p>
        </p:txBody>
      </p:sp>
      <p:sp>
        <p:nvSpPr>
          <p:cNvPr id="8" name="Tekstvak 7"/>
          <p:cNvSpPr txBox="1"/>
          <p:nvPr/>
        </p:nvSpPr>
        <p:spPr>
          <a:xfrm>
            <a:off x="1944709" y="5553990"/>
            <a:ext cx="938869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dirty="0" smtClean="0"/>
              <a:t>Mantelzorg is gewoon een bezuinigingsmaatregel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44374928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7" grpId="0"/>
      <p:bldP spid="8" grpId="0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Wat is mantelzorg?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352283" y="1874517"/>
            <a:ext cx="10077718" cy="35394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nl-NL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Onbetaalde </a:t>
            </a:r>
            <a:r>
              <a:rPr lang="nl-NL" sz="2800" dirty="0">
                <a:solidFill>
                  <a:srgbClr val="222222"/>
                </a:solidFill>
                <a:latin typeface="arial" panose="020B0604020202020204" pitchFamily="34" charset="0"/>
              </a:rPr>
              <a:t>en vaak langdurige zorg voor zieke familieleden of vrienden. </a:t>
            </a:r>
            <a:endParaRPr lang="nl-NL" sz="28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nl-NL" sz="28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nl-NL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Dit </a:t>
            </a:r>
            <a:r>
              <a:rPr lang="nl-NL" sz="2800" dirty="0">
                <a:solidFill>
                  <a:srgbClr val="222222"/>
                </a:solidFill>
                <a:latin typeface="arial" panose="020B0604020202020204" pitchFamily="34" charset="0"/>
              </a:rPr>
              <a:t>kan verzorging zijn of hulp bij dagelijkse activiteiten. </a:t>
            </a:r>
            <a:endParaRPr lang="nl-NL" sz="2800" dirty="0" smtClean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endParaRPr lang="nl-NL" sz="2800" dirty="0">
              <a:solidFill>
                <a:srgbClr val="222222"/>
              </a:solidFill>
              <a:latin typeface="arial" panose="020B0604020202020204" pitchFamily="34" charset="0"/>
            </a:endParaRPr>
          </a:p>
          <a:p>
            <a:r>
              <a:rPr lang="nl-NL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Gemeenten </a:t>
            </a:r>
            <a:r>
              <a:rPr lang="nl-NL" sz="2800" dirty="0">
                <a:solidFill>
                  <a:srgbClr val="222222"/>
                </a:solidFill>
                <a:latin typeface="arial" panose="020B0604020202020204" pitchFamily="34" charset="0"/>
              </a:rPr>
              <a:t>ondersteunen </a:t>
            </a:r>
            <a:r>
              <a:rPr lang="nl-NL" sz="2800" b="1" dirty="0">
                <a:solidFill>
                  <a:srgbClr val="222222"/>
                </a:solidFill>
                <a:latin typeface="arial" panose="020B0604020202020204" pitchFamily="34" charset="0"/>
              </a:rPr>
              <a:t>mantelzorgers</a:t>
            </a:r>
            <a:r>
              <a:rPr lang="nl-NL" sz="2800" dirty="0">
                <a:solidFill>
                  <a:srgbClr val="222222"/>
                </a:solidFill>
                <a:latin typeface="arial" panose="020B0604020202020204" pitchFamily="34" charset="0"/>
              </a:rPr>
              <a:t> bijvoorbeeld met (tijdelijke) overname van de zorg door een vrijwilliger of beroepskracht (respijtzorg</a:t>
            </a:r>
            <a:r>
              <a:rPr lang="nl-NL" sz="2800" dirty="0" smtClean="0">
                <a:solidFill>
                  <a:srgbClr val="222222"/>
                </a:solidFill>
                <a:latin typeface="arial" panose="020B0604020202020204" pitchFamily="34" charset="0"/>
              </a:rPr>
              <a:t>).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13870071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Werk en verlofregelingen</a:t>
            </a:r>
            <a:endParaRPr lang="nl-NL" dirty="0"/>
          </a:p>
        </p:txBody>
      </p:sp>
      <p:pic>
        <p:nvPicPr>
          <p:cNvPr id="4" name="Afbeelding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919152" y="1874517"/>
            <a:ext cx="3305175" cy="1381125"/>
          </a:xfrm>
          <a:prstGeom prst="rect">
            <a:avLst/>
          </a:prstGeom>
        </p:spPr>
      </p:pic>
      <p:sp>
        <p:nvSpPr>
          <p:cNvPr id="5" name="Tekstvak 4"/>
          <p:cNvSpPr txBox="1"/>
          <p:nvPr/>
        </p:nvSpPr>
        <p:spPr>
          <a:xfrm>
            <a:off x="6065949" y="2021983"/>
            <a:ext cx="5009882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Calamiteitenverlof</a:t>
            </a:r>
            <a:endParaRPr lang="nl-NL" sz="3200" dirty="0"/>
          </a:p>
        </p:txBody>
      </p:sp>
      <p:pic>
        <p:nvPicPr>
          <p:cNvPr id="1028" name="Picture 4" descr="Afbeeldingsresultaat voor kortdurend zorgverlof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919152" y="3709115"/>
            <a:ext cx="3504874" cy="2628656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6" name="Afbeelding 5"/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177767" y="3061987"/>
            <a:ext cx="4524375" cy="1905000"/>
          </a:xfrm>
          <a:prstGeom prst="rect">
            <a:avLst/>
          </a:prstGeom>
        </p:spPr>
      </p:pic>
      <p:sp>
        <p:nvSpPr>
          <p:cNvPr id="7" name="Tekstvak 6"/>
          <p:cNvSpPr txBox="1"/>
          <p:nvPr/>
        </p:nvSpPr>
        <p:spPr>
          <a:xfrm>
            <a:off x="7173532" y="5525037"/>
            <a:ext cx="3902299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2800" dirty="0" smtClean="0"/>
              <a:t>Langdurend zorgverlof</a:t>
            </a:r>
            <a:endParaRPr lang="nl-NL" sz="2800" dirty="0"/>
          </a:p>
        </p:txBody>
      </p:sp>
    </p:spTree>
    <p:extLst>
      <p:ext uri="{BB962C8B-B14F-4D97-AF65-F5344CB8AC3E}">
        <p14:creationId xmlns:p14="http://schemas.microsoft.com/office/powerpoint/2010/main" val="202572054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Schrijf Visiestuk over             mantelzorg</a:t>
            </a:r>
            <a:endParaRPr lang="nl-NL" dirty="0"/>
          </a:p>
        </p:txBody>
      </p:sp>
      <p:sp>
        <p:nvSpPr>
          <p:cNvPr id="3" name="Rechthoek 2"/>
          <p:cNvSpPr/>
          <p:nvPr/>
        </p:nvSpPr>
        <p:spPr>
          <a:xfrm>
            <a:off x="1416676" y="2228045"/>
            <a:ext cx="9195516" cy="438818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R="66040" eaLnBrk="0" hangingPunct="0">
              <a:lnSpc>
                <a:spcPct val="107000"/>
              </a:lnSpc>
              <a:spcAft>
                <a:spcPts val="0"/>
              </a:spcAft>
            </a:pP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Bekijk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de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korte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documentaire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en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vorm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er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een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visie</a:t>
            </a:r>
            <a:r>
              <a:rPr lang="nl-NL" spc="-5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over.</a:t>
            </a:r>
            <a:endParaRPr lang="nl-N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eaLnBrk="0" hangingPunct="0">
              <a:lnSpc>
                <a:spcPct val="107000"/>
              </a:lnSpc>
              <a:spcBef>
                <a:spcPts val="30"/>
              </a:spcBef>
              <a:spcAft>
                <a:spcPts val="0"/>
              </a:spcAft>
            </a:pPr>
            <a:r>
              <a:rPr lang="nl-NL" sz="280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 </a:t>
            </a:r>
            <a:endParaRPr lang="nl-NL" sz="24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marR="71755" lvl="0" indent="-342900" eaLnBrk="0" hangingPunct="0">
              <a:lnSpc>
                <a:spcPct val="110000"/>
              </a:lnSpc>
              <a:spcAft>
                <a:spcPts val="0"/>
              </a:spcAft>
              <a:buSzPts val="1000"/>
              <a:buFont typeface="+mj-lt"/>
              <a:buAutoNum type="arabicPeriod"/>
              <a:tabLst>
                <a:tab pos="523875" algn="l"/>
              </a:tabLst>
            </a:pP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Ga naar </a:t>
            </a:r>
            <a:r>
              <a:rPr lang="nl-NL" dirty="0">
                <a:solidFill>
                  <a:srgbClr val="0563C1"/>
                </a:solidFill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  <a:hlinkClick r:id="rId2"/>
              </a:rPr>
              <a:t>www.angerenstein.nl/welzijn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en kies Sociaal-maatschappelijk dienstverlener, link 1 van Thema</a:t>
            </a:r>
            <a:r>
              <a:rPr lang="nl-NL" spc="-4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15.</a:t>
            </a:r>
            <a:endParaRPr lang="nl-NL" sz="2400" dirty="0">
              <a:latin typeface="Gill Sans MT" panose="020B0502020104020203" pitchFamily="34" charset="0"/>
              <a:ea typeface="Calibri" panose="020F0502020204030204" pitchFamily="34" charset="0"/>
              <a:cs typeface="Gill Sans MT" panose="020B0502020104020203" pitchFamily="34" charset="0"/>
            </a:endParaRPr>
          </a:p>
          <a:p>
            <a:pPr marL="342900" lvl="0" indent="-342900" eaLnBrk="0" hangingPunct="0">
              <a:lnSpc>
                <a:spcPct val="107000"/>
              </a:lnSpc>
              <a:spcAft>
                <a:spcPts val="0"/>
              </a:spcAft>
              <a:buSzPts val="1000"/>
              <a:buFont typeface="+mj-lt"/>
              <a:buAutoNum type="arabicPeriod"/>
              <a:tabLst>
                <a:tab pos="523875" algn="l"/>
              </a:tabLst>
            </a:pP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Bekijk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de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documentaire: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‘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Ik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ben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een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jonge</a:t>
            </a:r>
            <a:r>
              <a:rPr lang="nl-NL" spc="-3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mantelzorger</a:t>
            </a:r>
            <a:r>
              <a:rPr lang="nl-NL" dirty="0">
                <a:latin typeface="Calibri" panose="020F0502020204030204" pitchFamily="34" charset="0"/>
                <a:ea typeface="Calibri" panose="020F0502020204030204" pitchFamily="34" charset="0"/>
                <a:cs typeface="Calibri" panose="020F0502020204030204" pitchFamily="34" charset="0"/>
              </a:rPr>
              <a:t>’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.</a:t>
            </a:r>
            <a:endParaRPr lang="nl-NL" sz="2400" dirty="0">
              <a:latin typeface="Gill Sans MT" panose="020B0502020104020203" pitchFamily="34" charset="0"/>
              <a:ea typeface="Calibri" panose="020F0502020204030204" pitchFamily="34" charset="0"/>
              <a:cs typeface="Gill Sans MT" panose="020B0502020104020203" pitchFamily="34" charset="0"/>
            </a:endParaRPr>
          </a:p>
          <a:p>
            <a:pPr marL="342900" marR="685165" lvl="0" indent="-342900" eaLnBrk="0" hangingPunct="0">
              <a:lnSpc>
                <a:spcPct val="110000"/>
              </a:lnSpc>
              <a:spcBef>
                <a:spcPts val="150"/>
              </a:spcBef>
              <a:spcAft>
                <a:spcPts val="0"/>
              </a:spcAft>
              <a:buSzPts val="1000"/>
              <a:buFont typeface="+mj-lt"/>
              <a:buAutoNum type="arabicPeriod"/>
              <a:tabLst>
                <a:tab pos="523875" algn="l"/>
              </a:tabLst>
            </a:pP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Schrijf een visiestuk van maximaal één A4 over wat jij ervan vindt dat jongeren soms noodgedwongen mantelzorger</a:t>
            </a:r>
            <a:r>
              <a:rPr lang="nl-NL" spc="-65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 </a:t>
            </a:r>
            <a:r>
              <a:rPr lang="nl-NL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worden</a:t>
            </a:r>
            <a:r>
              <a:rPr lang="nl-NL" dirty="0" smtClean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.</a:t>
            </a:r>
          </a:p>
          <a:p>
            <a:pPr marL="342900" marR="685165" lvl="0" indent="-342900" eaLnBrk="0" hangingPunct="0">
              <a:lnSpc>
                <a:spcPct val="110000"/>
              </a:lnSpc>
              <a:spcBef>
                <a:spcPts val="150"/>
              </a:spcBef>
              <a:spcAft>
                <a:spcPts val="0"/>
              </a:spcAft>
              <a:buSzPts val="1000"/>
              <a:buFont typeface="+mj-lt"/>
              <a:buAutoNum type="arabicPeriod"/>
              <a:tabLst>
                <a:tab pos="523875" algn="l"/>
              </a:tabLst>
            </a:pPr>
            <a:endParaRPr lang="nl-NL" sz="2400" dirty="0">
              <a:latin typeface="Palatino Linotype" panose="02040502050505030304" pitchFamily="18" charset="0"/>
              <a:ea typeface="Calibri" panose="020F0502020204030204" pitchFamily="34" charset="0"/>
              <a:cs typeface="Gill Sans MT" panose="020B0502020104020203" pitchFamily="34" charset="0"/>
            </a:endParaRPr>
          </a:p>
          <a:p>
            <a:pPr eaLnBrk="0" hangingPunct="0"/>
            <a:r>
              <a:rPr lang="nl-NL" sz="2400" dirty="0"/>
              <a:t>Link naar de documentaire </a:t>
            </a:r>
            <a:r>
              <a:rPr lang="nl-NL" sz="2400" dirty="0" smtClean="0"/>
              <a:t>(als de link bij punt 1 niet werkt</a:t>
            </a:r>
            <a:endParaRPr lang="nl-NL" sz="2400" dirty="0"/>
          </a:p>
          <a:p>
            <a:pPr eaLnBrk="0" hangingPunct="0"/>
            <a:r>
              <a:rPr lang="nl-NL" sz="2400" dirty="0">
                <a:hlinkClick r:id="rId3"/>
              </a:rPr>
              <a:t>www.youtube.com/</a:t>
            </a:r>
            <a:r>
              <a:rPr lang="nl-NL" sz="2400" dirty="0" err="1">
                <a:hlinkClick r:id="rId3"/>
              </a:rPr>
              <a:t>watch?v</a:t>
            </a:r>
            <a:r>
              <a:rPr lang="nl-NL" sz="2400" dirty="0">
                <a:hlinkClick r:id="rId3"/>
              </a:rPr>
              <a:t>=Oyu39t_TACw.</a:t>
            </a:r>
            <a:r>
              <a:rPr lang="nl-NL" sz="2400" dirty="0"/>
              <a:t> </a:t>
            </a:r>
          </a:p>
          <a:p>
            <a:pPr marL="342900" marR="685165" lvl="0" indent="-342900" eaLnBrk="0" hangingPunct="0">
              <a:lnSpc>
                <a:spcPct val="110000"/>
              </a:lnSpc>
              <a:spcBef>
                <a:spcPts val="150"/>
              </a:spcBef>
              <a:spcAft>
                <a:spcPts val="0"/>
              </a:spcAft>
              <a:buSzPts val="1000"/>
              <a:buFont typeface="+mj-lt"/>
              <a:buAutoNum type="arabicPeriod"/>
              <a:tabLst>
                <a:tab pos="523875" algn="l"/>
              </a:tabLst>
            </a:pPr>
            <a:endParaRPr lang="nl-NL" sz="2400" dirty="0">
              <a:latin typeface="Gill Sans MT" panose="020B0502020104020203" pitchFamily="34" charset="0"/>
              <a:ea typeface="Calibri" panose="020F0502020204030204" pitchFamily="34" charset="0"/>
              <a:cs typeface="Gill Sans MT" panose="020B0502020104020203" pitchFamily="34" charset="0"/>
            </a:endParaRPr>
          </a:p>
          <a:p>
            <a:pPr eaLnBrk="0" hangingPunct="0">
              <a:lnSpc>
                <a:spcPct val="107000"/>
              </a:lnSpc>
              <a:spcBef>
                <a:spcPts val="20"/>
              </a:spcBef>
              <a:spcAft>
                <a:spcPts val="0"/>
              </a:spcAft>
            </a:pPr>
            <a:r>
              <a:rPr lang="nl-NL" sz="2400" dirty="0">
                <a:latin typeface="Palatino Linotype" panose="02040502050505030304" pitchFamily="18" charset="0"/>
                <a:ea typeface="Calibri" panose="020F0502020204030204" pitchFamily="34" charset="0"/>
                <a:cs typeface="Palatino Linotype" panose="02040502050505030304" pitchFamily="18" charset="0"/>
              </a:rPr>
              <a:t> </a:t>
            </a:r>
            <a:endParaRPr lang="nl-NL" sz="2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3852478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1599407" y="382385"/>
            <a:ext cx="10178322" cy="1492132"/>
          </a:xfrm>
        </p:spPr>
        <p:txBody>
          <a:bodyPr/>
          <a:lstStyle/>
          <a:p>
            <a:r>
              <a:rPr lang="nl-NL" dirty="0" smtClean="0"/>
              <a:t>Ontspoorde mantelzorg</a:t>
            </a:r>
            <a:endParaRPr lang="nl-NL" dirty="0"/>
          </a:p>
        </p:txBody>
      </p:sp>
      <p:pic>
        <p:nvPicPr>
          <p:cNvPr id="2050" name="Picture 2" descr="Afbeeldingsresultaat voor woordspin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43847" y="3097256"/>
            <a:ext cx="5715000" cy="356235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5" name="Tekstvak 4"/>
          <p:cNvSpPr txBox="1"/>
          <p:nvPr/>
        </p:nvSpPr>
        <p:spPr>
          <a:xfrm>
            <a:off x="2884868" y="1874517"/>
            <a:ext cx="6490952" cy="76944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4400" dirty="0" smtClean="0"/>
              <a:t>          signalen</a:t>
            </a:r>
            <a:endParaRPr lang="nl-NL" sz="4400" dirty="0"/>
          </a:p>
        </p:txBody>
      </p:sp>
    </p:spTree>
    <p:extLst>
      <p:ext uri="{BB962C8B-B14F-4D97-AF65-F5344CB8AC3E}">
        <p14:creationId xmlns:p14="http://schemas.microsoft.com/office/powerpoint/2010/main" val="2790149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l-NL" dirty="0" smtClean="0"/>
              <a:t>Kritische beroepssituatie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1251678" y="1622738"/>
            <a:ext cx="9540817" cy="57861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Lees de kritische beroepssituatie op blz. 325 en beschrijf waarom Paul dit een dilemma vindt</a:t>
            </a:r>
          </a:p>
          <a:p>
            <a:endParaRPr lang="nl-NL" sz="3200" dirty="0"/>
          </a:p>
          <a:p>
            <a:r>
              <a:rPr lang="nl-NL" sz="3200" dirty="0" smtClean="0"/>
              <a:t>Hoe zouden jullie handelen in deze situatie; welke acties onderneem je</a:t>
            </a:r>
          </a:p>
          <a:p>
            <a:endParaRPr lang="nl-NL" sz="3200" dirty="0"/>
          </a:p>
          <a:p>
            <a:r>
              <a:rPr lang="nl-NL" sz="3200" dirty="0" smtClean="0"/>
              <a:t>Werk kort uit op je laptop of op papier</a:t>
            </a:r>
          </a:p>
          <a:p>
            <a:endParaRPr lang="nl-NL" sz="3200" dirty="0"/>
          </a:p>
          <a:p>
            <a:r>
              <a:rPr lang="nl-NL" sz="3200" dirty="0" smtClean="0"/>
              <a:t>Nabespreken klassikaal</a:t>
            </a:r>
          </a:p>
          <a:p>
            <a:endParaRPr lang="nl-NL" sz="3200" dirty="0" smtClean="0"/>
          </a:p>
          <a:p>
            <a:endParaRPr lang="nl-NL" sz="3200" dirty="0"/>
          </a:p>
          <a:p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229167215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4"/>
          <p:cNvPicPr>
            <a:picLocks noChangeAspect="1" noChangeArrowheads="1"/>
          </p:cNvPicPr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1193823" y="268288"/>
            <a:ext cx="6821487" cy="6072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3" name="Tijdelijke aanduiding voor inhoud 5"/>
          <p:cNvPicPr>
            <a:picLocks noChangeAspect="1"/>
          </p:cNvPicPr>
          <p:nvPr/>
        </p:nvPicPr>
        <p:blipFill>
          <a:blip r:embed="rId3"/>
          <a:srcRect l="11909" t="-252" r="17039" b="252"/>
          <a:stretch>
            <a:fillRect/>
          </a:stretch>
        </p:blipFill>
        <p:spPr bwMode="auto">
          <a:xfrm>
            <a:off x="6687847" y="3751263"/>
            <a:ext cx="2452688" cy="25892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:p14="http://schemas.microsoft.com/office/powerpoint/2010/main" val="221968257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/>
          <p:cNvSpPr>
            <a:spLocks noGrp="1"/>
          </p:cNvSpPr>
          <p:nvPr>
            <p:ph type="title"/>
          </p:nvPr>
        </p:nvSpPr>
        <p:spPr>
          <a:xfrm>
            <a:off x="3003205" y="781631"/>
            <a:ext cx="10178322" cy="1492132"/>
          </a:xfrm>
        </p:spPr>
        <p:txBody>
          <a:bodyPr/>
          <a:lstStyle/>
          <a:p>
            <a:r>
              <a:rPr lang="nl-NL" dirty="0" smtClean="0"/>
              <a:t>Als er tijd over is:</a:t>
            </a:r>
            <a:endParaRPr lang="nl-NL" dirty="0"/>
          </a:p>
        </p:txBody>
      </p:sp>
      <p:sp>
        <p:nvSpPr>
          <p:cNvPr id="3" name="Tekstvak 2"/>
          <p:cNvSpPr txBox="1"/>
          <p:nvPr/>
        </p:nvSpPr>
        <p:spPr>
          <a:xfrm>
            <a:off x="1493950" y="2537138"/>
            <a:ext cx="10388957" cy="58477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l-NL" sz="3200" dirty="0" smtClean="0"/>
              <a:t>Maken van de uitgedeelde opdrachten die horen bij dit thema</a:t>
            </a:r>
            <a:endParaRPr lang="nl-NL" sz="3200" dirty="0"/>
          </a:p>
        </p:txBody>
      </p:sp>
      <p:sp>
        <p:nvSpPr>
          <p:cNvPr id="4" name="Dubbele golf 3"/>
          <p:cNvSpPr/>
          <p:nvPr/>
        </p:nvSpPr>
        <p:spPr>
          <a:xfrm>
            <a:off x="2305318" y="3670479"/>
            <a:ext cx="7534141" cy="2343955"/>
          </a:xfrm>
          <a:prstGeom prst="doubleWav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nl-NL" dirty="0" smtClean="0"/>
              <a:t>Deze opdrachten helpen jou je de theorie eigen te maken voor de toets</a:t>
            </a:r>
            <a:endParaRPr lang="nl-NL" dirty="0"/>
          </a:p>
        </p:txBody>
      </p:sp>
    </p:spTree>
    <p:extLst>
      <p:ext uri="{BB962C8B-B14F-4D97-AF65-F5344CB8AC3E}">
        <p14:creationId xmlns:p14="http://schemas.microsoft.com/office/powerpoint/2010/main" val="173902090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Badge</Template>
  <TotalTime>58</TotalTime>
  <Words>175</Words>
  <Application>Microsoft Office PowerPoint</Application>
  <PresentationFormat>Breedbeeld</PresentationFormat>
  <Paragraphs>42</Paragraphs>
  <Slides>9</Slides>
  <Notes>0</Notes>
  <HiddenSlides>0</HiddenSlides>
  <MMClips>0</MMClips>
  <ScaleCrop>false</ScaleCrop>
  <HeadingPairs>
    <vt:vector size="6" baseType="variant">
      <vt:variant>
        <vt:lpstr>Gebruikte lettertypen</vt:lpstr>
      </vt:variant>
      <vt:variant>
        <vt:i4>7</vt:i4>
      </vt:variant>
      <vt:variant>
        <vt:lpstr>Thema</vt:lpstr>
      </vt:variant>
      <vt:variant>
        <vt:i4>1</vt:i4>
      </vt:variant>
      <vt:variant>
        <vt:lpstr>Diatitels</vt:lpstr>
      </vt:variant>
      <vt:variant>
        <vt:i4>9</vt:i4>
      </vt:variant>
    </vt:vector>
  </HeadingPairs>
  <TitlesOfParts>
    <vt:vector size="17" baseType="lpstr">
      <vt:lpstr>Arial</vt:lpstr>
      <vt:lpstr>Arial</vt:lpstr>
      <vt:lpstr>Calibri</vt:lpstr>
      <vt:lpstr>Gill Sans MT</vt:lpstr>
      <vt:lpstr>Impact</vt:lpstr>
      <vt:lpstr>Palatino Linotype</vt:lpstr>
      <vt:lpstr>Times New Roman</vt:lpstr>
      <vt:lpstr>Badge</vt:lpstr>
      <vt:lpstr>Mantelzorg</vt:lpstr>
      <vt:lpstr>stellingen</vt:lpstr>
      <vt:lpstr>Wat is mantelzorg?</vt:lpstr>
      <vt:lpstr>Werk en verlofregelingen</vt:lpstr>
      <vt:lpstr>Schrijf Visiestuk over             mantelzorg</vt:lpstr>
      <vt:lpstr>Ontspoorde mantelzorg</vt:lpstr>
      <vt:lpstr>Kritische beroepssituatie</vt:lpstr>
      <vt:lpstr>PowerPoint-presentatie</vt:lpstr>
      <vt:lpstr>Als er tijd over is:</vt:lpstr>
    </vt:vector>
  </TitlesOfParts>
  <Company>Alfa-college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Mantelzorg</dc:title>
  <dc:creator>Jansen, Els</dc:creator>
  <cp:lastModifiedBy>Jansen, Els</cp:lastModifiedBy>
  <cp:revision>7</cp:revision>
  <dcterms:created xsi:type="dcterms:W3CDTF">2018-09-20T19:55:11Z</dcterms:created>
  <dcterms:modified xsi:type="dcterms:W3CDTF">2018-09-20T20:53:45Z</dcterms:modified>
</cp:coreProperties>
</file>