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18" r:id="rId2"/>
    <p:sldId id="314" r:id="rId3"/>
    <p:sldId id="321" r:id="rId4"/>
    <p:sldId id="320" r:id="rId5"/>
    <p:sldId id="317" r:id="rId6"/>
    <p:sldId id="322" r:id="rId7"/>
    <p:sldId id="323" r:id="rId8"/>
    <p:sldId id="324" r:id="rId9"/>
    <p:sldId id="325"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A153C2E5-46EE-4283-AE38-9B6F766094C8}">
          <p14:sldIdLst>
            <p14:sldId id="318"/>
            <p14:sldId id="314"/>
            <p14:sldId id="321"/>
            <p14:sldId id="320"/>
            <p14:sldId id="317"/>
            <p14:sldId id="322"/>
            <p14:sldId id="323"/>
            <p14:sldId id="324"/>
            <p14:sldId id="325"/>
          </p14:sldIdLst>
        </p14:section>
        <p14:section name="Naamloze sectie" id="{342C4921-760F-4848-AF85-524143718AF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2" autoAdjust="0"/>
    <p:restoredTop sz="94343" autoAdjust="0"/>
  </p:normalViewPr>
  <p:slideViewPr>
    <p:cSldViewPr>
      <p:cViewPr varScale="1">
        <p:scale>
          <a:sx n="65" d="100"/>
          <a:sy n="65" d="100"/>
        </p:scale>
        <p:origin x="84" y="1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0C1EA5-CA57-45F3-BC0D-C27DF1B6C5FF}" type="datetimeFigureOut">
              <a:rPr lang="nl-NL" smtClean="0"/>
              <a:t>12-9-2018</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0B107C-10C8-4663-840F-38DEE8B13666}" type="slidenum">
              <a:rPr lang="nl-NL" smtClean="0"/>
              <a:t>‹nr.›</a:t>
            </a:fld>
            <a:endParaRPr lang="nl-NL"/>
          </a:p>
        </p:txBody>
      </p:sp>
    </p:spTree>
    <p:extLst>
      <p:ext uri="{BB962C8B-B14F-4D97-AF65-F5344CB8AC3E}">
        <p14:creationId xmlns:p14="http://schemas.microsoft.com/office/powerpoint/2010/main" val="728388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00B107C-10C8-4663-840F-38DEE8B13666}" type="slidenum">
              <a:rPr lang="nl-NL" smtClean="0"/>
              <a:t>4</a:t>
            </a:fld>
            <a:endParaRPr lang="nl-NL"/>
          </a:p>
        </p:txBody>
      </p:sp>
    </p:spTree>
    <p:extLst>
      <p:ext uri="{BB962C8B-B14F-4D97-AF65-F5344CB8AC3E}">
        <p14:creationId xmlns:p14="http://schemas.microsoft.com/office/powerpoint/2010/main" val="836136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00B107C-10C8-4663-840F-38DEE8B13666}" type="slidenum">
              <a:rPr lang="nl-NL" smtClean="0"/>
              <a:t>5</a:t>
            </a:fld>
            <a:endParaRPr lang="nl-NL"/>
          </a:p>
        </p:txBody>
      </p:sp>
    </p:spTree>
    <p:extLst>
      <p:ext uri="{BB962C8B-B14F-4D97-AF65-F5344CB8AC3E}">
        <p14:creationId xmlns:p14="http://schemas.microsoft.com/office/powerpoint/2010/main" val="4262577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smtClean="0"/>
              <a:t>Klik om de stijl te bewerken</a:t>
            </a:r>
            <a:endParaRPr lang="nl-NL" dirty="0"/>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de ondertitelstijl van het model te bewerken</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smtClean="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12-9-2018</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12-9-2018</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12-9-2018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12-9-2018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7" name="Picture 2"/>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587" y="1587"/>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kstvak 3"/>
          <p:cNvSpPr txBox="1"/>
          <p:nvPr/>
        </p:nvSpPr>
        <p:spPr>
          <a:xfrm>
            <a:off x="1187624" y="1412776"/>
            <a:ext cx="6336704" cy="954107"/>
          </a:xfrm>
          <a:prstGeom prst="rect">
            <a:avLst/>
          </a:prstGeom>
          <a:noFill/>
        </p:spPr>
        <p:txBody>
          <a:bodyPr wrap="square" rtlCol="0">
            <a:spAutoFit/>
          </a:bodyPr>
          <a:lstStyle/>
          <a:p>
            <a:r>
              <a:rPr lang="nl-NL" sz="3600" b="1" dirty="0" smtClean="0">
                <a:latin typeface="Arial" pitchFamily="34" charset="0"/>
                <a:cs typeface="Arial" pitchFamily="34" charset="0"/>
              </a:rPr>
              <a:t>GVO model </a:t>
            </a:r>
            <a:br>
              <a:rPr lang="nl-NL" sz="3600" b="1" dirty="0" smtClean="0">
                <a:latin typeface="Arial" pitchFamily="34" charset="0"/>
                <a:cs typeface="Arial" pitchFamily="34" charset="0"/>
              </a:rPr>
            </a:br>
            <a:endParaRPr lang="nl-NL" sz="2000" i="1" dirty="0">
              <a:latin typeface="Arial" pitchFamily="34" charset="0"/>
              <a:cs typeface="Arial" pitchFamily="34" charset="0"/>
            </a:endParaRPr>
          </a:p>
        </p:txBody>
      </p:sp>
    </p:spTree>
    <p:extLst>
      <p:ext uri="{BB962C8B-B14F-4D97-AF65-F5344CB8AC3E}">
        <p14:creationId xmlns:p14="http://schemas.microsoft.com/office/powerpoint/2010/main" val="2443994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GVO model </a:t>
            </a:r>
            <a:endParaRPr lang="nl-NL" dirty="0"/>
          </a:p>
        </p:txBody>
      </p:sp>
      <p:sp>
        <p:nvSpPr>
          <p:cNvPr id="3" name="Tijdelijke aanduiding voor inhoud 2"/>
          <p:cNvSpPr>
            <a:spLocks noGrp="1"/>
          </p:cNvSpPr>
          <p:nvPr>
            <p:ph idx="1"/>
          </p:nvPr>
        </p:nvSpPr>
        <p:spPr>
          <a:xfrm>
            <a:off x="539552" y="1196752"/>
            <a:ext cx="8147248" cy="4929411"/>
          </a:xfrm>
        </p:spPr>
        <p:txBody>
          <a:bodyPr>
            <a:normAutofit fontScale="70000" lnSpcReduction="20000"/>
          </a:bodyPr>
          <a:lstStyle/>
          <a:p>
            <a:pPr marL="0" indent="0">
              <a:buNone/>
            </a:pPr>
            <a:r>
              <a:rPr lang="nl-NL" dirty="0"/>
              <a:t>Voorlichting met het GVO model. </a:t>
            </a:r>
          </a:p>
          <a:p>
            <a:r>
              <a:rPr lang="nl-NL" dirty="0"/>
              <a:t>Gezondheidsvoorlichting en opvoeding. GVO motivering tot ander, gezonder gedrag.</a:t>
            </a:r>
          </a:p>
          <a:p>
            <a:r>
              <a:rPr lang="nl-NL" dirty="0"/>
              <a:t>Doel: gezondheidsproblemen voorkomen of zo vroeg mogelijk opsporen.</a:t>
            </a:r>
          </a:p>
          <a:p>
            <a:endParaRPr lang="nl-NL" dirty="0"/>
          </a:p>
          <a:p>
            <a:pPr marL="0" indent="0">
              <a:buNone/>
            </a:pPr>
            <a:r>
              <a:rPr lang="nl-NL" dirty="0"/>
              <a:t>Er zijn verschillende mogelijkheden waardoor mensen niet (meer) gemotiveerd zijn tot gezonder gedrag:</a:t>
            </a:r>
          </a:p>
          <a:p>
            <a:pPr lvl="0"/>
            <a:r>
              <a:rPr lang="nl-NL" dirty="0"/>
              <a:t>Ze denken dat gezondheidsproblemen hen niet zullen treffen of pas later.</a:t>
            </a:r>
          </a:p>
          <a:p>
            <a:pPr lvl="0"/>
            <a:r>
              <a:rPr lang="nl-NL" dirty="0"/>
              <a:t>Ze denken dat ze geen risico gedrag vertonen</a:t>
            </a:r>
          </a:p>
          <a:p>
            <a:pPr lvl="0"/>
            <a:r>
              <a:rPr lang="nl-NL" dirty="0"/>
              <a:t>Ze zijn niet overtuigd van de voordelen van het gezonde gedrag.</a:t>
            </a:r>
          </a:p>
          <a:p>
            <a:pPr lvl="0"/>
            <a:r>
              <a:rPr lang="nl-NL" dirty="0"/>
              <a:t>Ze ervaren geen steun van anderen</a:t>
            </a:r>
          </a:p>
          <a:p>
            <a:pPr lvl="0"/>
            <a:r>
              <a:rPr lang="nl-NL" dirty="0"/>
              <a:t>Als ze zich wel gezonder willen gedragen, dan weten zij vaak niet hoe om te gaan met eventuele problemen.</a:t>
            </a:r>
          </a:p>
          <a:p>
            <a:endParaRPr lang="nl-NL" dirty="0" smtClean="0"/>
          </a:p>
        </p:txBody>
      </p:sp>
    </p:spTree>
    <p:extLst>
      <p:ext uri="{BB962C8B-B14F-4D97-AF65-F5344CB8AC3E}">
        <p14:creationId xmlns:p14="http://schemas.microsoft.com/office/powerpoint/2010/main" val="3931114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332656"/>
            <a:ext cx="8373616" cy="6120680"/>
          </a:xfrm>
        </p:spPr>
      </p:pic>
    </p:spTree>
    <p:extLst>
      <p:ext uri="{BB962C8B-B14F-4D97-AF65-F5344CB8AC3E}">
        <p14:creationId xmlns:p14="http://schemas.microsoft.com/office/powerpoint/2010/main" val="1898864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Fase 1 Gezondheidskundige </a:t>
            </a:r>
            <a:r>
              <a:rPr lang="nl-NL" dirty="0" smtClean="0"/>
              <a:t>analyse </a:t>
            </a:r>
            <a:endParaRPr lang="nl-NL" dirty="0"/>
          </a:p>
        </p:txBody>
      </p:sp>
      <p:sp>
        <p:nvSpPr>
          <p:cNvPr id="3" name="Tijdelijke aanduiding voor inhoud 2"/>
          <p:cNvSpPr>
            <a:spLocks noGrp="1"/>
          </p:cNvSpPr>
          <p:nvPr>
            <p:ph idx="1"/>
          </p:nvPr>
        </p:nvSpPr>
        <p:spPr>
          <a:xfrm>
            <a:off x="683568" y="1196752"/>
            <a:ext cx="8003232" cy="4929411"/>
          </a:xfrm>
        </p:spPr>
        <p:txBody>
          <a:bodyPr>
            <a:normAutofit fontScale="47500" lnSpcReduction="20000"/>
          </a:bodyPr>
          <a:lstStyle/>
          <a:p>
            <a:pPr marL="0" indent="0">
              <a:buNone/>
            </a:pPr>
            <a:endParaRPr lang="nl-NL" b="1" dirty="0"/>
          </a:p>
          <a:p>
            <a:pPr marL="0" indent="0">
              <a:buNone/>
            </a:pPr>
            <a:r>
              <a:rPr lang="nl-NL" dirty="0"/>
              <a:t>Je begint met de gezondheidskundige analyse.  De gezondheidskundige analyse start met een gezondheidsprobleem. Voordat je dit probleem gaat oplossen bekijk je </a:t>
            </a:r>
            <a:r>
              <a:rPr lang="nl-NL" dirty="0" smtClean="0"/>
              <a:t>eerste wat </a:t>
            </a:r>
            <a:r>
              <a:rPr lang="nl-NL" smtClean="0"/>
              <a:t>het probleem is.</a:t>
            </a:r>
          </a:p>
          <a:p>
            <a:pPr marL="0" indent="0">
              <a:buNone/>
            </a:pPr>
            <a:r>
              <a:rPr lang="nl-NL" dirty="0"/>
              <a:t> </a:t>
            </a:r>
          </a:p>
          <a:p>
            <a:pPr marL="0" indent="0">
              <a:buNone/>
            </a:pPr>
            <a:r>
              <a:rPr lang="nl-NL" dirty="0"/>
              <a:t>De gezondheidskundige analyse begint met kijken hoe mensen het probleem zelf ervaren. Je bekijkt de </a:t>
            </a:r>
            <a:r>
              <a:rPr lang="nl-NL" b="1" u="sng" dirty="0"/>
              <a:t>subjectieve beleving</a:t>
            </a:r>
            <a:r>
              <a:rPr lang="nl-NL" dirty="0"/>
              <a:t> van het probleem.</a:t>
            </a:r>
          </a:p>
          <a:p>
            <a:pPr marL="0" lvl="0" indent="0">
              <a:buNone/>
            </a:pPr>
            <a:r>
              <a:rPr lang="nl-NL" dirty="0"/>
              <a:t>Hoe ervaren mensen het probleem </a:t>
            </a:r>
            <a:r>
              <a:rPr lang="nl-NL" dirty="0" smtClean="0"/>
              <a:t>zelf? Hoe </a:t>
            </a:r>
            <a:r>
              <a:rPr lang="nl-NL" dirty="0"/>
              <a:t>kijken zij naar het probleem? Bijvoorbeeld; hoe ervaren oudere mensen met depressieve klachten hun gezondheid? Hoe ervaren mensen die dagelijks pijnstillers gebruiken hen gezondheid? </a:t>
            </a:r>
          </a:p>
          <a:p>
            <a:pPr marL="0" indent="0">
              <a:buNone/>
            </a:pPr>
            <a:r>
              <a:rPr lang="nl-NL" dirty="0"/>
              <a:t> </a:t>
            </a:r>
          </a:p>
          <a:p>
            <a:pPr marL="0" indent="0">
              <a:buNone/>
            </a:pPr>
            <a:r>
              <a:rPr lang="nl-NL" dirty="0"/>
              <a:t>Naast deze subjectieve beleving is er ook een </a:t>
            </a:r>
            <a:r>
              <a:rPr lang="nl-NL" b="1" u="sng" dirty="0"/>
              <a:t>objectieve beleving</a:t>
            </a:r>
            <a:r>
              <a:rPr lang="nl-NL" dirty="0"/>
              <a:t>, Bijvoorbeeld; hoeveel mensen gebruiken dagelijks pijnstillers? Hoeveel mensen ouder dan 65 jaar zijn vanwege depressieve klachten onder behandeling in de geestelijke gezondheidszorg?</a:t>
            </a:r>
          </a:p>
          <a:p>
            <a:pPr marL="0" indent="0">
              <a:buNone/>
            </a:pPr>
            <a:r>
              <a:rPr lang="nl-NL" dirty="0"/>
              <a:t> </a:t>
            </a:r>
          </a:p>
          <a:p>
            <a:pPr marL="0" indent="0">
              <a:buNone/>
            </a:pPr>
            <a:r>
              <a:rPr lang="nl-NL" b="1" u="sng" dirty="0"/>
              <a:t>Omvang, ernst en spreiding bekijken.</a:t>
            </a:r>
            <a:endParaRPr lang="nl-NL" dirty="0"/>
          </a:p>
          <a:p>
            <a:pPr lvl="0"/>
            <a:r>
              <a:rPr lang="nl-NL" dirty="0"/>
              <a:t>Omvang: hoe vaak komt het probleem voor, op welke leeftijd, </a:t>
            </a:r>
          </a:p>
          <a:p>
            <a:pPr lvl="0"/>
            <a:r>
              <a:rPr lang="nl-NL" dirty="0"/>
              <a:t>Ernst; hoeveel gevolgen heeft het probleem voor de kwaliteit van leven</a:t>
            </a:r>
          </a:p>
          <a:p>
            <a:pPr lvl="0"/>
            <a:r>
              <a:rPr lang="nl-NL" dirty="0"/>
              <a:t>Spreiding; is het probleem verdeeld over plaatsen? Nederland? Europa? Randstad. Over personen? Man? Vrouw? Kinderen? Basisschool kinderen? </a:t>
            </a:r>
          </a:p>
          <a:p>
            <a:pPr marL="0" indent="0">
              <a:buNone/>
            </a:pPr>
            <a:r>
              <a:rPr lang="nl-NL" dirty="0"/>
              <a:t> </a:t>
            </a:r>
          </a:p>
          <a:p>
            <a:pPr marL="0" indent="0">
              <a:buNone/>
            </a:pPr>
            <a:r>
              <a:rPr lang="nl-NL" b="1" u="sng" dirty="0"/>
              <a:t>Oorzaak</a:t>
            </a:r>
          </a:p>
          <a:p>
            <a:pPr marL="0" indent="0">
              <a:buNone/>
            </a:pPr>
            <a:r>
              <a:rPr lang="nl-NL" dirty="0"/>
              <a:t>De belangrijkste vraag is of het gedrag van de mens een duidelijke relatie heeft met het gezondheidsprobleem. Zo ja: neemt het gezondheidsprobleem af als je dat gedrag verandert? </a:t>
            </a:r>
          </a:p>
          <a:p>
            <a:pPr marL="0" indent="0">
              <a:buNone/>
            </a:pPr>
            <a:r>
              <a:rPr lang="nl-NL" dirty="0"/>
              <a:t>Bijvoorbeeld: niet kleine kinderen leren dat geneesmiddelen gevaarlijk zijn maar een kinderslot op geneesmiddelen. </a:t>
            </a:r>
          </a:p>
          <a:p>
            <a:endParaRPr lang="nl-NL" dirty="0"/>
          </a:p>
        </p:txBody>
      </p:sp>
    </p:spTree>
    <p:extLst>
      <p:ext uri="{BB962C8B-B14F-4D97-AF65-F5344CB8AC3E}">
        <p14:creationId xmlns:p14="http://schemas.microsoft.com/office/powerpoint/2010/main" val="717368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Gedragsdeterminanten </a:t>
            </a:r>
            <a:endParaRPr lang="nl-NL" dirty="0"/>
          </a:p>
        </p:txBody>
      </p:sp>
      <p:sp>
        <p:nvSpPr>
          <p:cNvPr id="3" name="Tijdelijke aanduiding voor inhoud 2"/>
          <p:cNvSpPr>
            <a:spLocks noGrp="1"/>
          </p:cNvSpPr>
          <p:nvPr>
            <p:ph idx="1"/>
          </p:nvPr>
        </p:nvSpPr>
        <p:spPr>
          <a:xfrm>
            <a:off x="683568" y="1196752"/>
            <a:ext cx="8003232" cy="4929411"/>
          </a:xfrm>
        </p:spPr>
        <p:txBody>
          <a:bodyPr>
            <a:normAutofit fontScale="47500" lnSpcReduction="20000"/>
          </a:bodyPr>
          <a:lstStyle/>
          <a:p>
            <a:pPr marL="0" indent="0">
              <a:buNone/>
            </a:pPr>
            <a:r>
              <a:rPr lang="nl-NL" dirty="0"/>
              <a:t>Waarom gedragen mensen zich zoals ze doen? Gedragsdeterminanten zijn de achterliggende redenen voor mensen om zich op een bepaalde manier te gedragen. Deze dragen bij aan het ontstaan of in stand houden van het probleem. Bijvoorbeeld waarom nemen mensen hun medicatie niet in? </a:t>
            </a:r>
          </a:p>
          <a:p>
            <a:pPr marL="0" indent="0">
              <a:buNone/>
            </a:pPr>
            <a:r>
              <a:rPr lang="nl-NL" dirty="0"/>
              <a:t> </a:t>
            </a:r>
          </a:p>
          <a:p>
            <a:pPr marL="0" indent="0">
              <a:buNone/>
            </a:pPr>
            <a:r>
              <a:rPr lang="nl-NL" dirty="0"/>
              <a:t>Het zijn de gedragsdeterminanten die uiteindelijk het gedrag van de mens bepaalt. </a:t>
            </a:r>
          </a:p>
          <a:p>
            <a:pPr marL="0" indent="0">
              <a:buNone/>
            </a:pPr>
            <a:r>
              <a:rPr lang="nl-NL" dirty="0"/>
              <a:t>De intentie wordt bepaald door de attitude, de sociale invloed en de eigen effectiviteit.</a:t>
            </a:r>
          </a:p>
          <a:p>
            <a:pPr marL="0" indent="0">
              <a:buNone/>
            </a:pPr>
            <a:r>
              <a:rPr lang="nl-NL" dirty="0"/>
              <a:t> </a:t>
            </a:r>
          </a:p>
          <a:p>
            <a:pPr marL="0" indent="0">
              <a:buNone/>
            </a:pPr>
            <a:r>
              <a:rPr lang="nl-NL" b="1" u="sng" dirty="0"/>
              <a:t>Intentie</a:t>
            </a:r>
            <a:r>
              <a:rPr lang="nl-NL" dirty="0"/>
              <a:t> is het van plan zijn van zorgvragers, om bepaald gedrag te vertonen.</a:t>
            </a:r>
          </a:p>
          <a:p>
            <a:pPr marL="0" indent="0">
              <a:buNone/>
            </a:pPr>
            <a:r>
              <a:rPr lang="nl-NL" dirty="0"/>
              <a:t> </a:t>
            </a:r>
          </a:p>
          <a:p>
            <a:pPr marL="0" indent="0">
              <a:buNone/>
            </a:pPr>
            <a:r>
              <a:rPr lang="nl-NL" b="1" u="sng" dirty="0"/>
              <a:t>Barrières</a:t>
            </a:r>
            <a:r>
              <a:rPr lang="nl-NL" dirty="0"/>
              <a:t> kunnen de relatie tussen de intentie en het gedrag blokkeren. Tijd is bijvoorbeeld een barrière, bijvoorbeeld partner vindt het dieet niet lekker. Of geen gluten vrije producten in de buurtsuper. </a:t>
            </a:r>
          </a:p>
          <a:p>
            <a:pPr marL="0" indent="0">
              <a:buNone/>
            </a:pPr>
            <a:r>
              <a:rPr lang="nl-NL" dirty="0"/>
              <a:t> </a:t>
            </a:r>
          </a:p>
          <a:p>
            <a:pPr marL="0" indent="0">
              <a:buNone/>
            </a:pPr>
            <a:r>
              <a:rPr lang="nl-NL" b="1" u="sng" dirty="0"/>
              <a:t>Attitudes </a:t>
            </a:r>
            <a:endParaRPr lang="nl-NL" dirty="0"/>
          </a:p>
          <a:p>
            <a:pPr marL="0" indent="0">
              <a:buNone/>
            </a:pPr>
            <a:r>
              <a:rPr lang="nl-NL" dirty="0"/>
              <a:t>Attitudes is de afweging die een zorgvrager maakt over zijn gedrag. Welke voor en nadelen zijn er verbonden aan het gedrag, lange en korte termijn</a:t>
            </a:r>
          </a:p>
          <a:p>
            <a:endParaRPr lang="nl-NL" dirty="0"/>
          </a:p>
          <a:p>
            <a:pPr marL="0" indent="0">
              <a:buNone/>
            </a:pPr>
            <a:r>
              <a:rPr lang="nl-NL" b="1" u="sng" dirty="0"/>
              <a:t>Sociale invloed</a:t>
            </a:r>
            <a:endParaRPr lang="nl-NL" dirty="0"/>
          </a:p>
          <a:p>
            <a:pPr marL="0" indent="0">
              <a:buNone/>
            </a:pPr>
            <a:r>
              <a:rPr lang="nl-NL" dirty="0"/>
              <a:t>De sociale invloed is de mate waarin de zorgvrager instemt met de opvatting van mensen nuit zijn sociale omgeving. Dit kan positief of negatief zijn. </a:t>
            </a:r>
          </a:p>
          <a:p>
            <a:pPr marL="0" indent="0">
              <a:buNone/>
            </a:pPr>
            <a:r>
              <a:rPr lang="nl-NL" b="1" dirty="0"/>
              <a:t> </a:t>
            </a:r>
            <a:endParaRPr lang="nl-NL" dirty="0"/>
          </a:p>
          <a:p>
            <a:pPr marL="0" indent="0">
              <a:buNone/>
            </a:pPr>
            <a:r>
              <a:rPr lang="nl-NL" b="1" u="sng" dirty="0"/>
              <a:t>Eigen effectiviteit</a:t>
            </a:r>
            <a:endParaRPr lang="nl-NL" dirty="0"/>
          </a:p>
          <a:p>
            <a:pPr marL="0" indent="0">
              <a:buNone/>
            </a:pPr>
            <a:r>
              <a:rPr lang="nl-NL" dirty="0"/>
              <a:t>Eigen effectiviteit is de inschatting die de zorgvrager maakt of het gedrag haalbaar is voor hem. Denk je dat je het kunt? </a:t>
            </a:r>
          </a:p>
          <a:p>
            <a:endParaRPr lang="nl-NL" dirty="0"/>
          </a:p>
        </p:txBody>
      </p:sp>
    </p:spTree>
    <p:extLst>
      <p:ext uri="{BB962C8B-B14F-4D97-AF65-F5344CB8AC3E}">
        <p14:creationId xmlns:p14="http://schemas.microsoft.com/office/powerpoint/2010/main" val="3893555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Interventies </a:t>
            </a:r>
            <a:endParaRPr lang="nl-NL" dirty="0"/>
          </a:p>
        </p:txBody>
      </p:sp>
      <p:sp>
        <p:nvSpPr>
          <p:cNvPr id="3" name="Tijdelijke aanduiding voor inhoud 2"/>
          <p:cNvSpPr>
            <a:spLocks noGrp="1"/>
          </p:cNvSpPr>
          <p:nvPr>
            <p:ph idx="1"/>
          </p:nvPr>
        </p:nvSpPr>
        <p:spPr/>
        <p:txBody>
          <a:bodyPr>
            <a:normAutofit fontScale="62500" lnSpcReduction="20000"/>
          </a:bodyPr>
          <a:lstStyle/>
          <a:p>
            <a:pPr marL="0" indent="0">
              <a:buNone/>
            </a:pPr>
            <a:r>
              <a:rPr lang="nl-NL" dirty="0" smtClean="0"/>
              <a:t>Bij </a:t>
            </a:r>
            <a:r>
              <a:rPr lang="nl-NL" dirty="0"/>
              <a:t>de interventie grijp je in om het gedrag te veranderen. De gedragsverandering is pas bereikt als het gedrag daadwerkelijk verankert is in de leefstijl.</a:t>
            </a:r>
          </a:p>
          <a:p>
            <a:pPr marL="0" indent="0">
              <a:buNone/>
            </a:pPr>
            <a:r>
              <a:rPr lang="nl-NL" dirty="0"/>
              <a:t>Bij deze stap kies je de juiste interventie.</a:t>
            </a:r>
          </a:p>
          <a:p>
            <a:pPr marL="0" indent="0">
              <a:buNone/>
            </a:pPr>
            <a:r>
              <a:rPr lang="nl-NL" dirty="0"/>
              <a:t> </a:t>
            </a:r>
          </a:p>
          <a:p>
            <a:pPr marL="0" indent="0">
              <a:buNone/>
            </a:pPr>
            <a:r>
              <a:rPr lang="nl-NL" dirty="0"/>
              <a:t>Kenmerken van effectieve interventies</a:t>
            </a:r>
          </a:p>
          <a:p>
            <a:pPr lvl="0"/>
            <a:r>
              <a:rPr lang="nl-NL" dirty="0"/>
              <a:t>Maken mensen bewust van de voordelen van het gewenst gedrag</a:t>
            </a:r>
          </a:p>
          <a:p>
            <a:pPr lvl="0"/>
            <a:r>
              <a:rPr lang="nl-NL" dirty="0"/>
              <a:t>Leren mensen omgaan met de druk die anderen om hen heen op hen uitoefenen</a:t>
            </a:r>
          </a:p>
          <a:p>
            <a:pPr lvl="0"/>
            <a:r>
              <a:rPr lang="nl-NL" dirty="0"/>
              <a:t>Leren mensen stap voor stap zich gezonder te gedragen. </a:t>
            </a:r>
          </a:p>
          <a:p>
            <a:pPr lvl="0"/>
            <a:r>
              <a:rPr lang="nl-NL" dirty="0"/>
              <a:t>Laten mensen zelf kiezen voor gezonder gedrag</a:t>
            </a:r>
          </a:p>
          <a:p>
            <a:pPr marL="0" indent="0">
              <a:buNone/>
            </a:pPr>
            <a:r>
              <a:rPr lang="nl-NL" dirty="0"/>
              <a:t> </a:t>
            </a:r>
          </a:p>
          <a:p>
            <a:pPr marL="0" indent="0">
              <a:buNone/>
            </a:pPr>
            <a:r>
              <a:rPr lang="nl-NL" dirty="0"/>
              <a:t>Motiveren tot ander gezonder gedrag.</a:t>
            </a:r>
          </a:p>
          <a:p>
            <a:pPr marL="0" indent="0">
              <a:buNone/>
            </a:pPr>
            <a:r>
              <a:rPr lang="nl-NL" dirty="0"/>
              <a:t>Gezondheidsbevordering is pas effectief als je erin slaagt mensen te motiveren tot ander gezonder gedrag. Laat mensen hierbij zelf kiezen voor gezonder gedrag, dit is een belangrijke onderdeel van GVO.  Het gaat hier dus om vrijwillige gedragsverandering. De zorgvrager moet inzet hebben. </a:t>
            </a:r>
          </a:p>
          <a:p>
            <a:endParaRPr lang="nl-NL" dirty="0"/>
          </a:p>
        </p:txBody>
      </p:sp>
    </p:spTree>
    <p:extLst>
      <p:ext uri="{BB962C8B-B14F-4D97-AF65-F5344CB8AC3E}">
        <p14:creationId xmlns:p14="http://schemas.microsoft.com/office/powerpoint/2010/main" val="1806439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410367772"/>
              </p:ext>
            </p:extLst>
          </p:nvPr>
        </p:nvGraphicFramePr>
        <p:xfrm>
          <a:off x="971600" y="1196751"/>
          <a:ext cx="7274510" cy="3531618"/>
        </p:xfrm>
        <a:graphic>
          <a:graphicData uri="http://schemas.openxmlformats.org/drawingml/2006/table">
            <a:tbl>
              <a:tblPr firstRow="1" firstCol="1" bandRow="1">
                <a:tableStyleId>{5C22544A-7EE6-4342-B048-85BDC9FD1C3A}</a:tableStyleId>
              </a:tblPr>
              <a:tblGrid>
                <a:gridCol w="793116">
                  <a:extLst>
                    <a:ext uri="{9D8B030D-6E8A-4147-A177-3AD203B41FA5}">
                      <a16:colId xmlns:a16="http://schemas.microsoft.com/office/drawing/2014/main" val="364574268"/>
                    </a:ext>
                  </a:extLst>
                </a:gridCol>
                <a:gridCol w="2275793">
                  <a:extLst>
                    <a:ext uri="{9D8B030D-6E8A-4147-A177-3AD203B41FA5}">
                      <a16:colId xmlns:a16="http://schemas.microsoft.com/office/drawing/2014/main" val="3151448112"/>
                    </a:ext>
                  </a:extLst>
                </a:gridCol>
                <a:gridCol w="4205601">
                  <a:extLst>
                    <a:ext uri="{9D8B030D-6E8A-4147-A177-3AD203B41FA5}">
                      <a16:colId xmlns:a16="http://schemas.microsoft.com/office/drawing/2014/main" val="620827639"/>
                    </a:ext>
                  </a:extLst>
                </a:gridCol>
              </a:tblGrid>
              <a:tr h="252258">
                <a:tc>
                  <a:txBody>
                    <a:bodyPr/>
                    <a:lstStyle/>
                    <a:p>
                      <a:pPr>
                        <a:spcAft>
                          <a:spcPts val="0"/>
                        </a:spcAft>
                      </a:pPr>
                      <a:r>
                        <a:rPr lang="nl-NL" sz="1000">
                          <a:effectLst/>
                        </a:rPr>
                        <a:t>Stap 1 </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000">
                          <a:effectLst/>
                        </a:rPr>
                        <a:t>Aandacht hebben</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000">
                          <a:effectLst/>
                        </a:rPr>
                        <a:t>Luistert de zorgvrager? Ziet hij het probleem?</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6818627"/>
                  </a:ext>
                </a:extLst>
              </a:tr>
              <a:tr h="504517">
                <a:tc>
                  <a:txBody>
                    <a:bodyPr/>
                    <a:lstStyle/>
                    <a:p>
                      <a:pPr>
                        <a:spcAft>
                          <a:spcPts val="0"/>
                        </a:spcAft>
                      </a:pPr>
                      <a:r>
                        <a:rPr lang="nl-NL" sz="1000">
                          <a:effectLst/>
                        </a:rPr>
                        <a:t>Stap 2 </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000">
                          <a:effectLst/>
                        </a:rPr>
                        <a:t>begrijpen</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000">
                          <a:effectLst/>
                        </a:rPr>
                        <a:t>Begrijpt hij de kern van de boodschap? Accepteert en onthoudt hij de boodschap?</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9085186"/>
                  </a:ext>
                </a:extLst>
              </a:tr>
              <a:tr h="504517">
                <a:tc>
                  <a:txBody>
                    <a:bodyPr/>
                    <a:lstStyle/>
                    <a:p>
                      <a:pPr>
                        <a:spcAft>
                          <a:spcPts val="0"/>
                        </a:spcAft>
                      </a:pPr>
                      <a:r>
                        <a:rPr lang="nl-NL" sz="1000">
                          <a:effectLst/>
                        </a:rPr>
                        <a:t>Stap 3</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000">
                          <a:effectLst/>
                        </a:rPr>
                        <a:t>Attitude verandering </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000">
                          <a:effectLst/>
                        </a:rPr>
                        <a:t>Wegen de voordelen op tegen de nadelen? Wil hij zijn attitude veranderen?</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53553346"/>
                  </a:ext>
                </a:extLst>
              </a:tr>
              <a:tr h="504517">
                <a:tc>
                  <a:txBody>
                    <a:bodyPr/>
                    <a:lstStyle/>
                    <a:p>
                      <a:pPr>
                        <a:spcAft>
                          <a:spcPts val="0"/>
                        </a:spcAft>
                      </a:pPr>
                      <a:r>
                        <a:rPr lang="nl-NL" sz="1000">
                          <a:effectLst/>
                        </a:rPr>
                        <a:t>Stap 4</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000">
                          <a:effectLst/>
                        </a:rPr>
                        <a:t>Omgaan met sociale druk</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000">
                          <a:effectLst/>
                        </a:rPr>
                        <a:t>Kan hij omgaan met de sociale druk en steun? Lukt het hem de weerbaarheid te vergroten</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4813131"/>
                  </a:ext>
                </a:extLst>
              </a:tr>
              <a:tr h="756775">
                <a:tc>
                  <a:txBody>
                    <a:bodyPr/>
                    <a:lstStyle/>
                    <a:p>
                      <a:pPr>
                        <a:spcAft>
                          <a:spcPts val="0"/>
                        </a:spcAft>
                      </a:pPr>
                      <a:r>
                        <a:rPr lang="nl-NL" sz="1000">
                          <a:effectLst/>
                        </a:rPr>
                        <a:t>Stap 5</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000">
                          <a:effectLst/>
                        </a:rPr>
                        <a:t>Toename eigen effectiviteit </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000">
                          <a:effectLst/>
                        </a:rPr>
                        <a:t>Wat vindt hij moeilijk en wat makkelijk bij het aanleren van bepaald gedrag? Kan hij deze nieuwe vaardigheden uitvoeren?</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3373290"/>
                  </a:ext>
                </a:extLst>
              </a:tr>
              <a:tr h="504517">
                <a:tc>
                  <a:txBody>
                    <a:bodyPr/>
                    <a:lstStyle/>
                    <a:p>
                      <a:pPr>
                        <a:spcAft>
                          <a:spcPts val="0"/>
                        </a:spcAft>
                      </a:pPr>
                      <a:r>
                        <a:rPr lang="nl-NL" sz="1000">
                          <a:effectLst/>
                        </a:rPr>
                        <a:t>Stap 6</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000">
                          <a:effectLst/>
                        </a:rPr>
                        <a:t>Gedragsverandering </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000">
                          <a:effectLst/>
                        </a:rPr>
                        <a:t>Zijn er onvoorziene omstandigheden waardoor  hij zin gedrag niet veranderd? Krijgt hij genoeg feedback?</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48268886"/>
                  </a:ext>
                </a:extLst>
              </a:tr>
              <a:tr h="504517">
                <a:tc>
                  <a:txBody>
                    <a:bodyPr/>
                    <a:lstStyle/>
                    <a:p>
                      <a:pPr>
                        <a:spcAft>
                          <a:spcPts val="0"/>
                        </a:spcAft>
                      </a:pPr>
                      <a:r>
                        <a:rPr lang="nl-NL" sz="1000">
                          <a:effectLst/>
                        </a:rPr>
                        <a:t>Stap7</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000">
                          <a:effectLst/>
                        </a:rPr>
                        <a:t>gedragsbehoud</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1000" dirty="0">
                          <a:effectLst/>
                        </a:rPr>
                        <a:t>Kan hij het veranderde gedrag volhouden? Kan hij omgaan met een terugval?</a:t>
                      </a:r>
                      <a:endParaRPr lang="nl-NL"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3610355"/>
                  </a:ext>
                </a:extLst>
              </a:tr>
            </a:tbl>
          </a:graphicData>
        </a:graphic>
      </p:graphicFrame>
      <p:sp>
        <p:nvSpPr>
          <p:cNvPr id="5" name="Rectangle 1"/>
          <p:cNvSpPr>
            <a:spLocks noChangeArrowheads="1"/>
          </p:cNvSpPr>
          <p:nvPr/>
        </p:nvSpPr>
        <p:spPr bwMode="auto">
          <a:xfrm>
            <a:off x="-2415583" y="-321297"/>
            <a:ext cx="11559583"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De volgende 7 sappen doorlopen we bij gedragsverandering.</a:t>
            </a:r>
            <a:endParaRPr kumimoji="0" lang="nl-NL" altLang="nl-NL"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nl-NL" altLang="nl-NL" sz="10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endParaRPr kumimoji="0" lang="nl-NL" altLang="nl-NL"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58772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Evalueren </a:t>
            </a:r>
            <a:endParaRPr lang="nl-NL" dirty="0"/>
          </a:p>
        </p:txBody>
      </p:sp>
      <p:sp>
        <p:nvSpPr>
          <p:cNvPr id="3" name="Tijdelijke aanduiding voor inhoud 2"/>
          <p:cNvSpPr>
            <a:spLocks noGrp="1"/>
          </p:cNvSpPr>
          <p:nvPr>
            <p:ph idx="1"/>
          </p:nvPr>
        </p:nvSpPr>
        <p:spPr/>
        <p:txBody>
          <a:bodyPr/>
          <a:lstStyle/>
          <a:p>
            <a:r>
              <a:rPr lang="nl-NL" dirty="0"/>
              <a:t>Hoe weet je of je interventie succesvol is geweest voor de zorgvrager?</a:t>
            </a:r>
          </a:p>
          <a:p>
            <a:r>
              <a:rPr lang="nl-NL" dirty="0"/>
              <a:t>Resultaten zijn concreet beschreven. In de evaluatie zetten we de </a:t>
            </a:r>
            <a:r>
              <a:rPr lang="nl-NL" b="1" u="sng" dirty="0"/>
              <a:t>geformuleerde doelen</a:t>
            </a:r>
            <a:r>
              <a:rPr lang="nl-NL" dirty="0"/>
              <a:t> af tegen de </a:t>
            </a:r>
            <a:r>
              <a:rPr lang="nl-NL" b="1" u="sng" dirty="0"/>
              <a:t>resultaten van de interventie</a:t>
            </a:r>
            <a:endParaRPr lang="nl-NL" dirty="0"/>
          </a:p>
          <a:p>
            <a:endParaRPr lang="nl-NL" dirty="0"/>
          </a:p>
        </p:txBody>
      </p:sp>
    </p:spTree>
    <p:extLst>
      <p:ext uri="{BB962C8B-B14F-4D97-AF65-F5344CB8AC3E}">
        <p14:creationId xmlns:p14="http://schemas.microsoft.com/office/powerpoint/2010/main" val="2442632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a:blip r:embed="rId2"/>
          <a:stretch>
            <a:fillRect/>
          </a:stretch>
        </p:blipFill>
        <p:spPr>
          <a:xfrm>
            <a:off x="0" y="-99392"/>
            <a:ext cx="9144000" cy="6957392"/>
          </a:xfrm>
          <a:prstGeom prst="rect">
            <a:avLst/>
          </a:prstGeom>
        </p:spPr>
      </p:pic>
    </p:spTree>
    <p:extLst>
      <p:ext uri="{BB962C8B-B14F-4D97-AF65-F5344CB8AC3E}">
        <p14:creationId xmlns:p14="http://schemas.microsoft.com/office/powerpoint/2010/main" val="272018752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568</TotalTime>
  <Words>403</Words>
  <Application>Microsoft Office PowerPoint</Application>
  <PresentationFormat>Diavoorstelling (4:3)</PresentationFormat>
  <Paragraphs>87</Paragraphs>
  <Slides>9</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Calibri</vt:lpstr>
      <vt:lpstr>Times New Roman</vt:lpstr>
      <vt:lpstr>Kantoorthema</vt:lpstr>
      <vt:lpstr>PowerPoint-presentatie</vt:lpstr>
      <vt:lpstr>GVO model </vt:lpstr>
      <vt:lpstr>PowerPoint-presentatie</vt:lpstr>
      <vt:lpstr>Fase 1 Gezondheidskundige analyse </vt:lpstr>
      <vt:lpstr>Gedragsdeterminanten </vt:lpstr>
      <vt:lpstr>Interventies </vt:lpstr>
      <vt:lpstr>PowerPoint-presentatie</vt:lpstr>
      <vt:lpstr>Evalueren </vt:lpstr>
      <vt:lpstr>PowerPoint-presentatie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Ilse van der Leest</cp:lastModifiedBy>
  <cp:revision>67</cp:revision>
  <dcterms:created xsi:type="dcterms:W3CDTF">2013-11-15T15:05:42Z</dcterms:created>
  <dcterms:modified xsi:type="dcterms:W3CDTF">2018-09-12T13:17:03Z</dcterms:modified>
</cp:coreProperties>
</file>